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20"/>
  </p:notesMasterIdLst>
  <p:sldIdLst>
    <p:sldId id="298" r:id="rId2"/>
    <p:sldId id="291" r:id="rId3"/>
    <p:sldId id="297" r:id="rId4"/>
    <p:sldId id="277" r:id="rId5"/>
    <p:sldId id="259" r:id="rId6"/>
    <p:sldId id="293" r:id="rId7"/>
    <p:sldId id="292" r:id="rId8"/>
    <p:sldId id="280" r:id="rId9"/>
    <p:sldId id="281" r:id="rId10"/>
    <p:sldId id="282" r:id="rId11"/>
    <p:sldId id="283" r:id="rId12"/>
    <p:sldId id="284" r:id="rId13"/>
    <p:sldId id="294" r:id="rId14"/>
    <p:sldId id="286" r:id="rId15"/>
    <p:sldId id="296" r:id="rId16"/>
    <p:sldId id="287" r:id="rId17"/>
    <p:sldId id="289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BFF69A5-8D67-45F0-9B53-12FF546083EC}" type="datetimeFigureOut">
              <a:rPr lang="en-US"/>
              <a:pPr>
                <a:defRPr/>
              </a:pPr>
              <a:t>6/24/2019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1E5F78-99D6-40FC-8318-76DC47D55988}" type="slidenum">
              <a:rPr lang="en-IE" altLang="en-US"/>
              <a:pPr>
                <a:defRPr/>
              </a:pPr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26312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0D6E6-7B31-4103-9DC2-208EAD34E706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542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4936C3-56F2-4A8C-9997-FFBA2962DBDE}" type="slidenum">
              <a:rPr lang="en-IE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IE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5175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8463" cy="4476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1452529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94EB5F-201C-4B7A-9BD0-BE9D2D1D665D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" t="3973" r="3958" b="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25463"/>
            <a:ext cx="3021013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289400"/>
            <a:ext cx="7500938" cy="36180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75" y="5481750"/>
            <a:ext cx="4679325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4268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C1255EA-A09D-4873-9F67-FEB87CD11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653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6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19775"/>
            <a:ext cx="9144000" cy="1036638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27075">
              <a:defRPr/>
            </a:pPr>
            <a:endParaRPr lang="en-GB" sz="100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6046788"/>
            <a:ext cx="206057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881075"/>
            <a:ext cx="7500938" cy="4040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04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19775"/>
            <a:ext cx="9144000" cy="1036638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27075">
              <a:defRPr/>
            </a:pPr>
            <a:endParaRPr lang="en-GB" sz="1000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6046788"/>
            <a:ext cx="206057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881075"/>
            <a:ext cx="3933824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14901" y="1881075"/>
            <a:ext cx="3934800" cy="3163365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400" b="0"/>
            </a:lvl1pPr>
            <a:lvl2pPr marL="625475" indent="-233363">
              <a:buFont typeface="Arial" panose="020B0604020202020204" pitchFamily="34" charset="0"/>
              <a:buChar char="•"/>
              <a:defRPr sz="1400"/>
            </a:lvl2pPr>
            <a:lvl3pPr marL="912813" indent="-222250">
              <a:defRPr sz="1400"/>
            </a:lvl3pPr>
            <a:lvl4pPr marL="1128713" indent="-190500">
              <a:defRPr sz="1400"/>
            </a:lvl4pPr>
            <a:lvl5pPr marL="1439863" indent="-185738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64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7638"/>
            <a:ext cx="9144000" cy="360362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27075">
              <a:defRPr/>
            </a:pPr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939200" y="1438275"/>
            <a:ext cx="4204800" cy="5076825"/>
          </a:xfrm>
          <a:solidFill>
            <a:schemeClr val="accent4"/>
          </a:solidFill>
        </p:spPr>
        <p:txBody>
          <a:bodyPr rtlCol="0" anchor="ctr">
            <a:noAutofit/>
          </a:bodyPr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905000"/>
            <a:ext cx="3819525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16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7638"/>
            <a:ext cx="9144000" cy="360362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27075">
              <a:defRPr/>
            </a:pPr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0" y="1438275"/>
            <a:ext cx="9144000" cy="5076825"/>
          </a:xfrm>
          <a:solidFill>
            <a:schemeClr val="accent4"/>
          </a:solidFill>
        </p:spPr>
        <p:txBody>
          <a:bodyPr rtlCol="0" anchor="ctr">
            <a:noAutofit/>
          </a:bodyPr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914400"/>
            <a:ext cx="7500938" cy="276225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36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" t="3973" r="3958" b="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25463"/>
            <a:ext cx="3021013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4" y="3715200"/>
            <a:ext cx="7500939" cy="554850"/>
          </a:xfrm>
        </p:spPr>
        <p:txBody>
          <a:bodyPr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1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E5AE6A6-4242-4357-A390-111AF8D2A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791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28675" y="360363"/>
            <a:ext cx="7500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8675" y="1871663"/>
            <a:ext cx="7500938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1" name="Rectangle 10"/>
          <p:cNvSpPr/>
          <p:nvPr/>
        </p:nvSpPr>
        <p:spPr>
          <a:xfrm>
            <a:off x="0" y="6497638"/>
            <a:ext cx="9144000" cy="360362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727075">
              <a:defRPr/>
            </a:pPr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438275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3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24" r:id="rId8"/>
    <p:sldLayoutId id="2147484131" r:id="rId9"/>
    <p:sldLayoutId id="214748413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ts val="1413"/>
        </a:spcBef>
        <a:spcAft>
          <a:spcPct val="0"/>
        </a:spcAft>
        <a:buFont typeface="Arial" panose="020B0604020202020204" pitchFamily="34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rtl="0" eaLnBrk="0" fontAlgn="base" hangingPunct="0">
        <a:spcBef>
          <a:spcPts val="1138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rtl="0" eaLnBrk="0" fontAlgn="base" hangingPunct="0">
        <a:spcBef>
          <a:spcPts val="1138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rtl="0" eaLnBrk="0" fontAlgn="base" hangingPunct="0">
        <a:spcBef>
          <a:spcPts val="1138"/>
        </a:spcBef>
        <a:spcAft>
          <a:spcPct val="0"/>
        </a:spcAft>
        <a:buClr>
          <a:schemeClr val="tx2"/>
        </a:buClr>
        <a:buFont typeface="Minion Pro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rtl="0" eaLnBrk="0" fontAlgn="base" hangingPunct="0">
        <a:spcBef>
          <a:spcPts val="1138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828675" y="3714750"/>
            <a:ext cx="7500938" cy="555625"/>
          </a:xfrm>
        </p:spPr>
        <p:txBody>
          <a:bodyPr/>
          <a:lstStyle/>
          <a:p>
            <a:pPr eaLnBrk="1" hangingPunct="1"/>
            <a:r>
              <a:rPr lang="en-GB" altLang="en-US" dirty="0"/>
              <a:t>BA in Sociology and Social Policy – TR083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839485" y="4270375"/>
            <a:ext cx="7500938" cy="361950"/>
          </a:xfrm>
        </p:spPr>
        <p:txBody>
          <a:bodyPr/>
          <a:lstStyle/>
          <a:p>
            <a:pPr eaLnBrk="1" hangingPunct="1"/>
            <a:r>
              <a:rPr lang="en-GB" altLang="en-US" dirty="0"/>
              <a:t>School of Social Sciences and Philosophy, School of Social Work and Social Policy</a:t>
            </a:r>
          </a:p>
        </p:txBody>
      </p:sp>
      <p:sp>
        <p:nvSpPr>
          <p:cNvPr id="1126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2325" y="5300663"/>
            <a:ext cx="5830888" cy="9794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z="2800" dirty="0"/>
          </a:p>
          <a:p>
            <a:pPr lvl="1" eaLnBrk="1" hangingPunct="1">
              <a:spcBef>
                <a:spcPct val="0"/>
              </a:spcBef>
            </a:pPr>
            <a:r>
              <a:rPr lang="en-GB" altLang="en-US" sz="2800" dirty="0"/>
              <a:t>Director of Sociology and Social Policy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500937" cy="561975"/>
          </a:xfrm>
        </p:spPr>
        <p:txBody>
          <a:bodyPr/>
          <a:lstStyle/>
          <a:p>
            <a:pPr eaLnBrk="1" hangingPunct="1"/>
            <a:r>
              <a:rPr lang="en-IE" altLang="en-US" sz="4000">
                <a:solidFill>
                  <a:srgbClr val="0E73B9"/>
                </a:solidFill>
              </a:rPr>
              <a:t>Year 2 Modules:</a:t>
            </a:r>
            <a:endParaRPr lang="en-US" altLang="en-US" sz="4000">
              <a:solidFill>
                <a:srgbClr val="0E73B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557338"/>
            <a:ext cx="8504237" cy="457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IE" altLang="en-US" sz="2400" dirty="0"/>
              <a:t>Irish Social Policy (health, housing, children, crime)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IE" altLang="en-US" sz="2400" dirty="0"/>
              <a:t>Introduction to Social Research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IE" altLang="en-US" sz="2400" dirty="0"/>
              <a:t>Social Theory</a:t>
            </a:r>
          </a:p>
          <a:p>
            <a:pPr marL="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IE" alt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IE" altLang="en-US" sz="2400" dirty="0"/>
              <a:t>Two other modules: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IE" altLang="en-US" sz="2400" dirty="0" smtClean="0"/>
              <a:t>Approved Modules/Trinity Electives</a:t>
            </a:r>
            <a:endParaRPr lang="en-IE" alt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4000">
                <a:solidFill>
                  <a:srgbClr val="0E73B9"/>
                </a:solidFill>
              </a:rPr>
              <a:t>Year 3 Modules:</a:t>
            </a:r>
            <a:endParaRPr lang="en-US" altLang="en-US" sz="4000">
              <a:solidFill>
                <a:srgbClr val="0E73B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 dirty="0"/>
              <a:t>Researching Society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 dirty="0"/>
              <a:t>Life Courses and Evolving Welfare States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 dirty="0"/>
              <a:t>Families, Youth and Society</a:t>
            </a:r>
          </a:p>
          <a:p>
            <a:pPr eaLnBrk="1" hangingPunct="1"/>
            <a:endParaRPr lang="en-IE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IE" altLang="en-US" sz="2400" dirty="0"/>
              <a:t>Three additional modules from </a:t>
            </a:r>
            <a:r>
              <a:rPr lang="en-IE" altLang="en-US" sz="2400" dirty="0" smtClean="0"/>
              <a:t>Approved Modules/Trinity Electives</a:t>
            </a:r>
            <a:endParaRPr lang="en-IE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IE" altLang="en-US" sz="2400" dirty="0"/>
              <a:t>ERASMUS STUDY ABROAD OPTION</a:t>
            </a:r>
            <a:endParaRPr lang="en-US" altLang="en-US" sz="2400" dirty="0"/>
          </a:p>
        </p:txBody>
      </p:sp>
      <p:sp>
        <p:nvSpPr>
          <p:cNvPr id="23556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4000">
                <a:solidFill>
                  <a:srgbClr val="0E73B9"/>
                </a:solidFill>
              </a:rPr>
              <a:t>YEAR 4 Modules:</a:t>
            </a:r>
            <a:endParaRPr lang="en-US" altLang="en-US" sz="4000">
              <a:solidFill>
                <a:srgbClr val="0E73B9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IE" altLang="en-US" sz="24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Sociology and Social Policy dissertation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Ageing Societies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Poverty, Inequality and Redistribution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Conflict Studies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Social Networks and Digital Lives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Labour Markets, Gender &amp; Institutions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Migration, Motilities &amp; Integration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IE" altLang="en-US" sz="2400"/>
          </a:p>
          <a:p>
            <a:pPr eaLnBrk="1" hangingPunct="1"/>
            <a:endParaRPr lang="en-US" altLang="en-US" sz="3600"/>
          </a:p>
        </p:txBody>
      </p:sp>
      <p:sp>
        <p:nvSpPr>
          <p:cNvPr id="24580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640762" cy="777875"/>
          </a:xfrm>
        </p:spPr>
        <p:txBody>
          <a:bodyPr/>
          <a:lstStyle/>
          <a:p>
            <a:pPr eaLnBrk="1" hangingPunct="1"/>
            <a:r>
              <a:rPr lang="en-GB" altLang="en-US" sz="3600">
                <a:solidFill>
                  <a:srgbClr val="0E73B9"/>
                </a:solidFill>
              </a:rPr>
              <a:t>Career Options with Sociology &amp; Social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7950" y="1484313"/>
            <a:ext cx="4535488" cy="5257800"/>
          </a:xfrm>
        </p:spPr>
        <p:txBody>
          <a:bodyPr rtlCol="0">
            <a:normAutofit fontScale="40000" lnSpcReduction="20000"/>
          </a:bodyPr>
          <a:lstStyle/>
          <a:p>
            <a:pPr marL="0" lvl="1" indent="0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5000" b="1" dirty="0"/>
              <a:t>Directly related:</a:t>
            </a:r>
            <a:endParaRPr lang="en-IE" sz="5000" b="1" dirty="0"/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5000" dirty="0"/>
              <a:t>Voluntary Sector/NGO’s e.g. Policy Adviser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5000" dirty="0"/>
              <a:t>Aid/Development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5000" dirty="0"/>
              <a:t>Youth work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5000" dirty="0"/>
              <a:t>Social Care Work; Social Work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5000" dirty="0"/>
              <a:t>Community Work e.g. Community Development Officer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5000" dirty="0"/>
              <a:t>Public Sector e.g. Civil Service, State Agencies and Bodies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5000" dirty="0"/>
              <a:t>Social Research e.g. ESRI, Geary Institute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5000" dirty="0"/>
              <a:t>Market Research – client or agency side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5000" dirty="0"/>
              <a:t>Research/Academia</a:t>
            </a:r>
          </a:p>
          <a:p>
            <a:pPr marL="274320" indent="-274320" eaLnBrk="1" fontAlgn="auto" hangingPunct="1">
              <a:spcBef>
                <a:spcPts val="1417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IE" sz="800" dirty="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7304088" y="1673225"/>
            <a:ext cx="1682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3478" tIns="41739" rIns="83478" bIns="41739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350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350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350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350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35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00"/>
          </a:p>
        </p:txBody>
      </p:sp>
      <p:sp>
        <p:nvSpPr>
          <p:cNvPr id="2" name="TextBox 1"/>
          <p:cNvSpPr txBox="1"/>
          <p:nvPr/>
        </p:nvSpPr>
        <p:spPr>
          <a:xfrm>
            <a:off x="4716463" y="1484313"/>
            <a:ext cx="4248150" cy="432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en-IE" sz="2000" b="1" dirty="0">
                <a:latin typeface="+mn-lt"/>
              </a:rPr>
              <a:t>Related: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IE" sz="2000" dirty="0">
                <a:latin typeface="+mn-lt"/>
              </a:rPr>
              <a:t>Marketing/PR/Advertising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IE" sz="2000" dirty="0">
                <a:latin typeface="+mn-lt"/>
              </a:rPr>
              <a:t>Human Resources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IE" sz="2000" dirty="0">
                <a:latin typeface="+mn-lt"/>
              </a:rPr>
              <a:t>Primary Teaching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IE" sz="2000" dirty="0">
                <a:latin typeface="+mn-lt"/>
              </a:rPr>
              <a:t>European Administration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IE" sz="2000" dirty="0">
                <a:latin typeface="+mn-lt"/>
              </a:rPr>
              <a:t>Journalism/Media</a:t>
            </a:r>
          </a:p>
          <a:p>
            <a:pPr marL="342900" lvl="1" indent="-34290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IE" sz="2000" dirty="0">
                <a:latin typeface="+mn-lt"/>
              </a:rPr>
              <a:t>Management/Management Consultancy</a:t>
            </a:r>
          </a:p>
          <a:p>
            <a:pPr>
              <a:defRPr/>
            </a:pPr>
            <a:endParaRPr lang="en-IE" dirty="0"/>
          </a:p>
          <a:p>
            <a:pPr>
              <a:defRPr/>
            </a:pPr>
            <a:r>
              <a:rPr lang="en-IE" sz="2000" b="1" dirty="0">
                <a:latin typeface="+mn-lt"/>
              </a:rPr>
              <a:t>Opportunities open to all disciplines: e.g. IT, Accountancy, Medicine…</a:t>
            </a:r>
          </a:p>
          <a:p>
            <a:pPr>
              <a:defRPr/>
            </a:pPr>
            <a:endParaRPr lang="en-I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4800">
                <a:solidFill>
                  <a:srgbClr val="0E73B9"/>
                </a:solidFill>
              </a:rPr>
              <a:t>Employers</a:t>
            </a:r>
            <a:endParaRPr lang="en-US" altLang="en-US" sz="4800">
              <a:solidFill>
                <a:srgbClr val="0E73B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Health Service Executive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NGO’s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Department of Social Protection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St Vincent de Paul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Ballymun Regeneration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Barnardos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Focus Ireland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Migrant Rights Centre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Simon Community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Focus Ireland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Rehab Centre</a:t>
            </a:r>
            <a:endParaRPr lang="en-US" altLang="en-US"/>
          </a:p>
        </p:txBody>
      </p:sp>
      <p:sp>
        <p:nvSpPr>
          <p:cNvPr id="2765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828675" y="346075"/>
            <a:ext cx="7500938" cy="561975"/>
          </a:xfrm>
        </p:spPr>
        <p:txBody>
          <a:bodyPr/>
          <a:lstStyle/>
          <a:p>
            <a:pPr eaLnBrk="1" hangingPunct="1"/>
            <a:r>
              <a:rPr lang="en-IE" altLang="en-US" sz="4400">
                <a:solidFill>
                  <a:srgbClr val="0E73B9"/>
                </a:solidFill>
              </a:rPr>
              <a:t>Sociology &amp; Social Policy</a:t>
            </a:r>
            <a:endParaRPr lang="en-GB" altLang="en-US" sz="4400">
              <a:solidFill>
                <a:srgbClr val="0E73B9"/>
              </a:solidFill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 rtlCol="0">
            <a:normAutofit fontScale="25000" lnSpcReduction="20000"/>
          </a:bodyPr>
          <a:lstStyle/>
          <a:p>
            <a:pPr marL="274320" indent="-274320"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6400" dirty="0"/>
              <a:t>Further study:</a:t>
            </a:r>
            <a:endParaRPr lang="en-IE" altLang="en-US" sz="6400" dirty="0"/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6400" b="1" dirty="0"/>
              <a:t>Addiction studies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6400" b="1" dirty="0"/>
              <a:t>Diploma in Law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6400" b="1" dirty="0"/>
              <a:t>Graduate Entry Medicine</a:t>
            </a:r>
            <a:endParaRPr lang="en-GB" altLang="en-US" sz="6400" b="1" dirty="0"/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6400" b="1" dirty="0"/>
              <a:t>Master in Social Work/Social Work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6400" b="1" dirty="0"/>
              <a:t>Higher Diploma in Psychology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6400" b="1" dirty="0"/>
              <a:t>MSc in Applied Social Research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6400" b="1" dirty="0"/>
              <a:t>MSc Global Health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sz="6400" b="1" dirty="0"/>
              <a:t>MSc Human Resource Management</a:t>
            </a:r>
            <a:endParaRPr lang="en-GB" altLang="en-US" sz="6400" b="1" dirty="0"/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6400" b="1" dirty="0"/>
              <a:t>MSc in International Politics</a:t>
            </a:r>
          </a:p>
          <a:p>
            <a:pPr lvl="1" eaLnBrk="1" fontAlgn="auto" hangingPunct="1">
              <a:lnSpc>
                <a:spcPct val="11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US" sz="6400" b="1" dirty="0"/>
              <a:t>Tutor Training Course</a:t>
            </a:r>
          </a:p>
          <a:p>
            <a:pPr eaLnBrk="1" fontAlgn="auto" hangingPunct="1">
              <a:spcBef>
                <a:spcPts val="1417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IE" dirty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IE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altLang="en-US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fontAlgn="auto" hangingPunct="1">
              <a:spcBef>
                <a:spcPts val="1417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GB" altLang="en-US" dirty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GB" altLang="en-US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altLang="en-US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8676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Destinations – Further study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980406" y="3717132"/>
            <a:ext cx="4608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Rectangle 5"/>
          <p:cNvSpPr txBox="1">
            <a:spLocks noChangeArrowheads="1"/>
          </p:cNvSpPr>
          <p:nvPr/>
        </p:nvSpPr>
        <p:spPr bwMode="auto">
          <a:xfrm>
            <a:off x="4427538" y="1412875"/>
            <a:ext cx="4427537" cy="42814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2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2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2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2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2" charset="0"/>
              </a:defRPr>
            </a:lvl9pPr>
          </a:lstStyle>
          <a:p>
            <a:pPr marL="274320" indent="-274320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2000" b="1" dirty="0">
                <a:latin typeface="+mn-lt"/>
              </a:rPr>
              <a:t>Institutions:</a:t>
            </a:r>
            <a:endParaRPr lang="en-IE" altLang="en-US" sz="2000" b="1" dirty="0">
              <a:latin typeface="+mn-lt"/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134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fr-FR" altLang="en-US" sz="1900" dirty="0">
                <a:latin typeface="+mn-lt"/>
              </a:rPr>
              <a:t>DIT Aungier St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134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fr-FR" altLang="en-US" sz="1900" dirty="0">
                <a:latin typeface="+mn-lt"/>
              </a:rPr>
              <a:t>Dun Laoghaire VEC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134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fr-FR" altLang="en-US" sz="1900" dirty="0">
                <a:latin typeface="+mn-lt"/>
              </a:rPr>
              <a:t>TCD</a:t>
            </a:r>
            <a:endParaRPr lang="en-GB" altLang="en-US" sz="1900" dirty="0">
              <a:latin typeface="+mn-lt"/>
            </a:endParaRPr>
          </a:p>
          <a:p>
            <a:pPr marL="342900" lvl="1" indent="-342900" eaLnBrk="1" hangingPunct="1">
              <a:lnSpc>
                <a:spcPct val="90000"/>
              </a:lnSpc>
              <a:spcBef>
                <a:spcPts val="1134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900" dirty="0">
                <a:latin typeface="+mn-lt"/>
              </a:rPr>
              <a:t>University College Dublin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134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900" dirty="0">
                <a:latin typeface="+mn-lt"/>
              </a:rPr>
              <a:t>UCD Smurfit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1134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900" dirty="0">
                <a:latin typeface="+mn-lt"/>
              </a:rPr>
              <a:t>Other Irish Institutions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altLang="en-US" sz="20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52425"/>
            <a:ext cx="6624638" cy="561975"/>
          </a:xfrm>
        </p:spPr>
        <p:txBody>
          <a:bodyPr/>
          <a:lstStyle/>
          <a:p>
            <a:pPr eaLnBrk="1" hangingPunct="1"/>
            <a:r>
              <a:rPr lang="en-IE" altLang="en-US" sz="3600">
                <a:solidFill>
                  <a:srgbClr val="0E73B9"/>
                </a:solidFill>
              </a:rPr>
              <a:t>Post-Graduate Study within Trinity </a:t>
            </a:r>
            <a:endParaRPr lang="en-US" altLang="en-US" sz="3600">
              <a:solidFill>
                <a:srgbClr val="0E73B9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lvl="1" eaLnBrk="1" hangingPunct="1"/>
            <a:endParaRPr lang="en-IE" altLang="en-US" sz="3200" b="1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1900"/>
              <a:t>MSc in Applied Social Research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IE" altLang="en-US" sz="190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1900"/>
              <a:t>Masters in Social Work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IE" altLang="en-US" sz="190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1900"/>
              <a:t>M Phil / PhD in Social Policy or Sociology</a:t>
            </a:r>
            <a:endParaRPr lang="en-US" altLang="en-US" sz="1900"/>
          </a:p>
        </p:txBody>
      </p:sp>
      <p:sp>
        <p:nvSpPr>
          <p:cNvPr id="30724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4400">
                <a:solidFill>
                  <a:srgbClr val="0E73B9"/>
                </a:solidFill>
              </a:rPr>
              <a:t>HOW TO APPLY</a:t>
            </a:r>
            <a:endParaRPr lang="en-US" altLang="en-US" sz="4400">
              <a:solidFill>
                <a:srgbClr val="0E73B9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defRPr/>
            </a:pPr>
            <a:r>
              <a:rPr lang="en-IE" altLang="en-US" sz="2400" dirty="0"/>
              <a:t>COURSE Code: TR083</a:t>
            </a:r>
          </a:p>
          <a:p>
            <a:pPr marL="0" lvl="1" indent="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altLang="en-US" sz="1900" b="1" dirty="0"/>
              <a:t>School Leavers</a:t>
            </a:r>
          </a:p>
          <a:p>
            <a:pPr lvl="1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altLang="en-US" sz="1900" dirty="0"/>
              <a:t>Apply through CAO</a:t>
            </a:r>
          </a:p>
          <a:p>
            <a:pPr lvl="1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altLang="en-US" sz="1900" dirty="0"/>
              <a:t>Deadline Feb 1st</a:t>
            </a:r>
          </a:p>
          <a:p>
            <a:pPr eaLnBrk="1" fontAlgn="auto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defRPr/>
            </a:pPr>
            <a:endParaRPr lang="en-IE" altLang="en-US" sz="2400" dirty="0"/>
          </a:p>
          <a:p>
            <a:pPr eaLnBrk="1" fontAlgn="auto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IE" altLang="en-US" sz="1900" dirty="0"/>
              <a:t>Mature Students (23 +)</a:t>
            </a:r>
          </a:p>
          <a:p>
            <a:pPr lvl="1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altLang="en-US" sz="1900" dirty="0"/>
              <a:t>Apply through CAO</a:t>
            </a:r>
          </a:p>
          <a:p>
            <a:pPr marL="346075" lvl="2" indent="0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altLang="en-US" sz="1900" dirty="0"/>
              <a:t>And Trinity Admissions Office</a:t>
            </a:r>
          </a:p>
          <a:p>
            <a:pPr lvl="1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altLang="en-US" sz="1900" dirty="0"/>
              <a:t>Deadline Feb 1st</a:t>
            </a:r>
          </a:p>
          <a:p>
            <a:pPr lvl="1" eaLnBrk="1" fontAlgn="auto" hangingPunct="1">
              <a:lnSpc>
                <a:spcPct val="90000"/>
              </a:lnSpc>
              <a:spcBef>
                <a:spcPts val="113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IE" altLang="en-US" sz="1900" dirty="0"/>
              <a:t>Selection by interview</a:t>
            </a:r>
          </a:p>
          <a:p>
            <a:pPr eaLnBrk="1" fontAlgn="auto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defRPr/>
            </a:pPr>
            <a:endParaRPr lang="en-US" altLang="en-US" sz="2400" dirty="0"/>
          </a:p>
        </p:txBody>
      </p:sp>
      <p:sp>
        <p:nvSpPr>
          <p:cNvPr id="31748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828675" y="3714750"/>
            <a:ext cx="7500938" cy="555625"/>
          </a:xfrm>
        </p:spPr>
        <p:txBody>
          <a:bodyPr/>
          <a:lstStyle/>
          <a:p>
            <a:pPr eaLnBrk="1" hangingPunct="1"/>
            <a:r>
              <a:rPr lang="en-GB" altLang="en-US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44488"/>
            <a:ext cx="7500937" cy="561975"/>
          </a:xfrm>
        </p:spPr>
        <p:txBody>
          <a:bodyPr/>
          <a:lstStyle/>
          <a:p>
            <a:pPr eaLnBrk="1" hangingPunct="1"/>
            <a:r>
              <a:rPr lang="en-IE" altLang="en-US">
                <a:solidFill>
                  <a:srgbClr val="0E73B9"/>
                </a:solidFill>
              </a:rPr>
              <a:t>Bachelor of  sociology and social policy (TR083)</a:t>
            </a:r>
            <a:endParaRPr lang="en-US" altLang="en-US">
              <a:solidFill>
                <a:srgbClr val="0E73B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eaLnBrk="1" hangingPunct="1"/>
            <a:r>
              <a:rPr lang="en-IE" altLang="en-US" sz="2800"/>
              <a:t>4 Year Degree Course</a:t>
            </a:r>
          </a:p>
          <a:p>
            <a:pPr eaLnBrk="1" hangingPunct="1"/>
            <a:r>
              <a:rPr lang="en-IE" altLang="en-US" sz="2800"/>
              <a:t>Award: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2800"/>
              <a:t>BA Sociology and Social Policy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2800"/>
              <a:t>Points 487 in 2017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13316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46125" y="476250"/>
            <a:ext cx="7615238" cy="561975"/>
          </a:xfrm>
        </p:spPr>
        <p:txBody>
          <a:bodyPr/>
          <a:lstStyle/>
          <a:p>
            <a:pPr eaLnBrk="1" hangingPunct="1"/>
            <a:r>
              <a:rPr lang="en-IE" altLang="en-US" sz="3600">
                <a:solidFill>
                  <a:srgbClr val="0E73B9"/>
                </a:solidFill>
              </a:rPr>
              <a:t>Why study sociology and social policy?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Curious about social and economic policy issues </a:t>
            </a:r>
            <a:r>
              <a:rPr lang="en-IE" altLang="en-US" sz="2400"/>
              <a:t>around the world?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 Searching for a course that demands both academic </a:t>
            </a:r>
            <a:r>
              <a:rPr lang="en-IE" altLang="en-US" sz="2400"/>
              <a:t>and vocational qualities?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 Interested in understanding society, its social problems and have a desire to make a difference?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400"/>
              <a:t>Then Sociology and Social Policy is the degree for you.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2400"/>
              <a:t>It’s a </a:t>
            </a:r>
            <a:r>
              <a:rPr lang="en-US" altLang="en-US" sz="2400"/>
              <a:t>unique programme which combines the study of social theory, social policy and social research.</a:t>
            </a:r>
          </a:p>
          <a:p>
            <a:pPr eaLnBrk="1" hangingPunct="1"/>
            <a:endParaRPr lang="en-IE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331913" y="352425"/>
            <a:ext cx="7500937" cy="561975"/>
          </a:xfrm>
        </p:spPr>
        <p:txBody>
          <a:bodyPr/>
          <a:lstStyle/>
          <a:p>
            <a:pPr eaLnBrk="1" hangingPunct="1"/>
            <a:r>
              <a:rPr lang="en-IE" altLang="en-US" sz="3600">
                <a:solidFill>
                  <a:srgbClr val="0E73B9"/>
                </a:solidFill>
              </a:rPr>
              <a:t>Some topics covered on course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What are the causes of poverty and how many people live in poverty in Ireland?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Is Ireland an unequal society relative to others?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Why are people homeless?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Is there state discrimination against ethnic minorities in Ireland?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What is the relationship between crime and social policy?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Why do we not have free health services in Ireland?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Does politics matter – do political parties have different approaches to social policy?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Can social movements change society?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/>
              <a:t>How do we care for our ageing population?</a:t>
            </a:r>
            <a:endParaRPr lang="en-US" altLang="en-US"/>
          </a:p>
        </p:txBody>
      </p:sp>
      <p:sp>
        <p:nvSpPr>
          <p:cNvPr id="15364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3088" y="287338"/>
            <a:ext cx="5472112" cy="561975"/>
          </a:xfrm>
        </p:spPr>
        <p:txBody>
          <a:bodyPr/>
          <a:lstStyle/>
          <a:p>
            <a:pPr eaLnBrk="1" hangingPunct="1"/>
            <a:r>
              <a:rPr lang="en-IE" altLang="en-US" sz="4400">
                <a:solidFill>
                  <a:srgbClr val="0E73B9"/>
                </a:solidFill>
              </a:rPr>
              <a:t> </a:t>
            </a:r>
            <a:r>
              <a:rPr lang="en-IE" altLang="en-US" sz="3600">
                <a:solidFill>
                  <a:srgbClr val="0E73B9"/>
                </a:solidFill>
              </a:rPr>
              <a:t>Studying social policy</a:t>
            </a:r>
            <a:endParaRPr lang="en-US" altLang="en-US" sz="3600">
              <a:solidFill>
                <a:srgbClr val="0E73B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/>
              <a:t>Social policy modules will enable students to answer some of  the following very topical questions: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/>
              <a:t>What are social policies and why do we need them?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/>
              <a:t>What types of social policies are there?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/>
              <a:t>Who makes social policy and who benefits from social policy?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/>
              <a:t>who provides and who pays for social policies? </a:t>
            </a:r>
          </a:p>
          <a:p>
            <a:pPr eaLnBrk="1" hangingPunct="1"/>
            <a:endParaRPr lang="en-US" altLang="en-US"/>
          </a:p>
        </p:txBody>
      </p:sp>
      <p:sp>
        <p:nvSpPr>
          <p:cNvPr id="16388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79613" y="352425"/>
            <a:ext cx="5113337" cy="561975"/>
          </a:xfrm>
        </p:spPr>
        <p:txBody>
          <a:bodyPr/>
          <a:lstStyle/>
          <a:p>
            <a:pPr eaLnBrk="1" hangingPunct="1"/>
            <a:r>
              <a:rPr lang="en-IE" altLang="en-US" sz="4000">
                <a:solidFill>
                  <a:srgbClr val="0E73B9"/>
                </a:solidFill>
              </a:rPr>
              <a:t>Studying sociology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28775"/>
            <a:ext cx="7500938" cy="4040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IE" altLang="en-US" sz="2800" b="0" dirty="0"/>
              <a:t>The sociology modules introduce students to the theories that explain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IE" altLang="en-US" sz="2800" b="0" dirty="0"/>
              <a:t>social behaviour and relationships: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IE" altLang="en-US" sz="2800" b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IE" altLang="en-US" sz="2800" b="0" dirty="0"/>
              <a:t>Gender, family and Society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IE" altLang="en-US" sz="2800" b="0" dirty="0"/>
              <a:t>Power, State and Social Movements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IE" altLang="en-US" sz="2800" b="0" dirty="0"/>
              <a:t>Race, ethnicity and Identity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IE" altLang="en-US" sz="2800" b="0" dirty="0"/>
              <a:t>Social Stratification and Inequalities</a:t>
            </a:r>
          </a:p>
        </p:txBody>
      </p:sp>
      <p:sp>
        <p:nvSpPr>
          <p:cNvPr id="18436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354013"/>
            <a:ext cx="4679950" cy="561975"/>
          </a:xfrm>
        </p:spPr>
        <p:txBody>
          <a:bodyPr/>
          <a:lstStyle/>
          <a:p>
            <a:pPr eaLnBrk="1" hangingPunct="1"/>
            <a:r>
              <a:rPr lang="en-IE" altLang="en-US" sz="3600">
                <a:solidFill>
                  <a:srgbClr val="0E73B9"/>
                </a:solidFill>
              </a:rPr>
              <a:t>Who takes this course?</a:t>
            </a:r>
            <a:endParaRPr lang="en-US" altLang="en-US" sz="3600">
              <a:solidFill>
                <a:srgbClr val="0E73B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2800"/>
              <a:t>School Leavers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IE" altLang="en-US" sz="280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2800"/>
              <a:t>Mature Students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IE" altLang="en-US" sz="280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2800"/>
              <a:t>International students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IE" altLang="en-US" sz="280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IE" altLang="en-US" sz="2800"/>
              <a:t>Visiting students</a:t>
            </a:r>
            <a:endParaRPr lang="en-US" altLang="en-US" sz="2800"/>
          </a:p>
        </p:txBody>
      </p:sp>
      <p:sp>
        <p:nvSpPr>
          <p:cNvPr id="19460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352425"/>
            <a:ext cx="5543550" cy="561975"/>
          </a:xfrm>
        </p:spPr>
        <p:txBody>
          <a:bodyPr/>
          <a:lstStyle/>
          <a:p>
            <a:pPr eaLnBrk="1" hangingPunct="1"/>
            <a:r>
              <a:rPr lang="en-IE" altLang="en-US" sz="4000">
                <a:solidFill>
                  <a:srgbClr val="0E73B9"/>
                </a:solidFill>
              </a:rPr>
              <a:t>Schools within Trinity</a:t>
            </a:r>
            <a:endParaRPr lang="en-US" altLang="en-US" sz="4000">
              <a:solidFill>
                <a:srgbClr val="0E73B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828675" y="1881188"/>
            <a:ext cx="7500938" cy="4040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IE" altLang="en-US" dirty="0"/>
              <a:t>BA Sociology and Social Policy provided by: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IE" altLang="en-US" dirty="0"/>
              <a:t>School of Social Work and Social Policy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IE" altLang="en-US" sz="2400" dirty="0"/>
          </a:p>
          <a:p>
            <a:pPr lvl="4" eaLnBrk="1" hangingPunct="1">
              <a:buFont typeface="Wingdings" pitchFamily="2" charset="2"/>
              <a:buNone/>
              <a:defRPr/>
            </a:pPr>
            <a:r>
              <a:rPr lang="en-IE" altLang="en-US" b="1" dirty="0"/>
              <a:t>in conjunction with</a:t>
            </a:r>
          </a:p>
          <a:p>
            <a:pPr lvl="4" eaLnBrk="1" hangingPunct="1">
              <a:buFont typeface="Wingdings" pitchFamily="2" charset="2"/>
              <a:buNone/>
              <a:defRPr/>
            </a:pPr>
            <a:endParaRPr lang="en-IE" altLang="en-US" sz="2400" b="1" dirty="0"/>
          </a:p>
          <a:p>
            <a:pPr marL="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IE" altLang="en-US" b="1" dirty="0"/>
              <a:t>School of Social Sciences and Philosophy </a:t>
            </a:r>
          </a:p>
          <a:p>
            <a:pPr lvl="3" eaLnBrk="1" hangingPunct="1">
              <a:buFont typeface="Wingdings" pitchFamily="2" charset="2"/>
              <a:buChar char="§"/>
              <a:defRPr/>
            </a:pPr>
            <a:r>
              <a:rPr lang="en-IE" altLang="en-US" dirty="0"/>
              <a:t>Political Science</a:t>
            </a:r>
          </a:p>
          <a:p>
            <a:pPr lvl="3" eaLnBrk="1" hangingPunct="1">
              <a:buFont typeface="Wingdings" pitchFamily="2" charset="2"/>
              <a:buChar char="§"/>
              <a:defRPr/>
            </a:pPr>
            <a:r>
              <a:rPr lang="en-IE" altLang="en-US" dirty="0"/>
              <a:t>Economics</a:t>
            </a:r>
          </a:p>
          <a:p>
            <a:pPr lvl="3" eaLnBrk="1" hangingPunct="1">
              <a:buFont typeface="Wingdings" pitchFamily="2" charset="2"/>
              <a:buChar char="§"/>
              <a:defRPr/>
            </a:pPr>
            <a:r>
              <a:rPr lang="en-IE" altLang="en-US" b="1" dirty="0"/>
              <a:t>Sociology</a:t>
            </a:r>
            <a:endParaRPr lang="en-US" altLang="en-US" b="1" dirty="0"/>
          </a:p>
        </p:txBody>
      </p:sp>
      <p:sp>
        <p:nvSpPr>
          <p:cNvPr id="20484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4000">
                <a:solidFill>
                  <a:srgbClr val="0E73B9"/>
                </a:solidFill>
              </a:rPr>
              <a:t>Year 1 Modules:</a:t>
            </a:r>
            <a:endParaRPr lang="en-US" altLang="en-US" sz="4000">
              <a:solidFill>
                <a:srgbClr val="0E73B9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684213" y="1628775"/>
            <a:ext cx="7500937" cy="40401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Introduction to Social Policy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Introduction to Sociology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Introduction to Political Science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Introduction to Economics or Introduction to Economic Policy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IE" altLang="en-US" sz="2400"/>
              <a:t>Two out of following: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Law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Maths / Statistics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Introduction to Psychology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IE" altLang="en-US" sz="2400"/>
              <a:t>A language module-  French/ German/ Russian / Polish</a:t>
            </a:r>
            <a:endParaRPr lang="en-US" altLang="en-US" sz="2400"/>
          </a:p>
        </p:txBody>
      </p:sp>
      <p:sp>
        <p:nvSpPr>
          <p:cNvPr id="21508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CDTheme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CDTheme" id="{6F06CDC4-CDF3-4DF7-ACEE-B219270B4DA1}" vid="{84A16C30-D91B-4DDB-A75C-580F1005D6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TCDTheme</Template>
  <TotalTime>8</TotalTime>
  <Words>737</Words>
  <Application>Microsoft Office PowerPoint</Application>
  <PresentationFormat>On-screen Show (4:3)</PresentationFormat>
  <Paragraphs>167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Minion Pro</vt:lpstr>
      <vt:lpstr>Wingdings</vt:lpstr>
      <vt:lpstr>Wingdings 2</vt:lpstr>
      <vt:lpstr>TCDTheme</vt:lpstr>
      <vt:lpstr>BA in Sociology and Social Policy – TR083</vt:lpstr>
      <vt:lpstr>Bachelor of  sociology and social policy (TR083)</vt:lpstr>
      <vt:lpstr>Why study sociology and social policy?</vt:lpstr>
      <vt:lpstr>Some topics covered on course</vt:lpstr>
      <vt:lpstr> Studying social policy</vt:lpstr>
      <vt:lpstr>Studying sociology</vt:lpstr>
      <vt:lpstr>Who takes this course?</vt:lpstr>
      <vt:lpstr>Schools within Trinity</vt:lpstr>
      <vt:lpstr>Year 1 Modules:</vt:lpstr>
      <vt:lpstr>Year 2 Modules:</vt:lpstr>
      <vt:lpstr>Year 3 Modules:</vt:lpstr>
      <vt:lpstr>YEAR 4 Modules:</vt:lpstr>
      <vt:lpstr>Career Options with Sociology &amp; Social Policy</vt:lpstr>
      <vt:lpstr>Employers</vt:lpstr>
      <vt:lpstr>Sociology &amp; Social Policy</vt:lpstr>
      <vt:lpstr>Post-Graduate Study within Trinity </vt:lpstr>
      <vt:lpstr>HOW TO APPLY</vt:lpstr>
      <vt:lpstr>Thank You</vt:lpstr>
    </vt:vector>
  </TitlesOfParts>
  <Company>Trinity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Social Policy</dc:title>
  <dc:creator>TCD User</dc:creator>
  <cp:lastModifiedBy>Noreen O'Sullivan</cp:lastModifiedBy>
  <cp:revision>131</cp:revision>
  <dcterms:created xsi:type="dcterms:W3CDTF">2005-09-26T10:41:26Z</dcterms:created>
  <dcterms:modified xsi:type="dcterms:W3CDTF">2019-06-24T14:04:23Z</dcterms:modified>
</cp:coreProperties>
</file>