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  <p:sldMasterId id="2147483648" r:id="rId2"/>
  </p:sldMasterIdLst>
  <p:sldIdLst>
    <p:sldId id="256" r:id="rId3"/>
    <p:sldId id="308" r:id="rId4"/>
    <p:sldId id="310" r:id="rId5"/>
    <p:sldId id="283" r:id="rId6"/>
    <p:sldId id="261" r:id="rId7"/>
    <p:sldId id="260" r:id="rId8"/>
    <p:sldId id="312" r:id="rId9"/>
    <p:sldId id="282" r:id="rId10"/>
    <p:sldId id="315" r:id="rId11"/>
    <p:sldId id="334" r:id="rId12"/>
    <p:sldId id="335" r:id="rId13"/>
    <p:sldId id="336" r:id="rId14"/>
    <p:sldId id="338" r:id="rId15"/>
    <p:sldId id="340" r:id="rId16"/>
    <p:sldId id="342" r:id="rId17"/>
    <p:sldId id="345" r:id="rId18"/>
    <p:sldId id="348" r:id="rId19"/>
    <p:sldId id="350" r:id="rId20"/>
    <p:sldId id="349" r:id="rId21"/>
    <p:sldId id="351" r:id="rId22"/>
    <p:sldId id="354" r:id="rId23"/>
    <p:sldId id="357" r:id="rId24"/>
    <p:sldId id="358" r:id="rId25"/>
    <p:sldId id="359" r:id="rId26"/>
    <p:sldId id="329" r:id="rId27"/>
    <p:sldId id="318" r:id="rId28"/>
    <p:sldId id="360" r:id="rId29"/>
    <p:sldId id="257" r:id="rId30"/>
    <p:sldId id="305" r:id="rId31"/>
    <p:sldId id="306" r:id="rId32"/>
    <p:sldId id="361" r:id="rId33"/>
    <p:sldId id="362" r:id="rId34"/>
    <p:sldId id="363" r:id="rId35"/>
    <p:sldId id="331" r:id="rId36"/>
    <p:sldId id="365" r:id="rId37"/>
    <p:sldId id="367" r:id="rId38"/>
    <p:sldId id="330" r:id="rId39"/>
    <p:sldId id="332" r:id="rId40"/>
    <p:sldId id="317" r:id="rId41"/>
    <p:sldId id="307" r:id="rId42"/>
    <p:sldId id="309" r:id="rId43"/>
    <p:sldId id="299" r:id="rId4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p15="http://schemas.microsoft.com/office/powerpoint/2012/main" xmlns:go="http://customooxmlschemas.google.com/" roundtripDataSignature="AMtx7mgrZs355Thc/PnMTgwDm0k8VPBFJA==" r:id="rId56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arbara Dooley" initials="" lastIdx="2" clrIdx="0"/>
  <p:cmAuthor id="1" name="Emma Howard" initials="" lastIdx="3" clrIdx="1"/>
  <p:cmAuthor id="2" name="Emma Howard" initials="EH" lastIdx="13" clrIdx="2">
    <p:extLst>
      <p:ext uri="{19B8F6BF-5375-455C-9EA6-DF929625EA0E}">
        <p15:presenceInfo xmlns:p15="http://schemas.microsoft.com/office/powerpoint/2012/main" userId="099822d704909c2d" providerId="Windows Live"/>
      </p:ext>
    </p:extLst>
  </p:cmAuthor>
  <p:cmAuthor id="3" name="Zahra Tayer Farahani" initials="ZTF" lastIdx="6" clrIdx="3">
    <p:extLst>
      <p:ext uri="{19B8F6BF-5375-455C-9EA6-DF929625EA0E}">
        <p15:presenceInfo xmlns:p15="http://schemas.microsoft.com/office/powerpoint/2012/main" userId="S::zahra.tayerfarahani@ucd.ie::f8c29187-1b44-4a3c-a6a3-b62902be31c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58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57" Type="http://schemas.openxmlformats.org/officeDocument/2006/relationships/commentAuthors" Target="commentAuthors.xml"/><Relationship Id="rId61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6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56" Type="http://customschemas.google.com/relationships/presentationmetadata" Target="metadata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59" Type="http://schemas.openxmlformats.org/officeDocument/2006/relationships/viewProps" Target="view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1D9094-0096-498A-B40F-C97B0003C4E1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</dgm:pt>
    <dgm:pt modelId="{D8473461-DCC6-4E6B-9F60-FF6D94E6D65B}">
      <dgm:prSet phldrT="[Text]" custT="1"/>
      <dgm:spPr/>
      <dgm:t>
        <a:bodyPr/>
        <a:lstStyle/>
        <a:p>
          <a:r>
            <a:rPr lang="en-IE" sz="1600" dirty="0"/>
            <a:t>Research</a:t>
          </a:r>
        </a:p>
      </dgm:t>
    </dgm:pt>
    <dgm:pt modelId="{9345362B-437F-4A30-B7B6-CF300084EDD2}" type="parTrans" cxnId="{EAFDA413-334F-4CE3-8CCD-A69B64134B3D}">
      <dgm:prSet/>
      <dgm:spPr/>
      <dgm:t>
        <a:bodyPr/>
        <a:lstStyle/>
        <a:p>
          <a:endParaRPr lang="en-IE"/>
        </a:p>
      </dgm:t>
    </dgm:pt>
    <dgm:pt modelId="{DD668880-4F5C-46D2-9034-DBE5868F42ED}" type="sibTrans" cxnId="{EAFDA413-334F-4CE3-8CCD-A69B64134B3D}">
      <dgm:prSet custT="1"/>
      <dgm:spPr/>
      <dgm:t>
        <a:bodyPr/>
        <a:lstStyle/>
        <a:p>
          <a:endParaRPr lang="en-IE" sz="1400" dirty="0"/>
        </a:p>
      </dgm:t>
    </dgm:pt>
    <dgm:pt modelId="{B50DA67D-D38D-4FEA-BB4B-9CF9C667CAC2}">
      <dgm:prSet phldrT="[Text]" custT="1"/>
      <dgm:spPr/>
      <dgm:t>
        <a:bodyPr/>
        <a:lstStyle/>
        <a:p>
          <a:r>
            <a:rPr lang="en-IE" sz="1600" dirty="0"/>
            <a:t>Establishing database</a:t>
          </a:r>
        </a:p>
      </dgm:t>
    </dgm:pt>
    <dgm:pt modelId="{136B92E9-13AF-4331-8B8F-CA2577109014}" type="parTrans" cxnId="{3827322C-D223-4684-B393-17AEE61DD7FF}">
      <dgm:prSet/>
      <dgm:spPr/>
      <dgm:t>
        <a:bodyPr/>
        <a:lstStyle/>
        <a:p>
          <a:endParaRPr lang="en-IE"/>
        </a:p>
      </dgm:t>
    </dgm:pt>
    <dgm:pt modelId="{803D2E99-B057-4AE9-B074-F0787CBB65A3}" type="sibTrans" cxnId="{3827322C-D223-4684-B393-17AEE61DD7FF}">
      <dgm:prSet custT="1"/>
      <dgm:spPr/>
      <dgm:t>
        <a:bodyPr/>
        <a:lstStyle/>
        <a:p>
          <a:endParaRPr lang="en-IE" sz="1400" dirty="0"/>
        </a:p>
      </dgm:t>
    </dgm:pt>
    <dgm:pt modelId="{767B1F15-E482-41A4-BA0D-6184C579181B}">
      <dgm:prSet phldrT="[Text]" custT="1"/>
      <dgm:spPr/>
      <dgm:t>
        <a:bodyPr/>
        <a:lstStyle/>
        <a:p>
          <a:r>
            <a:rPr lang="en-IE" sz="1600" dirty="0"/>
            <a:t>Towards the Future</a:t>
          </a:r>
        </a:p>
      </dgm:t>
    </dgm:pt>
    <dgm:pt modelId="{6C0058B3-4276-431B-809A-9A9F93E82F9F}" type="parTrans" cxnId="{D6AFC514-2EFD-4957-BD30-1B4B51CD694B}">
      <dgm:prSet/>
      <dgm:spPr/>
      <dgm:t>
        <a:bodyPr/>
        <a:lstStyle/>
        <a:p>
          <a:endParaRPr lang="en-IE"/>
        </a:p>
      </dgm:t>
    </dgm:pt>
    <dgm:pt modelId="{566329BF-0575-499D-B624-E7620E5E829E}" type="sibTrans" cxnId="{D6AFC514-2EFD-4957-BD30-1B4B51CD694B}">
      <dgm:prSet/>
      <dgm:spPr/>
      <dgm:t>
        <a:bodyPr/>
        <a:lstStyle/>
        <a:p>
          <a:endParaRPr lang="en-IE"/>
        </a:p>
      </dgm:t>
    </dgm:pt>
    <dgm:pt modelId="{7C8C5797-523F-4883-9676-AA37CF1E6FA5}">
      <dgm:prSet phldrT="[Text]" custT="1"/>
      <dgm:spPr/>
      <dgm:t>
        <a:bodyPr/>
        <a:lstStyle/>
        <a:p>
          <a:r>
            <a:rPr lang="en-IE" sz="1600" dirty="0"/>
            <a:t>Standardisation </a:t>
          </a:r>
        </a:p>
      </dgm:t>
    </dgm:pt>
    <dgm:pt modelId="{11F1870C-2978-4CAA-A779-BE5998BD3883}" type="parTrans" cxnId="{B3BD4251-B32B-4B14-8F6B-86EA5BEFC67C}">
      <dgm:prSet/>
      <dgm:spPr/>
      <dgm:t>
        <a:bodyPr/>
        <a:lstStyle/>
        <a:p>
          <a:endParaRPr lang="en-IE"/>
        </a:p>
      </dgm:t>
    </dgm:pt>
    <dgm:pt modelId="{B8FE3248-4320-47EE-9F67-5E2785EAC7D7}" type="sibTrans" cxnId="{B3BD4251-B32B-4B14-8F6B-86EA5BEFC67C}">
      <dgm:prSet custT="1"/>
      <dgm:spPr/>
      <dgm:t>
        <a:bodyPr/>
        <a:lstStyle/>
        <a:p>
          <a:endParaRPr lang="en-IE" sz="1400" dirty="0"/>
        </a:p>
      </dgm:t>
    </dgm:pt>
    <dgm:pt modelId="{6C36EA3A-E07C-4AFC-A11E-674CBDF11B4B}">
      <dgm:prSet custT="1"/>
      <dgm:spPr/>
      <dgm:t>
        <a:bodyPr/>
        <a:lstStyle/>
        <a:p>
          <a:r>
            <a:rPr lang="en-IE" sz="1600" dirty="0"/>
            <a:t>Literature Review</a:t>
          </a:r>
        </a:p>
      </dgm:t>
    </dgm:pt>
    <dgm:pt modelId="{B8319D00-8961-4D87-8452-22706157003D}" type="parTrans" cxnId="{33612CB9-78AB-4126-A787-0E3B08261CDA}">
      <dgm:prSet/>
      <dgm:spPr/>
      <dgm:t>
        <a:bodyPr/>
        <a:lstStyle/>
        <a:p>
          <a:endParaRPr lang="en-IE"/>
        </a:p>
      </dgm:t>
    </dgm:pt>
    <dgm:pt modelId="{132AFE0D-5C4D-4EFE-A99F-1125F116FDBB}" type="sibTrans" cxnId="{33612CB9-78AB-4126-A787-0E3B08261CDA}">
      <dgm:prSet/>
      <dgm:spPr/>
      <dgm:t>
        <a:bodyPr/>
        <a:lstStyle/>
        <a:p>
          <a:endParaRPr lang="en-IE"/>
        </a:p>
      </dgm:t>
    </dgm:pt>
    <dgm:pt modelId="{9A0CBCB6-5E98-45A7-880F-09BB70EF317F}">
      <dgm:prSet custT="1"/>
      <dgm:spPr/>
      <dgm:t>
        <a:bodyPr/>
        <a:lstStyle/>
        <a:p>
          <a:r>
            <a:rPr lang="en-IE" sz="1600" dirty="0"/>
            <a:t>Present findings at PCHEI meetings and conferences</a:t>
          </a:r>
        </a:p>
      </dgm:t>
    </dgm:pt>
    <dgm:pt modelId="{896E2373-8744-4EDE-ACB0-671718CF58E5}" type="parTrans" cxnId="{971AA581-5D58-4FE8-92CF-18022AD50681}">
      <dgm:prSet/>
      <dgm:spPr/>
      <dgm:t>
        <a:bodyPr/>
        <a:lstStyle/>
        <a:p>
          <a:endParaRPr lang="en-IE"/>
        </a:p>
      </dgm:t>
    </dgm:pt>
    <dgm:pt modelId="{9DEF1327-21E2-4EE4-8758-9969A03B7788}" type="sibTrans" cxnId="{971AA581-5D58-4FE8-92CF-18022AD50681}">
      <dgm:prSet/>
      <dgm:spPr/>
      <dgm:t>
        <a:bodyPr/>
        <a:lstStyle/>
        <a:p>
          <a:endParaRPr lang="en-IE"/>
        </a:p>
      </dgm:t>
    </dgm:pt>
    <dgm:pt modelId="{A55C826F-3593-4C57-87BA-A22076B37C9F}">
      <dgm:prSet custT="1"/>
      <dgm:spPr/>
      <dgm:t>
        <a:bodyPr/>
        <a:lstStyle/>
        <a:p>
          <a:r>
            <a:rPr lang="en-IE" sz="1600" dirty="0"/>
            <a:t>Develop standardised dataset</a:t>
          </a:r>
        </a:p>
      </dgm:t>
    </dgm:pt>
    <dgm:pt modelId="{695A927F-D686-464E-BECC-4665045D1474}" type="parTrans" cxnId="{B4EB1901-62B6-4998-A3E4-5B6C6EC62175}">
      <dgm:prSet/>
      <dgm:spPr/>
      <dgm:t>
        <a:bodyPr/>
        <a:lstStyle/>
        <a:p>
          <a:endParaRPr lang="en-IE"/>
        </a:p>
      </dgm:t>
    </dgm:pt>
    <dgm:pt modelId="{36013A92-ED51-4FF3-BE39-D63A6D0177DE}" type="sibTrans" cxnId="{B4EB1901-62B6-4998-A3E4-5B6C6EC62175}">
      <dgm:prSet/>
      <dgm:spPr/>
      <dgm:t>
        <a:bodyPr/>
        <a:lstStyle/>
        <a:p>
          <a:endParaRPr lang="en-IE"/>
        </a:p>
      </dgm:t>
    </dgm:pt>
    <dgm:pt modelId="{FE09D2BE-2894-4B2A-B9B6-082A0C122834}">
      <dgm:prSet custT="1"/>
      <dgm:spPr/>
      <dgm:t>
        <a:bodyPr/>
        <a:lstStyle/>
        <a:p>
          <a:r>
            <a:rPr lang="en-IE" sz="1600" dirty="0"/>
            <a:t>Recruit pilot HEIs</a:t>
          </a:r>
        </a:p>
      </dgm:t>
    </dgm:pt>
    <dgm:pt modelId="{0F43FB6A-8B64-4FC5-8D0E-44D2FFDE24D4}" type="parTrans" cxnId="{3296CE84-5943-4191-B2D4-002DBECD6B97}">
      <dgm:prSet/>
      <dgm:spPr/>
      <dgm:t>
        <a:bodyPr/>
        <a:lstStyle/>
        <a:p>
          <a:endParaRPr lang="en-IE"/>
        </a:p>
      </dgm:t>
    </dgm:pt>
    <dgm:pt modelId="{E1F8A49B-DACB-4800-A0C0-866D904A8075}" type="sibTrans" cxnId="{3296CE84-5943-4191-B2D4-002DBECD6B97}">
      <dgm:prSet/>
      <dgm:spPr/>
      <dgm:t>
        <a:bodyPr/>
        <a:lstStyle/>
        <a:p>
          <a:endParaRPr lang="en-IE"/>
        </a:p>
      </dgm:t>
    </dgm:pt>
    <dgm:pt modelId="{14383866-73A5-4960-9000-F4E9FCC095E1}">
      <dgm:prSet custT="1"/>
      <dgm:spPr/>
      <dgm:t>
        <a:bodyPr/>
        <a:lstStyle/>
        <a:p>
          <a:r>
            <a:rPr lang="en-IE" sz="1600" dirty="0"/>
            <a:t>Work with HEIs to ease transfer of data, comply with HEI ethics and GDPR</a:t>
          </a:r>
        </a:p>
      </dgm:t>
    </dgm:pt>
    <dgm:pt modelId="{D9459C75-C68B-49A2-841E-DD3997A0423B}" type="parTrans" cxnId="{A4210321-4276-48AB-9FC3-84291A395165}">
      <dgm:prSet/>
      <dgm:spPr/>
      <dgm:t>
        <a:bodyPr/>
        <a:lstStyle/>
        <a:p>
          <a:endParaRPr lang="en-IE"/>
        </a:p>
      </dgm:t>
    </dgm:pt>
    <dgm:pt modelId="{DE9FED20-67C7-4821-933C-BF66922C053A}" type="sibTrans" cxnId="{A4210321-4276-48AB-9FC3-84291A395165}">
      <dgm:prSet/>
      <dgm:spPr/>
      <dgm:t>
        <a:bodyPr/>
        <a:lstStyle/>
        <a:p>
          <a:endParaRPr lang="en-IE"/>
        </a:p>
      </dgm:t>
    </dgm:pt>
    <dgm:pt modelId="{8F4116C3-38BA-48CE-9744-4B23C4512265}">
      <dgm:prSet custT="1"/>
      <dgm:spPr/>
      <dgm:t>
        <a:bodyPr/>
        <a:lstStyle/>
        <a:p>
          <a:r>
            <a:rPr lang="en-IE" sz="1600" dirty="0"/>
            <a:t>Collect one semester of standardised data</a:t>
          </a:r>
        </a:p>
      </dgm:t>
    </dgm:pt>
    <dgm:pt modelId="{6BA8183B-4ADB-43D6-A6C9-4EB841760FE9}" type="parTrans" cxnId="{F7CAF52F-717C-4C3D-8B8B-B48AAEBA3352}">
      <dgm:prSet/>
      <dgm:spPr/>
      <dgm:t>
        <a:bodyPr/>
        <a:lstStyle/>
        <a:p>
          <a:endParaRPr lang="en-IE"/>
        </a:p>
      </dgm:t>
    </dgm:pt>
    <dgm:pt modelId="{DA24F712-706D-4063-8F32-C3E33297B99B}" type="sibTrans" cxnId="{F7CAF52F-717C-4C3D-8B8B-B48AAEBA3352}">
      <dgm:prSet/>
      <dgm:spPr/>
      <dgm:t>
        <a:bodyPr/>
        <a:lstStyle/>
        <a:p>
          <a:endParaRPr lang="en-IE"/>
        </a:p>
      </dgm:t>
    </dgm:pt>
    <dgm:pt modelId="{5A1A07E7-D7A9-4CA4-925D-644482744577}">
      <dgm:prSet custT="1"/>
      <dgm:spPr/>
      <dgm:t>
        <a:bodyPr/>
        <a:lstStyle/>
        <a:p>
          <a:r>
            <a:rPr lang="en-IE" sz="1600" dirty="0"/>
            <a:t>Develop benchmark reports, interactive ap et cetera for counselling centres</a:t>
          </a:r>
        </a:p>
      </dgm:t>
    </dgm:pt>
    <dgm:pt modelId="{4217B751-F490-4D6E-BEB3-A26DDFA28165}" type="parTrans" cxnId="{41D04348-F2E9-4E2F-B28C-D0D9126EC421}">
      <dgm:prSet/>
      <dgm:spPr/>
      <dgm:t>
        <a:bodyPr/>
        <a:lstStyle/>
        <a:p>
          <a:endParaRPr lang="en-IE"/>
        </a:p>
      </dgm:t>
    </dgm:pt>
    <dgm:pt modelId="{F9A8F1B4-98A4-4AEE-AF93-6696D2F83ECB}" type="sibTrans" cxnId="{41D04348-F2E9-4E2F-B28C-D0D9126EC421}">
      <dgm:prSet/>
      <dgm:spPr/>
      <dgm:t>
        <a:bodyPr/>
        <a:lstStyle/>
        <a:p>
          <a:endParaRPr lang="en-IE"/>
        </a:p>
      </dgm:t>
    </dgm:pt>
    <dgm:pt modelId="{3FEA6790-97F1-44AE-B548-8B4CFA9F1F67}">
      <dgm:prSet custT="1"/>
      <dgm:spPr/>
      <dgm:t>
        <a:bodyPr/>
        <a:lstStyle/>
        <a:p>
          <a:endParaRPr lang="en-IE" sz="1600" dirty="0"/>
        </a:p>
      </dgm:t>
    </dgm:pt>
    <dgm:pt modelId="{2B46BAB5-4F04-46D2-BD50-7945E06F2B05}" type="parTrans" cxnId="{DF866671-A42F-4510-84E2-6A63CAFDFB35}">
      <dgm:prSet/>
      <dgm:spPr/>
      <dgm:t>
        <a:bodyPr/>
        <a:lstStyle/>
        <a:p>
          <a:endParaRPr lang="en-IE"/>
        </a:p>
      </dgm:t>
    </dgm:pt>
    <dgm:pt modelId="{7BCBBD89-2349-40B3-84CD-895DCD45D17C}" type="sibTrans" cxnId="{DF866671-A42F-4510-84E2-6A63CAFDFB35}">
      <dgm:prSet/>
      <dgm:spPr/>
      <dgm:t>
        <a:bodyPr/>
        <a:lstStyle/>
        <a:p>
          <a:endParaRPr lang="en-IE"/>
        </a:p>
      </dgm:t>
    </dgm:pt>
    <dgm:pt modelId="{741C24BE-949A-4BC5-997B-04111DE79836}">
      <dgm:prSet custT="1"/>
      <dgm:spPr/>
      <dgm:t>
        <a:bodyPr/>
        <a:lstStyle/>
        <a:p>
          <a:endParaRPr lang="en-IE" sz="1600" dirty="0"/>
        </a:p>
      </dgm:t>
    </dgm:pt>
    <dgm:pt modelId="{37ECE8E7-0385-42D3-9BD8-02BEE79EF2CD}" type="parTrans" cxnId="{DFFA3180-422F-4811-B718-0925DD633BF7}">
      <dgm:prSet/>
      <dgm:spPr/>
      <dgm:t>
        <a:bodyPr/>
        <a:lstStyle/>
        <a:p>
          <a:endParaRPr lang="en-IE"/>
        </a:p>
      </dgm:t>
    </dgm:pt>
    <dgm:pt modelId="{5528C3EC-1F84-449F-9069-BE389245D2C4}" type="sibTrans" cxnId="{DFFA3180-422F-4811-B718-0925DD633BF7}">
      <dgm:prSet/>
      <dgm:spPr/>
      <dgm:t>
        <a:bodyPr/>
        <a:lstStyle/>
        <a:p>
          <a:endParaRPr lang="en-IE"/>
        </a:p>
      </dgm:t>
    </dgm:pt>
    <dgm:pt modelId="{0C4A5E5B-0962-435D-BF6C-0099742A34D1}">
      <dgm:prSet custT="1"/>
      <dgm:spPr/>
      <dgm:t>
        <a:bodyPr/>
        <a:lstStyle/>
        <a:p>
          <a:r>
            <a:rPr lang="en-IE" sz="1600" dirty="0"/>
            <a:t>Secure funding for future maintenance of dataset</a:t>
          </a:r>
        </a:p>
      </dgm:t>
    </dgm:pt>
    <dgm:pt modelId="{533A43DD-4406-41D9-B70C-946B950CB0C3}" type="parTrans" cxnId="{10113D26-5852-4236-B3AB-157A564FCAF6}">
      <dgm:prSet/>
      <dgm:spPr/>
      <dgm:t>
        <a:bodyPr/>
        <a:lstStyle/>
        <a:p>
          <a:endParaRPr lang="en-IE"/>
        </a:p>
      </dgm:t>
    </dgm:pt>
    <dgm:pt modelId="{388EF033-98D4-4BD5-8AB9-D890F6FB7FCB}" type="sibTrans" cxnId="{10113D26-5852-4236-B3AB-157A564FCAF6}">
      <dgm:prSet/>
      <dgm:spPr/>
      <dgm:t>
        <a:bodyPr/>
        <a:lstStyle/>
        <a:p>
          <a:endParaRPr lang="en-IE"/>
        </a:p>
      </dgm:t>
    </dgm:pt>
    <dgm:pt modelId="{00B87482-6DC5-4C10-84F3-B15D4B4A0994}">
      <dgm:prSet custT="1"/>
      <dgm:spPr/>
      <dgm:t>
        <a:bodyPr/>
        <a:lstStyle/>
        <a:p>
          <a:endParaRPr lang="en-IE" sz="1600" dirty="0"/>
        </a:p>
      </dgm:t>
    </dgm:pt>
    <dgm:pt modelId="{5B19B68D-1495-46E5-B32C-97B410F7D952}" type="parTrans" cxnId="{BEAD08A6-B1D0-4C2E-95D6-B812219F35EF}">
      <dgm:prSet/>
      <dgm:spPr/>
      <dgm:t>
        <a:bodyPr/>
        <a:lstStyle/>
        <a:p>
          <a:endParaRPr lang="en-IE"/>
        </a:p>
      </dgm:t>
    </dgm:pt>
    <dgm:pt modelId="{DDAE52BB-0D04-4941-86EF-A7ACAE71811A}" type="sibTrans" cxnId="{BEAD08A6-B1D0-4C2E-95D6-B812219F35EF}">
      <dgm:prSet/>
      <dgm:spPr/>
      <dgm:t>
        <a:bodyPr/>
        <a:lstStyle/>
        <a:p>
          <a:endParaRPr lang="en-IE"/>
        </a:p>
      </dgm:t>
    </dgm:pt>
    <dgm:pt modelId="{39517C8B-8D66-4864-A3C1-4E967F170A30}">
      <dgm:prSet custT="1"/>
      <dgm:spPr/>
      <dgm:t>
        <a:bodyPr/>
        <a:lstStyle/>
        <a:p>
          <a:endParaRPr lang="en-IE" sz="1600" dirty="0"/>
        </a:p>
      </dgm:t>
    </dgm:pt>
    <dgm:pt modelId="{2A6CED25-86D6-4D43-9ECD-76E9163F7CE2}" type="parTrans" cxnId="{D4FB3DDC-3790-48BE-89B6-BC7B178AE06F}">
      <dgm:prSet/>
      <dgm:spPr/>
      <dgm:t>
        <a:bodyPr/>
        <a:lstStyle/>
        <a:p>
          <a:endParaRPr lang="en-IE"/>
        </a:p>
      </dgm:t>
    </dgm:pt>
    <dgm:pt modelId="{55542E85-A580-4825-84C5-B2053AB55AF3}" type="sibTrans" cxnId="{D4FB3DDC-3790-48BE-89B6-BC7B178AE06F}">
      <dgm:prSet/>
      <dgm:spPr/>
      <dgm:t>
        <a:bodyPr/>
        <a:lstStyle/>
        <a:p>
          <a:endParaRPr lang="en-IE"/>
        </a:p>
      </dgm:t>
    </dgm:pt>
    <dgm:pt modelId="{B4E58FFA-A9FE-440E-84B6-14855876F3D0}">
      <dgm:prSet custT="1"/>
      <dgm:spPr/>
      <dgm:t>
        <a:bodyPr/>
        <a:lstStyle/>
        <a:p>
          <a:endParaRPr lang="en-IE" sz="1600" dirty="0"/>
        </a:p>
      </dgm:t>
    </dgm:pt>
    <dgm:pt modelId="{D8B248F6-F9EF-4107-B145-F24C48F4373D}" type="parTrans" cxnId="{B98450B6-D7FA-4E28-BB62-193B4B3523AA}">
      <dgm:prSet/>
      <dgm:spPr/>
      <dgm:t>
        <a:bodyPr/>
        <a:lstStyle/>
        <a:p>
          <a:endParaRPr lang="en-IE"/>
        </a:p>
      </dgm:t>
    </dgm:pt>
    <dgm:pt modelId="{10699910-A319-4C2C-8F8A-17105334FC51}" type="sibTrans" cxnId="{B98450B6-D7FA-4E28-BB62-193B4B3523AA}">
      <dgm:prSet/>
      <dgm:spPr/>
      <dgm:t>
        <a:bodyPr/>
        <a:lstStyle/>
        <a:p>
          <a:endParaRPr lang="en-IE"/>
        </a:p>
      </dgm:t>
    </dgm:pt>
    <dgm:pt modelId="{7DB0AF17-E418-4882-A8A7-AB1EF6A0C593}">
      <dgm:prSet custT="1"/>
      <dgm:spPr/>
      <dgm:t>
        <a:bodyPr/>
        <a:lstStyle/>
        <a:p>
          <a:endParaRPr lang="en-IE" sz="1600" dirty="0"/>
        </a:p>
      </dgm:t>
    </dgm:pt>
    <dgm:pt modelId="{74A4857F-98E0-4163-894B-39B4D9FF73C8}" type="parTrans" cxnId="{C9EC3EAC-A087-4C81-92A4-0DACBFD12185}">
      <dgm:prSet/>
      <dgm:spPr/>
      <dgm:t>
        <a:bodyPr/>
        <a:lstStyle/>
        <a:p>
          <a:endParaRPr lang="en-IE"/>
        </a:p>
      </dgm:t>
    </dgm:pt>
    <dgm:pt modelId="{A4018058-AC1E-4D58-92AE-81B5428B13A2}" type="sibTrans" cxnId="{C9EC3EAC-A087-4C81-92A4-0DACBFD12185}">
      <dgm:prSet/>
      <dgm:spPr/>
      <dgm:t>
        <a:bodyPr/>
        <a:lstStyle/>
        <a:p>
          <a:endParaRPr lang="en-IE"/>
        </a:p>
      </dgm:t>
    </dgm:pt>
    <dgm:pt modelId="{84AD59A7-592E-40BB-A371-DB89629F9F6F}">
      <dgm:prSet custT="1"/>
      <dgm:spPr/>
      <dgm:t>
        <a:bodyPr/>
        <a:lstStyle/>
        <a:p>
          <a:endParaRPr lang="en-IE" sz="1600" dirty="0"/>
        </a:p>
      </dgm:t>
    </dgm:pt>
    <dgm:pt modelId="{167CB636-A1E3-438A-B8A1-BCCE4DA19589}" type="parTrans" cxnId="{1B2C49AB-2D92-47CF-85AE-F8999FF8212E}">
      <dgm:prSet/>
      <dgm:spPr/>
      <dgm:t>
        <a:bodyPr/>
        <a:lstStyle/>
        <a:p>
          <a:endParaRPr lang="en-IE"/>
        </a:p>
      </dgm:t>
    </dgm:pt>
    <dgm:pt modelId="{905DF2B2-E199-42AC-A2E2-F5CC13200F52}" type="sibTrans" cxnId="{1B2C49AB-2D92-47CF-85AE-F8999FF8212E}">
      <dgm:prSet/>
      <dgm:spPr/>
      <dgm:t>
        <a:bodyPr/>
        <a:lstStyle/>
        <a:p>
          <a:endParaRPr lang="en-IE"/>
        </a:p>
      </dgm:t>
    </dgm:pt>
    <dgm:pt modelId="{296ABB1F-F639-4348-82CC-FEC215938F46}">
      <dgm:prSet custT="1"/>
      <dgm:spPr/>
      <dgm:t>
        <a:bodyPr/>
        <a:lstStyle/>
        <a:p>
          <a:endParaRPr lang="en-IE" sz="1600" dirty="0"/>
        </a:p>
      </dgm:t>
    </dgm:pt>
    <dgm:pt modelId="{BDA2A0F3-06BE-4DC9-BB77-79CAB50C5784}" type="sibTrans" cxnId="{15F646D7-6C63-42FD-946B-6F0BD441E89E}">
      <dgm:prSet/>
      <dgm:spPr/>
      <dgm:t>
        <a:bodyPr/>
        <a:lstStyle/>
        <a:p>
          <a:endParaRPr lang="en-IE"/>
        </a:p>
      </dgm:t>
    </dgm:pt>
    <dgm:pt modelId="{BDDDF1CD-DB90-4C7F-BC35-6A88106D16E3}" type="parTrans" cxnId="{15F646D7-6C63-42FD-946B-6F0BD441E89E}">
      <dgm:prSet/>
      <dgm:spPr/>
      <dgm:t>
        <a:bodyPr/>
        <a:lstStyle/>
        <a:p>
          <a:endParaRPr lang="en-IE"/>
        </a:p>
      </dgm:t>
    </dgm:pt>
    <dgm:pt modelId="{C881DF5B-E7DC-4B97-833C-A56CFCA974ED}">
      <dgm:prSet custT="1"/>
      <dgm:spPr/>
      <dgm:t>
        <a:bodyPr/>
        <a:lstStyle/>
        <a:p>
          <a:r>
            <a:rPr lang="en-IE" sz="1600" dirty="0"/>
            <a:t>Conduct and analyse interviews</a:t>
          </a:r>
        </a:p>
      </dgm:t>
    </dgm:pt>
    <dgm:pt modelId="{CE3E4EE3-3ADA-460C-8AFE-B09A60AAD9E0}" type="parTrans" cxnId="{DEFB8890-49BB-43AB-A223-E765388A44C1}">
      <dgm:prSet/>
      <dgm:spPr/>
      <dgm:t>
        <a:bodyPr/>
        <a:lstStyle/>
        <a:p>
          <a:endParaRPr lang="en-IE"/>
        </a:p>
      </dgm:t>
    </dgm:pt>
    <dgm:pt modelId="{F0EE9541-DA4B-4D14-B1C4-F4ED83AA2A0B}" type="sibTrans" cxnId="{DEFB8890-49BB-43AB-A223-E765388A44C1}">
      <dgm:prSet/>
      <dgm:spPr/>
      <dgm:t>
        <a:bodyPr/>
        <a:lstStyle/>
        <a:p>
          <a:endParaRPr lang="en-IE"/>
        </a:p>
      </dgm:t>
    </dgm:pt>
    <dgm:pt modelId="{22ECE9FC-A737-4641-9058-A850570735C8}">
      <dgm:prSet custT="1"/>
      <dgm:spPr/>
      <dgm:t>
        <a:bodyPr/>
        <a:lstStyle/>
        <a:p>
          <a:endParaRPr lang="en-IE" sz="1600" dirty="0"/>
        </a:p>
      </dgm:t>
    </dgm:pt>
    <dgm:pt modelId="{89E28AB5-D068-48C3-B782-CA76111B5102}" type="parTrans" cxnId="{80641DD1-5AB3-4A26-B6D4-D3C291604141}">
      <dgm:prSet/>
      <dgm:spPr/>
      <dgm:t>
        <a:bodyPr/>
        <a:lstStyle/>
        <a:p>
          <a:endParaRPr lang="en-IE"/>
        </a:p>
      </dgm:t>
    </dgm:pt>
    <dgm:pt modelId="{D1D8E2EB-1EC0-4834-843C-59073F4772E7}" type="sibTrans" cxnId="{80641DD1-5AB3-4A26-B6D4-D3C291604141}">
      <dgm:prSet/>
      <dgm:spPr/>
      <dgm:t>
        <a:bodyPr/>
        <a:lstStyle/>
        <a:p>
          <a:endParaRPr lang="en-IE"/>
        </a:p>
      </dgm:t>
    </dgm:pt>
    <dgm:pt modelId="{091CAB4C-C127-462B-A588-5FDC9FC1D0CE}">
      <dgm:prSet custT="1"/>
      <dgm:spPr/>
      <dgm:t>
        <a:bodyPr/>
        <a:lstStyle/>
        <a:p>
          <a:r>
            <a:rPr lang="en-IE" sz="1600" dirty="0"/>
            <a:t>Expand to more HEIs</a:t>
          </a:r>
        </a:p>
      </dgm:t>
    </dgm:pt>
    <dgm:pt modelId="{FE7FDB72-24EF-4F06-816B-E2D6284BD2BA}" type="parTrans" cxnId="{177887F1-1D21-4F0C-8FB8-B7C0B666C8D8}">
      <dgm:prSet/>
      <dgm:spPr/>
      <dgm:t>
        <a:bodyPr/>
        <a:lstStyle/>
        <a:p>
          <a:endParaRPr lang="en-IE"/>
        </a:p>
      </dgm:t>
    </dgm:pt>
    <dgm:pt modelId="{A4EDE2D1-5264-4736-BEAF-CF55A3EFE40D}" type="sibTrans" cxnId="{177887F1-1D21-4F0C-8FB8-B7C0B666C8D8}">
      <dgm:prSet/>
      <dgm:spPr/>
      <dgm:t>
        <a:bodyPr/>
        <a:lstStyle/>
        <a:p>
          <a:endParaRPr lang="en-IE"/>
        </a:p>
      </dgm:t>
    </dgm:pt>
    <dgm:pt modelId="{FE7884D8-8D5D-45F0-A147-7CC4475DF850}">
      <dgm:prSet custT="1"/>
      <dgm:spPr/>
      <dgm:t>
        <a:bodyPr/>
        <a:lstStyle/>
        <a:p>
          <a:endParaRPr lang="en-IE" sz="1600" dirty="0"/>
        </a:p>
      </dgm:t>
    </dgm:pt>
    <dgm:pt modelId="{8F5510A5-10F1-4B1C-A2F3-A964491114C3}" type="parTrans" cxnId="{2640040C-FBE9-4C95-9922-560713B7CF87}">
      <dgm:prSet/>
      <dgm:spPr/>
      <dgm:t>
        <a:bodyPr/>
        <a:lstStyle/>
        <a:p>
          <a:endParaRPr lang="en-IE"/>
        </a:p>
      </dgm:t>
    </dgm:pt>
    <dgm:pt modelId="{38A5CE1D-629C-4CC2-93D4-9A514C961E2C}" type="sibTrans" cxnId="{2640040C-FBE9-4C95-9922-560713B7CF87}">
      <dgm:prSet/>
      <dgm:spPr/>
      <dgm:t>
        <a:bodyPr/>
        <a:lstStyle/>
        <a:p>
          <a:endParaRPr lang="en-IE"/>
        </a:p>
      </dgm:t>
    </dgm:pt>
    <dgm:pt modelId="{43859BE5-73BE-4741-ADCE-AFED18BC216A}" type="pres">
      <dgm:prSet presAssocID="{191D9094-0096-498A-B40F-C97B0003C4E1}" presName="linearFlow" presStyleCnt="0">
        <dgm:presLayoutVars>
          <dgm:dir/>
          <dgm:animLvl val="lvl"/>
          <dgm:resizeHandles val="exact"/>
        </dgm:presLayoutVars>
      </dgm:prSet>
      <dgm:spPr/>
    </dgm:pt>
    <dgm:pt modelId="{279A8D9A-F0F7-4FB3-B973-D63EDD4881C1}" type="pres">
      <dgm:prSet presAssocID="{D8473461-DCC6-4E6B-9F60-FF6D94E6D65B}" presName="composite" presStyleCnt="0"/>
      <dgm:spPr/>
    </dgm:pt>
    <dgm:pt modelId="{6C249990-793E-4A19-BD69-E5CDA625862D}" type="pres">
      <dgm:prSet presAssocID="{D8473461-DCC6-4E6B-9F60-FF6D94E6D65B}" presName="par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0D5FEFB3-D57E-4BC3-85EB-795D04B84897}" type="pres">
      <dgm:prSet presAssocID="{D8473461-DCC6-4E6B-9F60-FF6D94E6D65B}" presName="parSh" presStyleLbl="node1" presStyleIdx="0" presStyleCnt="4" custScaleX="100282" custScaleY="122605"/>
      <dgm:spPr/>
    </dgm:pt>
    <dgm:pt modelId="{0F68B10F-F783-4B88-BA42-ACC986CDCCEF}" type="pres">
      <dgm:prSet presAssocID="{D8473461-DCC6-4E6B-9F60-FF6D94E6D65B}" presName="desTx" presStyleLbl="fgAcc1" presStyleIdx="0" presStyleCnt="4" custScaleX="100282" custScaleY="91990" custLinFactNeighborX="444" custLinFactNeighborY="-12329">
        <dgm:presLayoutVars>
          <dgm:bulletEnabled val="1"/>
        </dgm:presLayoutVars>
      </dgm:prSet>
      <dgm:spPr/>
    </dgm:pt>
    <dgm:pt modelId="{A57319E2-B215-4056-9E63-D9611DE8DF34}" type="pres">
      <dgm:prSet presAssocID="{DD668880-4F5C-46D2-9034-DBE5868F42ED}" presName="sibTrans" presStyleLbl="sibTrans2D1" presStyleIdx="0" presStyleCnt="3" custScaleX="100282" custScaleY="91990"/>
      <dgm:spPr/>
    </dgm:pt>
    <dgm:pt modelId="{8D1C89D8-17C1-41D2-8729-5462ADB8EB7D}" type="pres">
      <dgm:prSet presAssocID="{DD668880-4F5C-46D2-9034-DBE5868F42ED}" presName="connTx" presStyleLbl="sibTrans2D1" presStyleIdx="0" presStyleCnt="3"/>
      <dgm:spPr/>
    </dgm:pt>
    <dgm:pt modelId="{38B114BD-14E8-4EB8-9620-A64C5FEF2A92}" type="pres">
      <dgm:prSet presAssocID="{7C8C5797-523F-4883-9676-AA37CF1E6FA5}" presName="composite" presStyleCnt="0"/>
      <dgm:spPr/>
    </dgm:pt>
    <dgm:pt modelId="{C934484C-D2EB-47CF-92B5-CB8C8667FCFD}" type="pres">
      <dgm:prSet presAssocID="{7C8C5797-523F-4883-9676-AA37CF1E6FA5}" presName="par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AF768B3F-DDD9-4AA7-8318-0447699A6261}" type="pres">
      <dgm:prSet presAssocID="{7C8C5797-523F-4883-9676-AA37CF1E6FA5}" presName="parSh" presStyleLbl="node1" presStyleIdx="1" presStyleCnt="4" custScaleX="100282" custScaleY="117969"/>
      <dgm:spPr/>
    </dgm:pt>
    <dgm:pt modelId="{6D56675D-6D57-4C6B-B15F-EC3D8540C9C9}" type="pres">
      <dgm:prSet presAssocID="{7C8C5797-523F-4883-9676-AA37CF1E6FA5}" presName="desTx" presStyleLbl="fgAcc1" presStyleIdx="1" presStyleCnt="4" custScaleX="100282" custScaleY="91990" custLinFactNeighborX="444" custLinFactNeighborY="-11460">
        <dgm:presLayoutVars>
          <dgm:bulletEnabled val="1"/>
        </dgm:presLayoutVars>
      </dgm:prSet>
      <dgm:spPr/>
    </dgm:pt>
    <dgm:pt modelId="{AB240275-EF08-4CE1-B45E-8BA08DA4EDED}" type="pres">
      <dgm:prSet presAssocID="{B8FE3248-4320-47EE-9F67-5E2785EAC7D7}" presName="sibTrans" presStyleLbl="sibTrans2D1" presStyleIdx="1" presStyleCnt="3" custScaleX="100281" custScaleY="91990"/>
      <dgm:spPr/>
    </dgm:pt>
    <dgm:pt modelId="{EB8C8DEB-9FAD-49F1-9120-755C20ACF685}" type="pres">
      <dgm:prSet presAssocID="{B8FE3248-4320-47EE-9F67-5E2785EAC7D7}" presName="connTx" presStyleLbl="sibTrans2D1" presStyleIdx="1" presStyleCnt="3"/>
      <dgm:spPr/>
    </dgm:pt>
    <dgm:pt modelId="{5E9FE216-F8C6-4D3C-B81D-5A1F1A371BEB}" type="pres">
      <dgm:prSet presAssocID="{B50DA67D-D38D-4FEA-BB4B-9CF9C667CAC2}" presName="composite" presStyleCnt="0"/>
      <dgm:spPr/>
    </dgm:pt>
    <dgm:pt modelId="{74CB5EFD-365C-4C84-B002-25A7C0526F6C}" type="pres">
      <dgm:prSet presAssocID="{B50DA67D-D38D-4FEA-BB4B-9CF9C667CAC2}" presName="par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B2193FD3-593C-4A1E-8755-F46119BB86C1}" type="pres">
      <dgm:prSet presAssocID="{B50DA67D-D38D-4FEA-BB4B-9CF9C667CAC2}" presName="parSh" presStyleLbl="node1" presStyleIdx="2" presStyleCnt="4" custScaleX="100282" custScaleY="114879"/>
      <dgm:spPr/>
    </dgm:pt>
    <dgm:pt modelId="{0698D76D-CB16-4C11-B2FC-D3A63D31EDA3}" type="pres">
      <dgm:prSet presAssocID="{B50DA67D-D38D-4FEA-BB4B-9CF9C667CAC2}" presName="desTx" presStyleLbl="fgAcc1" presStyleIdx="2" presStyleCnt="4" custScaleX="100282" custScaleY="91990" custLinFactNeighborX="1332" custLinFactNeighborY="-8875">
        <dgm:presLayoutVars>
          <dgm:bulletEnabled val="1"/>
        </dgm:presLayoutVars>
      </dgm:prSet>
      <dgm:spPr/>
    </dgm:pt>
    <dgm:pt modelId="{C210DE4C-23AF-4CD1-8559-66CC627650A6}" type="pres">
      <dgm:prSet presAssocID="{803D2E99-B057-4AE9-B074-F0787CBB65A3}" presName="sibTrans" presStyleLbl="sibTrans2D1" presStyleIdx="2" presStyleCnt="3" custScaleX="100281" custScaleY="91990"/>
      <dgm:spPr/>
    </dgm:pt>
    <dgm:pt modelId="{0FA4295A-96E5-40AA-B9FB-9AF3D55996C2}" type="pres">
      <dgm:prSet presAssocID="{803D2E99-B057-4AE9-B074-F0787CBB65A3}" presName="connTx" presStyleLbl="sibTrans2D1" presStyleIdx="2" presStyleCnt="3"/>
      <dgm:spPr/>
    </dgm:pt>
    <dgm:pt modelId="{1A272904-4E9E-44AF-BB61-244B91E6FF29}" type="pres">
      <dgm:prSet presAssocID="{767B1F15-E482-41A4-BA0D-6184C579181B}" presName="composite" presStyleCnt="0"/>
      <dgm:spPr/>
    </dgm:pt>
    <dgm:pt modelId="{05F30CB6-B031-46A6-AE69-863E571F2397}" type="pres">
      <dgm:prSet presAssocID="{767B1F15-E482-41A4-BA0D-6184C579181B}" presName="par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44C3C42-6C0A-410B-9D22-F7F67595FC9E}" type="pres">
      <dgm:prSet presAssocID="{767B1F15-E482-41A4-BA0D-6184C579181B}" presName="parSh" presStyleLbl="node1" presStyleIdx="3" presStyleCnt="4" custScaleX="100282" custScaleY="108697"/>
      <dgm:spPr/>
    </dgm:pt>
    <dgm:pt modelId="{DAA20BCB-7FDB-4413-BDA6-9C0058050157}" type="pres">
      <dgm:prSet presAssocID="{767B1F15-E482-41A4-BA0D-6184C579181B}" presName="desTx" presStyleLbl="fgAcc1" presStyleIdx="3" presStyleCnt="4" custScaleX="100282" custScaleY="91990" custLinFactNeighborY="-9721">
        <dgm:presLayoutVars>
          <dgm:bulletEnabled val="1"/>
        </dgm:presLayoutVars>
      </dgm:prSet>
      <dgm:spPr/>
    </dgm:pt>
  </dgm:ptLst>
  <dgm:cxnLst>
    <dgm:cxn modelId="{B4EB1901-62B6-4998-A3E4-5B6C6EC62175}" srcId="{7C8C5797-523F-4883-9676-AA37CF1E6FA5}" destId="{A55C826F-3593-4C57-87BA-A22076B37C9F}" srcOrd="0" destOrd="0" parTransId="{695A927F-D686-464E-BECC-4665045D1474}" sibTransId="{36013A92-ED51-4FF3-BE39-D63A6D0177DE}"/>
    <dgm:cxn modelId="{B1F68301-0F19-482A-9692-881B6DD12A3F}" type="presOf" srcId="{B4E58FFA-A9FE-440E-84B6-14855876F3D0}" destId="{6D56675D-6D57-4C6B-B15F-EC3D8540C9C9}" srcOrd="0" destOrd="5" presId="urn:microsoft.com/office/officeart/2005/8/layout/process3"/>
    <dgm:cxn modelId="{3F733607-8D4C-45FD-84F1-0F73A8C0A998}" type="presOf" srcId="{6C36EA3A-E07C-4AFC-A11E-674CBDF11B4B}" destId="{0F68B10F-F783-4B88-BA42-ACC986CDCCEF}" srcOrd="0" destOrd="0" presId="urn:microsoft.com/office/officeart/2005/8/layout/process3"/>
    <dgm:cxn modelId="{2640040C-FBE9-4C95-9922-560713B7CF87}" srcId="{B50DA67D-D38D-4FEA-BB4B-9CF9C667CAC2}" destId="{FE7884D8-8D5D-45F0-A147-7CC4475DF850}" srcOrd="3" destOrd="0" parTransId="{8F5510A5-10F1-4B1C-A2F3-A964491114C3}" sibTransId="{38A5CE1D-629C-4CC2-93D4-9A514C961E2C}"/>
    <dgm:cxn modelId="{AD39DA0C-8DFF-4A9D-B4A0-E0E29AFB4AC0}" type="presOf" srcId="{39517C8B-8D66-4864-A3C1-4E967F170A30}" destId="{6D56675D-6D57-4C6B-B15F-EC3D8540C9C9}" srcOrd="0" destOrd="6" presId="urn:microsoft.com/office/officeart/2005/8/layout/process3"/>
    <dgm:cxn modelId="{EAFDA413-334F-4CE3-8CCD-A69B64134B3D}" srcId="{191D9094-0096-498A-B40F-C97B0003C4E1}" destId="{D8473461-DCC6-4E6B-9F60-FF6D94E6D65B}" srcOrd="0" destOrd="0" parTransId="{9345362B-437F-4A30-B7B6-CF300084EDD2}" sibTransId="{DD668880-4F5C-46D2-9034-DBE5868F42ED}"/>
    <dgm:cxn modelId="{D6AFC514-2EFD-4957-BD30-1B4B51CD694B}" srcId="{191D9094-0096-498A-B40F-C97B0003C4E1}" destId="{767B1F15-E482-41A4-BA0D-6184C579181B}" srcOrd="3" destOrd="0" parTransId="{6C0058B3-4276-431B-809A-9A9F93E82F9F}" sibTransId="{566329BF-0575-499D-B624-E7620E5E829E}"/>
    <dgm:cxn modelId="{D851F117-ABBA-467F-B192-3DF873B7EA1C}" type="presOf" srcId="{A55C826F-3593-4C57-87BA-A22076B37C9F}" destId="{6D56675D-6D57-4C6B-B15F-EC3D8540C9C9}" srcOrd="0" destOrd="0" presId="urn:microsoft.com/office/officeart/2005/8/layout/process3"/>
    <dgm:cxn modelId="{A4210321-4276-48AB-9FC3-84291A395165}" srcId="{B50DA67D-D38D-4FEA-BB4B-9CF9C667CAC2}" destId="{14383866-73A5-4960-9000-F4E9FCC095E1}" srcOrd="0" destOrd="0" parTransId="{D9459C75-C68B-49A2-841E-DD3997A0423B}" sibTransId="{DE9FED20-67C7-4821-933C-BF66922C053A}"/>
    <dgm:cxn modelId="{10113D26-5852-4236-B3AB-157A564FCAF6}" srcId="{767B1F15-E482-41A4-BA0D-6184C579181B}" destId="{0C4A5E5B-0962-435D-BF6C-0099742A34D1}" srcOrd="2" destOrd="0" parTransId="{533A43DD-4406-41D9-B70C-946B950CB0C3}" sibTransId="{388EF033-98D4-4BD5-8AB9-D890F6FB7FCB}"/>
    <dgm:cxn modelId="{A59D8927-CCD8-47F0-B0AC-5C66338A0C8E}" type="presOf" srcId="{7DB0AF17-E418-4882-A8A7-AB1EF6A0C593}" destId="{6D56675D-6D57-4C6B-B15F-EC3D8540C9C9}" srcOrd="0" destOrd="4" presId="urn:microsoft.com/office/officeart/2005/8/layout/process3"/>
    <dgm:cxn modelId="{DF281D29-4F7A-4084-A163-6A3506911B8C}" type="presOf" srcId="{296ABB1F-F639-4348-82CC-FEC215938F46}" destId="{6D56675D-6D57-4C6B-B15F-EC3D8540C9C9}" srcOrd="0" destOrd="2" presId="urn:microsoft.com/office/officeart/2005/8/layout/process3"/>
    <dgm:cxn modelId="{3827322C-D223-4684-B393-17AEE61DD7FF}" srcId="{191D9094-0096-498A-B40F-C97B0003C4E1}" destId="{B50DA67D-D38D-4FEA-BB4B-9CF9C667CAC2}" srcOrd="2" destOrd="0" parTransId="{136B92E9-13AF-4331-8B8F-CA2577109014}" sibTransId="{803D2E99-B057-4AE9-B074-F0787CBB65A3}"/>
    <dgm:cxn modelId="{E27B4B2F-830B-48CB-8C9F-7BB44CBEE9D0}" type="presOf" srcId="{191D9094-0096-498A-B40F-C97B0003C4E1}" destId="{43859BE5-73BE-4741-ADCE-AFED18BC216A}" srcOrd="0" destOrd="0" presId="urn:microsoft.com/office/officeart/2005/8/layout/process3"/>
    <dgm:cxn modelId="{F7CAF52F-717C-4C3D-8B8B-B48AAEBA3352}" srcId="{B50DA67D-D38D-4FEA-BB4B-9CF9C667CAC2}" destId="{8F4116C3-38BA-48CE-9744-4B23C4512265}" srcOrd="2" destOrd="0" parTransId="{6BA8183B-4ADB-43D6-A6C9-4EB841760FE9}" sibTransId="{DA24F712-706D-4063-8F32-C3E33297B99B}"/>
    <dgm:cxn modelId="{FADDD25B-590C-48D9-BFC3-736C1EC17C66}" type="presOf" srcId="{B8FE3248-4320-47EE-9F67-5E2785EAC7D7}" destId="{EB8C8DEB-9FAD-49F1-9120-755C20ACF685}" srcOrd="1" destOrd="0" presId="urn:microsoft.com/office/officeart/2005/8/layout/process3"/>
    <dgm:cxn modelId="{1940A744-B19B-4665-AF3F-60884B433446}" type="presOf" srcId="{D8473461-DCC6-4E6B-9F60-FF6D94E6D65B}" destId="{6C249990-793E-4A19-BD69-E5CDA625862D}" srcOrd="0" destOrd="0" presId="urn:microsoft.com/office/officeart/2005/8/layout/process3"/>
    <dgm:cxn modelId="{AA64F644-CD4A-40C8-ADF9-3F36F49E789B}" type="presOf" srcId="{7C8C5797-523F-4883-9676-AA37CF1E6FA5}" destId="{C934484C-D2EB-47CF-92B5-CB8C8667FCFD}" srcOrd="0" destOrd="0" presId="urn:microsoft.com/office/officeart/2005/8/layout/process3"/>
    <dgm:cxn modelId="{41D04348-F2E9-4E2F-B28C-D0D9126EC421}" srcId="{767B1F15-E482-41A4-BA0D-6184C579181B}" destId="{5A1A07E7-D7A9-4CA4-925D-644482744577}" srcOrd="0" destOrd="0" parTransId="{4217B751-F490-4D6E-BEB3-A26DDFA28165}" sibTransId="{F9A8F1B4-98A4-4AEE-AF93-6696D2F83ECB}"/>
    <dgm:cxn modelId="{F864056F-5B73-4801-86E6-AB936F1EAB77}" type="presOf" srcId="{B50DA67D-D38D-4FEA-BB4B-9CF9C667CAC2}" destId="{B2193FD3-593C-4A1E-8755-F46119BB86C1}" srcOrd="1" destOrd="0" presId="urn:microsoft.com/office/officeart/2005/8/layout/process3"/>
    <dgm:cxn modelId="{B3BD4251-B32B-4B14-8F6B-86EA5BEFC67C}" srcId="{191D9094-0096-498A-B40F-C97B0003C4E1}" destId="{7C8C5797-523F-4883-9676-AA37CF1E6FA5}" srcOrd="1" destOrd="0" parTransId="{11F1870C-2978-4CAA-A779-BE5998BD3883}" sibTransId="{B8FE3248-4320-47EE-9F67-5E2785EAC7D7}"/>
    <dgm:cxn modelId="{DF866671-A42F-4510-84E2-6A63CAFDFB35}" srcId="{D8473461-DCC6-4E6B-9F60-FF6D94E6D65B}" destId="{3FEA6790-97F1-44AE-B548-8B4CFA9F1F67}" srcOrd="3" destOrd="0" parTransId="{2B46BAB5-4F04-46D2-BD50-7945E06F2B05}" sibTransId="{7BCBBD89-2349-40B3-84CD-895DCD45D17C}"/>
    <dgm:cxn modelId="{963B9352-167B-4B4B-A64D-445FBFF5DBA8}" type="presOf" srcId="{FE09D2BE-2894-4B2A-B9B6-082A0C122834}" destId="{6D56675D-6D57-4C6B-B15F-EC3D8540C9C9}" srcOrd="0" destOrd="3" presId="urn:microsoft.com/office/officeart/2005/8/layout/process3"/>
    <dgm:cxn modelId="{D3BF1A76-E7EF-425C-A449-5E19B4FD62EC}" type="presOf" srcId="{8F4116C3-38BA-48CE-9744-4B23C4512265}" destId="{0698D76D-CB16-4C11-B2FC-D3A63D31EDA3}" srcOrd="0" destOrd="2" presId="urn:microsoft.com/office/officeart/2005/8/layout/process3"/>
    <dgm:cxn modelId="{9DE8F476-ABE8-4D1B-84E0-BD32376112DE}" type="presOf" srcId="{D8473461-DCC6-4E6B-9F60-FF6D94E6D65B}" destId="{0D5FEFB3-D57E-4BC3-85EB-795D04B84897}" srcOrd="1" destOrd="0" presId="urn:microsoft.com/office/officeart/2005/8/layout/process3"/>
    <dgm:cxn modelId="{3058F15A-E8C3-4CB1-BD02-42E91B46D33F}" type="presOf" srcId="{84AD59A7-592E-40BB-A371-DB89629F9F6F}" destId="{6D56675D-6D57-4C6B-B15F-EC3D8540C9C9}" srcOrd="0" destOrd="1" presId="urn:microsoft.com/office/officeart/2005/8/layout/process3"/>
    <dgm:cxn modelId="{DFFA3180-422F-4811-B718-0925DD633BF7}" srcId="{B50DA67D-D38D-4FEA-BB4B-9CF9C667CAC2}" destId="{741C24BE-949A-4BC5-997B-04111DE79836}" srcOrd="1" destOrd="0" parTransId="{37ECE8E7-0385-42D3-9BD8-02BEE79EF2CD}" sibTransId="{5528C3EC-1F84-449F-9069-BE389245D2C4}"/>
    <dgm:cxn modelId="{971AA581-5D58-4FE8-92CF-18022AD50681}" srcId="{D8473461-DCC6-4E6B-9F60-FF6D94E6D65B}" destId="{9A0CBCB6-5E98-45A7-880F-09BB70EF317F}" srcOrd="4" destOrd="0" parTransId="{896E2373-8744-4EDE-ACB0-671718CF58E5}" sibTransId="{9DEF1327-21E2-4EE4-8758-9969A03B7788}"/>
    <dgm:cxn modelId="{BCC9DC83-C910-493E-9269-655B30C41F1D}" type="presOf" srcId="{767B1F15-E482-41A4-BA0D-6184C579181B}" destId="{844C3C42-6C0A-410B-9D22-F7F67595FC9E}" srcOrd="1" destOrd="0" presId="urn:microsoft.com/office/officeart/2005/8/layout/process3"/>
    <dgm:cxn modelId="{3296CE84-5943-4191-B2D4-002DBECD6B97}" srcId="{7C8C5797-523F-4883-9676-AA37CF1E6FA5}" destId="{FE09D2BE-2894-4B2A-B9B6-082A0C122834}" srcOrd="3" destOrd="0" parTransId="{0F43FB6A-8B64-4FC5-8D0E-44D2FFDE24D4}" sibTransId="{E1F8A49B-DACB-4800-A0C0-866D904A8075}"/>
    <dgm:cxn modelId="{94974390-EA68-4E34-910E-CA09272E834A}" type="presOf" srcId="{C881DF5B-E7DC-4B97-833C-A56CFCA974ED}" destId="{0F68B10F-F783-4B88-BA42-ACC986CDCCEF}" srcOrd="0" destOrd="2" presId="urn:microsoft.com/office/officeart/2005/8/layout/process3"/>
    <dgm:cxn modelId="{DEFB8890-49BB-43AB-A223-E765388A44C1}" srcId="{D8473461-DCC6-4E6B-9F60-FF6D94E6D65B}" destId="{C881DF5B-E7DC-4B97-833C-A56CFCA974ED}" srcOrd="2" destOrd="0" parTransId="{CE3E4EE3-3ADA-460C-8AFE-B09A60AAD9E0}" sibTransId="{F0EE9541-DA4B-4D14-B1C4-F4ED83AA2A0B}"/>
    <dgm:cxn modelId="{ED1F9494-88DD-4E0C-BCCD-07A22983F4BE}" type="presOf" srcId="{9A0CBCB6-5E98-45A7-880F-09BB70EF317F}" destId="{0F68B10F-F783-4B88-BA42-ACC986CDCCEF}" srcOrd="0" destOrd="4" presId="urn:microsoft.com/office/officeart/2005/8/layout/process3"/>
    <dgm:cxn modelId="{686C1997-9867-4BFC-B31E-7FA94D94AD57}" type="presOf" srcId="{0C4A5E5B-0962-435D-BF6C-0099742A34D1}" destId="{DAA20BCB-7FDB-4413-BDA6-9C0058050157}" srcOrd="0" destOrd="2" presId="urn:microsoft.com/office/officeart/2005/8/layout/process3"/>
    <dgm:cxn modelId="{11B08C9B-637E-474E-8989-09827AE58059}" type="presOf" srcId="{DD668880-4F5C-46D2-9034-DBE5868F42ED}" destId="{A57319E2-B215-4056-9E63-D9611DE8DF34}" srcOrd="0" destOrd="0" presId="urn:microsoft.com/office/officeart/2005/8/layout/process3"/>
    <dgm:cxn modelId="{4F5CE0A2-63F9-47D9-923A-392F04DF8ABB}" type="presOf" srcId="{B8FE3248-4320-47EE-9F67-5E2785EAC7D7}" destId="{AB240275-EF08-4CE1-B45E-8BA08DA4EDED}" srcOrd="0" destOrd="0" presId="urn:microsoft.com/office/officeart/2005/8/layout/process3"/>
    <dgm:cxn modelId="{6791E3A5-1070-4A95-8A56-0FF61AED1655}" type="presOf" srcId="{B50DA67D-D38D-4FEA-BB4B-9CF9C667CAC2}" destId="{74CB5EFD-365C-4C84-B002-25A7C0526F6C}" srcOrd="0" destOrd="0" presId="urn:microsoft.com/office/officeart/2005/8/layout/process3"/>
    <dgm:cxn modelId="{BEAD08A6-B1D0-4C2E-95D6-B812219F35EF}" srcId="{767B1F15-E482-41A4-BA0D-6184C579181B}" destId="{00B87482-6DC5-4C10-84F3-B15D4B4A0994}" srcOrd="1" destOrd="0" parTransId="{5B19B68D-1495-46E5-B32C-97B410F7D952}" sibTransId="{DDAE52BB-0D04-4941-86EF-A7ACAE71811A}"/>
    <dgm:cxn modelId="{9E606BA7-0447-4AD2-A36A-90F6B1B4AE06}" type="presOf" srcId="{FE7884D8-8D5D-45F0-A147-7CC4475DF850}" destId="{0698D76D-CB16-4C11-B2FC-D3A63D31EDA3}" srcOrd="0" destOrd="3" presId="urn:microsoft.com/office/officeart/2005/8/layout/process3"/>
    <dgm:cxn modelId="{8F46EBA9-9BC0-418E-92D1-F6C31E353F57}" type="presOf" srcId="{741C24BE-949A-4BC5-997B-04111DE79836}" destId="{0698D76D-CB16-4C11-B2FC-D3A63D31EDA3}" srcOrd="0" destOrd="1" presId="urn:microsoft.com/office/officeart/2005/8/layout/process3"/>
    <dgm:cxn modelId="{1B2C49AB-2D92-47CF-85AE-F8999FF8212E}" srcId="{7C8C5797-523F-4883-9676-AA37CF1E6FA5}" destId="{84AD59A7-592E-40BB-A371-DB89629F9F6F}" srcOrd="1" destOrd="0" parTransId="{167CB636-A1E3-438A-B8A1-BCCE4DA19589}" sibTransId="{905DF2B2-E199-42AC-A2E2-F5CC13200F52}"/>
    <dgm:cxn modelId="{C9EC3EAC-A087-4C81-92A4-0DACBFD12185}" srcId="{7C8C5797-523F-4883-9676-AA37CF1E6FA5}" destId="{7DB0AF17-E418-4882-A8A7-AB1EF6A0C593}" srcOrd="4" destOrd="0" parTransId="{74A4857F-98E0-4163-894B-39B4D9FF73C8}" sibTransId="{A4018058-AC1E-4D58-92AE-81B5428B13A2}"/>
    <dgm:cxn modelId="{B8BDF1B1-D77F-4285-BFFB-6D82B0A1840D}" type="presOf" srcId="{5A1A07E7-D7A9-4CA4-925D-644482744577}" destId="{DAA20BCB-7FDB-4413-BDA6-9C0058050157}" srcOrd="0" destOrd="0" presId="urn:microsoft.com/office/officeart/2005/8/layout/process3"/>
    <dgm:cxn modelId="{322602B2-4860-47B9-A376-8F4A0A31E428}" type="presOf" srcId="{7C8C5797-523F-4883-9676-AA37CF1E6FA5}" destId="{AF768B3F-DDD9-4AA7-8318-0447699A6261}" srcOrd="1" destOrd="0" presId="urn:microsoft.com/office/officeart/2005/8/layout/process3"/>
    <dgm:cxn modelId="{D49C02B6-1D0C-40A7-B098-72FA66E9A9AC}" type="presOf" srcId="{3FEA6790-97F1-44AE-B548-8B4CFA9F1F67}" destId="{0F68B10F-F783-4B88-BA42-ACC986CDCCEF}" srcOrd="0" destOrd="3" presId="urn:microsoft.com/office/officeart/2005/8/layout/process3"/>
    <dgm:cxn modelId="{B98450B6-D7FA-4E28-BB62-193B4B3523AA}" srcId="{7C8C5797-523F-4883-9676-AA37CF1E6FA5}" destId="{B4E58FFA-A9FE-440E-84B6-14855876F3D0}" srcOrd="5" destOrd="0" parTransId="{D8B248F6-F9EF-4107-B145-F24C48F4373D}" sibTransId="{10699910-A319-4C2C-8F8A-17105334FC51}"/>
    <dgm:cxn modelId="{33612CB9-78AB-4126-A787-0E3B08261CDA}" srcId="{D8473461-DCC6-4E6B-9F60-FF6D94E6D65B}" destId="{6C36EA3A-E07C-4AFC-A11E-674CBDF11B4B}" srcOrd="0" destOrd="0" parTransId="{B8319D00-8961-4D87-8452-22706157003D}" sibTransId="{132AFE0D-5C4D-4EFE-A99F-1125F116FDBB}"/>
    <dgm:cxn modelId="{7BB991BC-F8FD-43A2-A64C-7B54677E271A}" type="presOf" srcId="{14383866-73A5-4960-9000-F4E9FCC095E1}" destId="{0698D76D-CB16-4C11-B2FC-D3A63D31EDA3}" srcOrd="0" destOrd="0" presId="urn:microsoft.com/office/officeart/2005/8/layout/process3"/>
    <dgm:cxn modelId="{80641DD1-5AB3-4A26-B6D4-D3C291604141}" srcId="{D8473461-DCC6-4E6B-9F60-FF6D94E6D65B}" destId="{22ECE9FC-A737-4641-9058-A850570735C8}" srcOrd="1" destOrd="0" parTransId="{89E28AB5-D068-48C3-B782-CA76111B5102}" sibTransId="{D1D8E2EB-1EC0-4834-843C-59073F4772E7}"/>
    <dgm:cxn modelId="{15F646D7-6C63-42FD-946B-6F0BD441E89E}" srcId="{7C8C5797-523F-4883-9676-AA37CF1E6FA5}" destId="{296ABB1F-F639-4348-82CC-FEC215938F46}" srcOrd="2" destOrd="0" parTransId="{BDDDF1CD-DB90-4C7F-BC35-6A88106D16E3}" sibTransId="{BDA2A0F3-06BE-4DC9-BB77-79CAB50C5784}"/>
    <dgm:cxn modelId="{D4FB3DDC-3790-48BE-89B6-BC7B178AE06F}" srcId="{7C8C5797-523F-4883-9676-AA37CF1E6FA5}" destId="{39517C8B-8D66-4864-A3C1-4E967F170A30}" srcOrd="6" destOrd="0" parTransId="{2A6CED25-86D6-4D43-9ECD-76E9163F7CE2}" sibTransId="{55542E85-A580-4825-84C5-B2053AB55AF3}"/>
    <dgm:cxn modelId="{D8DDCBDE-B265-422C-BF9F-4FE872556146}" type="presOf" srcId="{DD668880-4F5C-46D2-9034-DBE5868F42ED}" destId="{8D1C89D8-17C1-41D2-8729-5462ADB8EB7D}" srcOrd="1" destOrd="0" presId="urn:microsoft.com/office/officeart/2005/8/layout/process3"/>
    <dgm:cxn modelId="{0267D0E0-02D2-4F33-9FA8-B84EDF74A559}" type="presOf" srcId="{00B87482-6DC5-4C10-84F3-B15D4B4A0994}" destId="{DAA20BCB-7FDB-4413-BDA6-9C0058050157}" srcOrd="0" destOrd="1" presId="urn:microsoft.com/office/officeart/2005/8/layout/process3"/>
    <dgm:cxn modelId="{457C6BE6-D40B-4559-A87C-C9840542A2D1}" type="presOf" srcId="{767B1F15-E482-41A4-BA0D-6184C579181B}" destId="{05F30CB6-B031-46A6-AE69-863E571F2397}" srcOrd="0" destOrd="0" presId="urn:microsoft.com/office/officeart/2005/8/layout/process3"/>
    <dgm:cxn modelId="{AB28BAE8-06D0-45D7-8334-85BAEDF5AA33}" type="presOf" srcId="{803D2E99-B057-4AE9-B074-F0787CBB65A3}" destId="{0FA4295A-96E5-40AA-B9FB-9AF3D55996C2}" srcOrd="1" destOrd="0" presId="urn:microsoft.com/office/officeart/2005/8/layout/process3"/>
    <dgm:cxn modelId="{EE4C62EB-4AE2-4177-9757-951FF5C918CF}" type="presOf" srcId="{803D2E99-B057-4AE9-B074-F0787CBB65A3}" destId="{C210DE4C-23AF-4CD1-8559-66CC627650A6}" srcOrd="0" destOrd="0" presId="urn:microsoft.com/office/officeart/2005/8/layout/process3"/>
    <dgm:cxn modelId="{177887F1-1D21-4F0C-8FB8-B7C0B666C8D8}" srcId="{B50DA67D-D38D-4FEA-BB4B-9CF9C667CAC2}" destId="{091CAB4C-C127-462B-A588-5FDC9FC1D0CE}" srcOrd="4" destOrd="0" parTransId="{FE7FDB72-24EF-4F06-816B-E2D6284BD2BA}" sibTransId="{A4EDE2D1-5264-4736-BEAF-CF55A3EFE40D}"/>
    <dgm:cxn modelId="{688A83FC-E849-4A35-9CE7-22AF24D02CC9}" type="presOf" srcId="{22ECE9FC-A737-4641-9058-A850570735C8}" destId="{0F68B10F-F783-4B88-BA42-ACC986CDCCEF}" srcOrd="0" destOrd="1" presId="urn:microsoft.com/office/officeart/2005/8/layout/process3"/>
    <dgm:cxn modelId="{894B3AFE-CB81-4D74-87B3-52A3F4141910}" type="presOf" srcId="{091CAB4C-C127-462B-A588-5FDC9FC1D0CE}" destId="{0698D76D-CB16-4C11-B2FC-D3A63D31EDA3}" srcOrd="0" destOrd="4" presId="urn:microsoft.com/office/officeart/2005/8/layout/process3"/>
    <dgm:cxn modelId="{838C1798-BB50-479B-9E30-FBF0A0B978D3}" type="presParOf" srcId="{43859BE5-73BE-4741-ADCE-AFED18BC216A}" destId="{279A8D9A-F0F7-4FB3-B973-D63EDD4881C1}" srcOrd="0" destOrd="0" presId="urn:microsoft.com/office/officeart/2005/8/layout/process3"/>
    <dgm:cxn modelId="{7047E631-1FF0-4C70-B12E-22675DFB904D}" type="presParOf" srcId="{279A8D9A-F0F7-4FB3-B973-D63EDD4881C1}" destId="{6C249990-793E-4A19-BD69-E5CDA625862D}" srcOrd="0" destOrd="0" presId="urn:microsoft.com/office/officeart/2005/8/layout/process3"/>
    <dgm:cxn modelId="{EEF17C63-F3F6-4996-A025-5FA003BB2802}" type="presParOf" srcId="{279A8D9A-F0F7-4FB3-B973-D63EDD4881C1}" destId="{0D5FEFB3-D57E-4BC3-85EB-795D04B84897}" srcOrd="1" destOrd="0" presId="urn:microsoft.com/office/officeart/2005/8/layout/process3"/>
    <dgm:cxn modelId="{5D1F2AF0-32A8-4D73-A2F5-5557B4E5B72B}" type="presParOf" srcId="{279A8D9A-F0F7-4FB3-B973-D63EDD4881C1}" destId="{0F68B10F-F783-4B88-BA42-ACC986CDCCEF}" srcOrd="2" destOrd="0" presId="urn:microsoft.com/office/officeart/2005/8/layout/process3"/>
    <dgm:cxn modelId="{2E0EF169-2479-444F-B295-D8D07180ADFD}" type="presParOf" srcId="{43859BE5-73BE-4741-ADCE-AFED18BC216A}" destId="{A57319E2-B215-4056-9E63-D9611DE8DF34}" srcOrd="1" destOrd="0" presId="urn:microsoft.com/office/officeart/2005/8/layout/process3"/>
    <dgm:cxn modelId="{3A3A842B-AAE6-4929-A99D-F0EA31FEC8E0}" type="presParOf" srcId="{A57319E2-B215-4056-9E63-D9611DE8DF34}" destId="{8D1C89D8-17C1-41D2-8729-5462ADB8EB7D}" srcOrd="0" destOrd="0" presId="urn:microsoft.com/office/officeart/2005/8/layout/process3"/>
    <dgm:cxn modelId="{44F8BB7E-896E-4DB1-8750-56FC9D30D2FA}" type="presParOf" srcId="{43859BE5-73BE-4741-ADCE-AFED18BC216A}" destId="{38B114BD-14E8-4EB8-9620-A64C5FEF2A92}" srcOrd="2" destOrd="0" presId="urn:microsoft.com/office/officeart/2005/8/layout/process3"/>
    <dgm:cxn modelId="{CBBC6E8F-8F51-42B8-92F1-253AD5C292AC}" type="presParOf" srcId="{38B114BD-14E8-4EB8-9620-A64C5FEF2A92}" destId="{C934484C-D2EB-47CF-92B5-CB8C8667FCFD}" srcOrd="0" destOrd="0" presId="urn:microsoft.com/office/officeart/2005/8/layout/process3"/>
    <dgm:cxn modelId="{44E86DCE-9063-4FE5-BB09-8D699C6DBF53}" type="presParOf" srcId="{38B114BD-14E8-4EB8-9620-A64C5FEF2A92}" destId="{AF768B3F-DDD9-4AA7-8318-0447699A6261}" srcOrd="1" destOrd="0" presId="urn:microsoft.com/office/officeart/2005/8/layout/process3"/>
    <dgm:cxn modelId="{C2118402-0958-4E5E-8AF2-302685F1382A}" type="presParOf" srcId="{38B114BD-14E8-4EB8-9620-A64C5FEF2A92}" destId="{6D56675D-6D57-4C6B-B15F-EC3D8540C9C9}" srcOrd="2" destOrd="0" presId="urn:microsoft.com/office/officeart/2005/8/layout/process3"/>
    <dgm:cxn modelId="{46FCDEB3-86C5-45D8-88AB-CB70A01312EF}" type="presParOf" srcId="{43859BE5-73BE-4741-ADCE-AFED18BC216A}" destId="{AB240275-EF08-4CE1-B45E-8BA08DA4EDED}" srcOrd="3" destOrd="0" presId="urn:microsoft.com/office/officeart/2005/8/layout/process3"/>
    <dgm:cxn modelId="{294E974E-A99C-4C10-9851-83D45E6C9DCF}" type="presParOf" srcId="{AB240275-EF08-4CE1-B45E-8BA08DA4EDED}" destId="{EB8C8DEB-9FAD-49F1-9120-755C20ACF685}" srcOrd="0" destOrd="0" presId="urn:microsoft.com/office/officeart/2005/8/layout/process3"/>
    <dgm:cxn modelId="{14E7E8A1-6623-4CAE-80C3-FA61FE1949CC}" type="presParOf" srcId="{43859BE5-73BE-4741-ADCE-AFED18BC216A}" destId="{5E9FE216-F8C6-4D3C-B81D-5A1F1A371BEB}" srcOrd="4" destOrd="0" presId="urn:microsoft.com/office/officeart/2005/8/layout/process3"/>
    <dgm:cxn modelId="{9F765C3F-DCD5-4E6D-9D7C-801C3B725546}" type="presParOf" srcId="{5E9FE216-F8C6-4D3C-B81D-5A1F1A371BEB}" destId="{74CB5EFD-365C-4C84-B002-25A7C0526F6C}" srcOrd="0" destOrd="0" presId="urn:microsoft.com/office/officeart/2005/8/layout/process3"/>
    <dgm:cxn modelId="{ABBE1783-748F-4695-ADAC-1E8B8D6186EB}" type="presParOf" srcId="{5E9FE216-F8C6-4D3C-B81D-5A1F1A371BEB}" destId="{B2193FD3-593C-4A1E-8755-F46119BB86C1}" srcOrd="1" destOrd="0" presId="urn:microsoft.com/office/officeart/2005/8/layout/process3"/>
    <dgm:cxn modelId="{3FF05412-CD74-4EF7-B11D-F1AB6058C911}" type="presParOf" srcId="{5E9FE216-F8C6-4D3C-B81D-5A1F1A371BEB}" destId="{0698D76D-CB16-4C11-B2FC-D3A63D31EDA3}" srcOrd="2" destOrd="0" presId="urn:microsoft.com/office/officeart/2005/8/layout/process3"/>
    <dgm:cxn modelId="{10E7EE4F-96DA-4289-8F9B-B0DC703CEAD0}" type="presParOf" srcId="{43859BE5-73BE-4741-ADCE-AFED18BC216A}" destId="{C210DE4C-23AF-4CD1-8559-66CC627650A6}" srcOrd="5" destOrd="0" presId="urn:microsoft.com/office/officeart/2005/8/layout/process3"/>
    <dgm:cxn modelId="{ABC2D8A4-E26C-4DC6-AC4F-D0B35F4FE64D}" type="presParOf" srcId="{C210DE4C-23AF-4CD1-8559-66CC627650A6}" destId="{0FA4295A-96E5-40AA-B9FB-9AF3D55996C2}" srcOrd="0" destOrd="0" presId="urn:microsoft.com/office/officeart/2005/8/layout/process3"/>
    <dgm:cxn modelId="{7EE884F1-F30E-45AD-AD63-E66DE520E17A}" type="presParOf" srcId="{43859BE5-73BE-4741-ADCE-AFED18BC216A}" destId="{1A272904-4E9E-44AF-BB61-244B91E6FF29}" srcOrd="6" destOrd="0" presId="urn:microsoft.com/office/officeart/2005/8/layout/process3"/>
    <dgm:cxn modelId="{66165022-3BDE-4809-9CD5-E660C1D8598C}" type="presParOf" srcId="{1A272904-4E9E-44AF-BB61-244B91E6FF29}" destId="{05F30CB6-B031-46A6-AE69-863E571F2397}" srcOrd="0" destOrd="0" presId="urn:microsoft.com/office/officeart/2005/8/layout/process3"/>
    <dgm:cxn modelId="{F0BE6041-DAD4-4B9F-875E-BDEDD3DA8D17}" type="presParOf" srcId="{1A272904-4E9E-44AF-BB61-244B91E6FF29}" destId="{844C3C42-6C0A-410B-9D22-F7F67595FC9E}" srcOrd="1" destOrd="0" presId="urn:microsoft.com/office/officeart/2005/8/layout/process3"/>
    <dgm:cxn modelId="{F2DE303D-6447-4F3A-84B3-A52DF45ED5D1}" type="presParOf" srcId="{1A272904-4E9E-44AF-BB61-244B91E6FF29}" destId="{DAA20BCB-7FDB-4413-BDA6-9C0058050157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5FEFB3-D57E-4BC3-85EB-795D04B84897}">
      <dsp:nvSpPr>
        <dsp:cNvPr id="0" name=""/>
        <dsp:cNvSpPr/>
      </dsp:nvSpPr>
      <dsp:spPr>
        <a:xfrm>
          <a:off x="4780" y="720611"/>
          <a:ext cx="1894138" cy="33897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kern="1200" dirty="0"/>
            <a:t>Research</a:t>
          </a:r>
        </a:p>
      </dsp:txBody>
      <dsp:txXfrm>
        <a:off x="4780" y="720611"/>
        <a:ext cx="1894138" cy="926311"/>
      </dsp:txXfrm>
    </dsp:sp>
    <dsp:sp modelId="{0F68B10F-F783-4B88-BA42-ACC986CDCCEF}">
      <dsp:nvSpPr>
        <dsp:cNvPr id="0" name=""/>
        <dsp:cNvSpPr/>
      </dsp:nvSpPr>
      <dsp:spPr>
        <a:xfrm>
          <a:off x="400032" y="1481772"/>
          <a:ext cx="1894138" cy="33911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600" kern="1200" dirty="0"/>
            <a:t>Literature Review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E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600" kern="1200" dirty="0"/>
            <a:t>Conduct and analyse interviews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E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600" kern="1200" dirty="0"/>
            <a:t>Present findings at PCHEI meetings and conferences</a:t>
          </a:r>
        </a:p>
      </dsp:txBody>
      <dsp:txXfrm>
        <a:off x="455509" y="1537249"/>
        <a:ext cx="1783184" cy="3280165"/>
      </dsp:txXfrm>
    </dsp:sp>
    <dsp:sp modelId="{A57319E2-B215-4056-9E63-D9611DE8DF34}">
      <dsp:nvSpPr>
        <dsp:cNvPr id="0" name=""/>
        <dsp:cNvSpPr/>
      </dsp:nvSpPr>
      <dsp:spPr>
        <a:xfrm rot="16435">
          <a:off x="2184397" y="974819"/>
          <a:ext cx="608753" cy="4325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1400" kern="1200" dirty="0"/>
        </a:p>
      </dsp:txBody>
      <dsp:txXfrm>
        <a:off x="2184398" y="1061027"/>
        <a:ext cx="478976" cy="259555"/>
      </dsp:txXfrm>
    </dsp:sp>
    <dsp:sp modelId="{AF768B3F-DDD9-4AA7-8318-0447699A6261}">
      <dsp:nvSpPr>
        <dsp:cNvPr id="0" name=""/>
        <dsp:cNvSpPr/>
      </dsp:nvSpPr>
      <dsp:spPr>
        <a:xfrm>
          <a:off x="3044267" y="752655"/>
          <a:ext cx="1894138" cy="32616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kern="1200" dirty="0"/>
            <a:t>Standardisation </a:t>
          </a:r>
        </a:p>
      </dsp:txBody>
      <dsp:txXfrm>
        <a:off x="3044267" y="752655"/>
        <a:ext cx="1894138" cy="891285"/>
      </dsp:txXfrm>
    </dsp:sp>
    <dsp:sp modelId="{6D56675D-6D57-4C6B-B15F-EC3D8540C9C9}">
      <dsp:nvSpPr>
        <dsp:cNvPr id="0" name=""/>
        <dsp:cNvSpPr/>
      </dsp:nvSpPr>
      <dsp:spPr>
        <a:xfrm>
          <a:off x="3439519" y="1481763"/>
          <a:ext cx="1894138" cy="33911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600" kern="1200" dirty="0"/>
            <a:t>Develop standardised dataset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E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E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600" kern="1200" dirty="0"/>
            <a:t>Recruit pilot HEIs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E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E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E" sz="1600" kern="1200" dirty="0"/>
        </a:p>
      </dsp:txBody>
      <dsp:txXfrm>
        <a:off x="3494996" y="1537240"/>
        <a:ext cx="1783184" cy="3280165"/>
      </dsp:txXfrm>
    </dsp:sp>
    <dsp:sp modelId="{AB240275-EF08-4CE1-B45E-8BA08DA4EDED}">
      <dsp:nvSpPr>
        <dsp:cNvPr id="0" name=""/>
        <dsp:cNvSpPr/>
      </dsp:nvSpPr>
      <dsp:spPr>
        <a:xfrm rot="10954">
          <a:off x="5223889" y="986899"/>
          <a:ext cx="608743" cy="4325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1400" kern="1200" dirty="0"/>
        </a:p>
      </dsp:txBody>
      <dsp:txXfrm>
        <a:off x="5223889" y="1073210"/>
        <a:ext cx="478966" cy="259555"/>
      </dsp:txXfrm>
    </dsp:sp>
    <dsp:sp modelId="{B2193FD3-593C-4A1E-8755-F46119BB86C1}">
      <dsp:nvSpPr>
        <dsp:cNvPr id="0" name=""/>
        <dsp:cNvSpPr/>
      </dsp:nvSpPr>
      <dsp:spPr>
        <a:xfrm>
          <a:off x="6083755" y="774014"/>
          <a:ext cx="1894138" cy="31761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kern="1200" dirty="0"/>
            <a:t>Establishing database</a:t>
          </a:r>
        </a:p>
      </dsp:txBody>
      <dsp:txXfrm>
        <a:off x="6083755" y="774014"/>
        <a:ext cx="1894138" cy="867939"/>
      </dsp:txXfrm>
    </dsp:sp>
    <dsp:sp modelId="{0698D76D-CB16-4C11-B2FC-D3A63D31EDA3}">
      <dsp:nvSpPr>
        <dsp:cNvPr id="0" name=""/>
        <dsp:cNvSpPr/>
      </dsp:nvSpPr>
      <dsp:spPr>
        <a:xfrm>
          <a:off x="6495779" y="1555698"/>
          <a:ext cx="1894138" cy="33911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600" kern="1200" dirty="0"/>
            <a:t>Work with HEIs to ease transfer of data, comply with HEI ethics and GDPR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E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600" kern="1200" dirty="0"/>
            <a:t>Collect one semester of standardised data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E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600" kern="1200" dirty="0"/>
            <a:t>Expand to more HEIs</a:t>
          </a:r>
        </a:p>
      </dsp:txBody>
      <dsp:txXfrm>
        <a:off x="6551256" y="1611175"/>
        <a:ext cx="1783184" cy="3280165"/>
      </dsp:txXfrm>
    </dsp:sp>
    <dsp:sp modelId="{C210DE4C-23AF-4CD1-8559-66CC627650A6}">
      <dsp:nvSpPr>
        <dsp:cNvPr id="0" name=""/>
        <dsp:cNvSpPr/>
      </dsp:nvSpPr>
      <dsp:spPr>
        <a:xfrm rot="21915">
          <a:off x="8263371" y="1001485"/>
          <a:ext cx="608752" cy="4325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E" sz="1400" kern="1200" dirty="0"/>
        </a:p>
      </dsp:txBody>
      <dsp:txXfrm>
        <a:off x="8263372" y="1087589"/>
        <a:ext cx="478975" cy="259555"/>
      </dsp:txXfrm>
    </dsp:sp>
    <dsp:sp modelId="{844C3C42-6C0A-410B-9D22-F7F67595FC9E}">
      <dsp:nvSpPr>
        <dsp:cNvPr id="0" name=""/>
        <dsp:cNvSpPr/>
      </dsp:nvSpPr>
      <dsp:spPr>
        <a:xfrm>
          <a:off x="9123242" y="816744"/>
          <a:ext cx="1894138" cy="30052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kern="1200" dirty="0"/>
            <a:t>Towards the Future</a:t>
          </a:r>
        </a:p>
      </dsp:txBody>
      <dsp:txXfrm>
        <a:off x="9123242" y="816744"/>
        <a:ext cx="1894138" cy="821232"/>
      </dsp:txXfrm>
    </dsp:sp>
    <dsp:sp modelId="{DAA20BCB-7FDB-4413-BDA6-9C0058050157}">
      <dsp:nvSpPr>
        <dsp:cNvPr id="0" name=""/>
        <dsp:cNvSpPr/>
      </dsp:nvSpPr>
      <dsp:spPr>
        <a:xfrm>
          <a:off x="9510107" y="1481781"/>
          <a:ext cx="1894138" cy="33911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600" kern="1200" dirty="0"/>
            <a:t>Develop benchmark reports, interactive ap et cetera for counselling centres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E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600" kern="1200" dirty="0"/>
            <a:t>Secure funding for future maintenance of dataset</a:t>
          </a:r>
        </a:p>
      </dsp:txBody>
      <dsp:txXfrm>
        <a:off x="9565584" y="1537258"/>
        <a:ext cx="1783184" cy="32801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26F03-2BEB-4481-A3CA-A194754CC1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282F4C-A8F7-4720-830B-971B6EA896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C78B23-69EE-418A-A954-CFABB0A8D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3F3F-4540-4CA7-8526-1BF232AB301A}" type="datetimeFigureOut">
              <a:rPr lang="en-IE" smtClean="0"/>
              <a:t>19/06/2020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DF8047-1F9F-4BCA-ABCC-BE1790852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70CDA2-E633-4C27-9052-B36B5EDAB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94A9-E615-4E2B-A3AC-DB2D12EA8388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20566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BF42D-078B-4BB4-98AA-91AFF97A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45B4AD-E323-43AF-AEB4-098A76623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3E4839-FA44-4581-BB50-ADB8A342C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3F3F-4540-4CA7-8526-1BF232AB301A}" type="datetimeFigureOut">
              <a:rPr lang="en-IE" smtClean="0"/>
              <a:t>19/06/2020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75CC94-97C5-49C5-8849-9BE94711E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931AAC-AB0E-41E1-8E4C-D97916A97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94A9-E615-4E2B-A3AC-DB2D12EA8388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40709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FA80E7-D05B-4769-801E-8A00358340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D8CB03-0B9B-4C47-8F39-ED7C685599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3536EE-AA3D-43CD-B006-531C6C453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3F3F-4540-4CA7-8526-1BF232AB301A}" type="datetimeFigureOut">
              <a:rPr lang="en-IE" smtClean="0"/>
              <a:t>19/06/2020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289204-17FD-44C4-BF38-5BA8E8E1D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0998D-7388-4326-8579-893BCDD9E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94A9-E615-4E2B-A3AC-DB2D12EA8388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248719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89E64-5FE1-4D18-B3E3-F8F9591F6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A6365-AD18-48B5-9E34-05517F8540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4FAC7E-06B9-4A0F-8E63-C45E79CEF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906E-02C0-41A9-A670-A8BBB7883548}" type="datetimeFigureOut">
              <a:rPr lang="en-IE" smtClean="0"/>
              <a:t>19/06/2020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542A09-1805-4DF5-8EB6-73DA6660E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54A910-9364-4E84-9DC8-A87763ED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224C4-C12C-49D9-A1F8-2D1DDF8DAD6F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624456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DC468-07BA-4DAF-975C-15D8169751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7059DF-5114-4D56-BD60-EF00C4B926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85DD9A-159F-41F9-B92D-310BB65D4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906E-02C0-41A9-A670-A8BBB7883548}" type="datetimeFigureOut">
              <a:rPr lang="en-IE" smtClean="0"/>
              <a:t>19/06/2020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D61C96-3D23-45A8-9694-48B1E2487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1F7D71-230D-4E92-A59C-B6EC8989B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224C4-C12C-49D9-A1F8-2D1DDF8DAD6F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8495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EAC78-CFBD-4150-ADE2-EF38C2B0C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64AB3-8207-4D72-A244-B44ED7C2C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9E4E45-3CB5-492A-90F1-A5E32816E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3F3F-4540-4CA7-8526-1BF232AB301A}" type="datetimeFigureOut">
              <a:rPr lang="en-IE" smtClean="0"/>
              <a:t>19/06/2020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A84110-C0A8-4D45-97EE-321C77B70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D1CB98-ADBF-49F2-81B1-0A77F1A33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94A9-E615-4E2B-A3AC-DB2D12EA8388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44707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FD2B6-4C3D-4288-AC8A-657B75399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AB46EF-1A4B-45F1-B3BA-501CF6E53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04F844-3CA6-493A-A053-9FE5C2480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3F3F-4540-4CA7-8526-1BF232AB301A}" type="datetimeFigureOut">
              <a:rPr lang="en-IE" smtClean="0"/>
              <a:t>19/06/2020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CA9690-13AA-4EF3-8ED3-449FF7BCF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9584B2-4858-466A-9673-B161BDA30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94A9-E615-4E2B-A3AC-DB2D12EA8388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15724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FF8CB-75EA-47D8-9A6F-4461D8D7C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47717B-8043-4202-A68E-8179F372F9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AD3F81-0FA5-42F0-8E97-9A00E3028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45F8AC-0980-4EB6-BA99-9778944F5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3F3F-4540-4CA7-8526-1BF232AB301A}" type="datetimeFigureOut">
              <a:rPr lang="en-IE" smtClean="0"/>
              <a:t>19/06/2020</a:t>
            </a:fld>
            <a:endParaRPr lang="en-IE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6B692A-1F5B-49C0-8CFF-CA56C6981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623585-48E0-4FF8-938D-7BE7BB41F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94A9-E615-4E2B-A3AC-DB2D12EA8388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02126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633F0-EF73-4F89-B878-CD23CBD0C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253792-4AFC-4A51-8BD0-D892BFBC9E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0D9595-C318-40BE-B7E8-098F586DC1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9ADF3E-0652-462D-B4B9-D6C2AB7E26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77089F-BC0D-4872-8715-C61F84FA0A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C42630-E879-4559-B522-5643DFABE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3F3F-4540-4CA7-8526-1BF232AB301A}" type="datetimeFigureOut">
              <a:rPr lang="en-IE" smtClean="0"/>
              <a:t>19/06/2020</a:t>
            </a:fld>
            <a:endParaRPr lang="en-IE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B5D543-8B31-4FBA-A49D-317A1AD53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3F82EC-0B91-49E9-B1C9-379B9480C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94A9-E615-4E2B-A3AC-DB2D12EA8388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867982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39399-7AB4-4B51-9757-0798E76DD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C84500-4B67-4A8B-A5C9-59567CD84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3F3F-4540-4CA7-8526-1BF232AB301A}" type="datetimeFigureOut">
              <a:rPr lang="en-IE" smtClean="0"/>
              <a:t>19/06/2020</a:t>
            </a:fld>
            <a:endParaRPr lang="en-I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4F1164-8DB8-43C2-8A07-70C9D43E3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0247CA-5040-4234-BCD9-F8CB89D2B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94A9-E615-4E2B-A3AC-DB2D12EA8388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09667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89DA38-3C8C-4B40-8EE9-F6EE8D615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3F3F-4540-4CA7-8526-1BF232AB301A}" type="datetimeFigureOut">
              <a:rPr lang="en-IE" smtClean="0"/>
              <a:t>19/06/2020</a:t>
            </a:fld>
            <a:endParaRPr lang="en-IE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D58374-A7D6-4DBB-9939-93E88BA42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B4836B-C85D-47B4-A9A3-D3584C6FC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94A9-E615-4E2B-A3AC-DB2D12EA8388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44578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4E8A7-A72E-47C0-86FC-2A775E698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E3923-CD28-48F9-AF9B-CB451CD5A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71D90B-A9FD-4CF8-A4E7-C8D3F2E22F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1823B5-B44B-47D6-9E71-C882702AD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3F3F-4540-4CA7-8526-1BF232AB301A}" type="datetimeFigureOut">
              <a:rPr lang="en-IE" smtClean="0"/>
              <a:t>19/06/2020</a:t>
            </a:fld>
            <a:endParaRPr lang="en-IE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7A70F3-463A-4F5B-8398-A29FBA1EA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9D1763-D478-46E0-94E1-C635756C5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94A9-E615-4E2B-A3AC-DB2D12EA8388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90799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03FE0-45C7-42AF-8FD7-AB6F19D64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AA9AA2-D4A8-4663-8F36-D3E3FB523D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C4C7A5-A0F0-4F45-B3E6-BE034A0C71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C7E345-E371-431B-8F8A-6C1DF65BD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3F3F-4540-4CA7-8526-1BF232AB301A}" type="datetimeFigureOut">
              <a:rPr lang="en-IE" smtClean="0"/>
              <a:t>19/06/2020</a:t>
            </a:fld>
            <a:endParaRPr lang="en-IE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320D48-24A2-41C4-80B8-D4E3C3DDA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0F2E10-B79C-4C0D-9005-5470A0F36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94A9-E615-4E2B-A3AC-DB2D12EA8388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67434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1A70E4-6A6B-4C69-A8F7-914D7BDE3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E7BB6D-A5B1-4048-BC34-AC92F93573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4B2F68-9667-4B7B-8B0E-A386582A9E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B3F3F-4540-4CA7-8526-1BF232AB301A}" type="datetimeFigureOut">
              <a:rPr lang="en-IE" smtClean="0"/>
              <a:t>19/06/2020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2926E-228E-49E2-80AE-D6F8D3505A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6BA09-02D7-43FA-9E77-F7D4EC27A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394A9-E615-4E2B-A3AC-DB2D12EA8388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22357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46090D-D514-4E72-AE12-5DD90113B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36BCB0-ADB6-4F43-943F-C334701E39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15113-FF36-4883-93CC-6CC4BD1731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2906E-02C0-41A9-A670-A8BBB7883548}" type="datetimeFigureOut">
              <a:rPr lang="en-IE" smtClean="0"/>
              <a:t>19/06/2020</a:t>
            </a:fld>
            <a:endParaRPr lang="en-I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8A15D1-D798-4521-A34A-F31167F880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8F4CF-FED5-4261-8D8D-92FF3A2E7B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224C4-C12C-49D9-A1F8-2D1DDF8DAD6F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24901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uigalway.ie/counsellors/policies/reports/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CEBB8DE-16F0-4E9F-8BE8-92907DC5B6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Autofit/>
          </a:bodyPr>
          <a:lstStyle/>
          <a:p>
            <a:r>
              <a:rPr lang="en-IE" sz="3600" dirty="0">
                <a:solidFill>
                  <a:srgbClr val="FFFFFF"/>
                </a:solidFill>
              </a:rPr>
              <a:t>WP1: Building up a National Database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821FD8-418B-4A97-9899-CE959C3D3C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r>
              <a:rPr lang="en-IE" sz="2000" dirty="0">
                <a:solidFill>
                  <a:srgbClr val="FFFFFF"/>
                </a:solidFill>
              </a:rPr>
              <a:t>Prof Barbara Dooley, Mr. Chuck Rashleigh, Dr Emma Howard and Dr Zahra Farahani </a:t>
            </a:r>
          </a:p>
        </p:txBody>
      </p:sp>
    </p:spTree>
    <p:extLst>
      <p:ext uri="{BB962C8B-B14F-4D97-AF65-F5344CB8AC3E}">
        <p14:creationId xmlns:p14="http://schemas.microsoft.com/office/powerpoint/2010/main" val="941146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F6B70F5-86EF-415F-A744-E566F31706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4626255"/>
              </p:ext>
            </p:extLst>
          </p:nvPr>
        </p:nvGraphicFramePr>
        <p:xfrm>
          <a:off x="552451" y="1497501"/>
          <a:ext cx="10963274" cy="38157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49">
                  <a:extLst>
                    <a:ext uri="{9D8B030D-6E8A-4147-A177-3AD203B41FA5}">
                      <a16:colId xmlns:a16="http://schemas.microsoft.com/office/drawing/2014/main" val="2399366792"/>
                    </a:ext>
                  </a:extLst>
                </a:gridCol>
                <a:gridCol w="1552575">
                  <a:extLst>
                    <a:ext uri="{9D8B030D-6E8A-4147-A177-3AD203B41FA5}">
                      <a16:colId xmlns:a16="http://schemas.microsoft.com/office/drawing/2014/main" val="2730062093"/>
                    </a:ext>
                  </a:extLst>
                </a:gridCol>
                <a:gridCol w="1400175">
                  <a:extLst>
                    <a:ext uri="{9D8B030D-6E8A-4147-A177-3AD203B41FA5}">
                      <a16:colId xmlns:a16="http://schemas.microsoft.com/office/drawing/2014/main" val="791525249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2293893340"/>
                    </a:ext>
                  </a:extLst>
                </a:gridCol>
                <a:gridCol w="1504950">
                  <a:extLst>
                    <a:ext uri="{9D8B030D-6E8A-4147-A177-3AD203B41FA5}">
                      <a16:colId xmlns:a16="http://schemas.microsoft.com/office/drawing/2014/main" val="641989747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897023521"/>
                    </a:ext>
                  </a:extLst>
                </a:gridCol>
                <a:gridCol w="1685925">
                  <a:extLst>
                    <a:ext uri="{9D8B030D-6E8A-4147-A177-3AD203B41FA5}">
                      <a16:colId xmlns:a16="http://schemas.microsoft.com/office/drawing/2014/main" val="1086427426"/>
                    </a:ext>
                  </a:extLst>
                </a:gridCol>
              </a:tblGrid>
              <a:tr h="832461"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Client Index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Gender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Sessions Attended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SUSI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Religion/Spiritual Belief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Study Field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2024922"/>
                  </a:ext>
                </a:extLst>
              </a:tr>
              <a:tr h="689622"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Female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Roman Catholic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Education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3843918"/>
                  </a:ext>
                </a:extLst>
              </a:tr>
              <a:tr h="689622"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Atheist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>
                          <a:solidFill>
                            <a:schemeClr val="tx1"/>
                          </a:solidFill>
                        </a:rPr>
                        <a:t>Engineering, Manufacturing &amp; Construction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889924"/>
                  </a:ext>
                </a:extLst>
              </a:tr>
              <a:tr h="689622"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Prefer not to say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Other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Arts and Humanities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1311767"/>
                  </a:ext>
                </a:extLst>
              </a:tr>
              <a:tr h="689622"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Non-Binary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Roman Catholic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Arts and Humanities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8582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8413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7A6892-7CD6-45A6-B008-C6E4358F4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 fontScale="90000"/>
          </a:bodyPr>
          <a:lstStyle/>
          <a:p>
            <a:pPr algn="ctr"/>
            <a:r>
              <a:rPr lang="en-IE" sz="5400" dirty="0">
                <a:solidFill>
                  <a:srgbClr val="FFFFFF"/>
                </a:solidFill>
              </a:rPr>
              <a:t>Description of Counselling Service HEI</a:t>
            </a:r>
            <a:br>
              <a:rPr lang="en-IE" dirty="0">
                <a:solidFill>
                  <a:srgbClr val="FFFFFF"/>
                </a:solidFill>
              </a:rPr>
            </a:br>
            <a:endParaRPr lang="en-IE" dirty="0">
              <a:solidFill>
                <a:srgbClr val="FFFFFF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BF8BB3F-0708-4AEB-93B4-0252F6126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0232" y="1019176"/>
            <a:ext cx="5271689" cy="4686300"/>
          </a:xfrm>
        </p:spPr>
        <p:txBody>
          <a:bodyPr>
            <a:normAutofit/>
          </a:bodyPr>
          <a:lstStyle/>
          <a:p>
            <a:endParaRPr lang="en-IE" dirty="0"/>
          </a:p>
          <a:p>
            <a:r>
              <a:rPr lang="en-IE" dirty="0"/>
              <a:t>Academic Year</a:t>
            </a:r>
          </a:p>
          <a:p>
            <a:endParaRPr lang="en-IE" dirty="0"/>
          </a:p>
          <a:p>
            <a:r>
              <a:rPr lang="en-IE"/>
              <a:t>HEI Anonymous Pseudo </a:t>
            </a:r>
            <a:r>
              <a:rPr lang="en-IE" dirty="0"/>
              <a:t>Code</a:t>
            </a:r>
          </a:p>
          <a:p>
            <a:endParaRPr lang="en-IE" dirty="0"/>
          </a:p>
          <a:p>
            <a:r>
              <a:rPr lang="en-IE" dirty="0"/>
              <a:t>HEI Type (University, IoT, Other)</a:t>
            </a:r>
          </a:p>
          <a:p>
            <a:endParaRPr lang="en-IE" dirty="0"/>
          </a:p>
          <a:p>
            <a:r>
              <a:rPr lang="en-IE" dirty="0"/>
              <a:t>HEI Size (small, medium, large)</a:t>
            </a:r>
          </a:p>
          <a:p>
            <a:endParaRPr lang="en-IE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07FADC-2390-4544-A858-F5DFC23FFAE7}"/>
              </a:ext>
            </a:extLst>
          </p:cNvPr>
          <p:cNvSpPr txBox="1"/>
          <p:nvPr/>
        </p:nvSpPr>
        <p:spPr>
          <a:xfrm>
            <a:off x="9925050" y="5924550"/>
            <a:ext cx="1685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E" dirty="0"/>
              <a:t>SDS A.1.x</a:t>
            </a:r>
          </a:p>
        </p:txBody>
      </p:sp>
    </p:spTree>
    <p:extLst>
      <p:ext uri="{BB962C8B-B14F-4D97-AF65-F5344CB8AC3E}">
        <p14:creationId xmlns:p14="http://schemas.microsoft.com/office/powerpoint/2010/main" val="1681021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7A6892-7CD6-45A6-B008-C6E4358F4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 fontScale="90000"/>
          </a:bodyPr>
          <a:lstStyle/>
          <a:p>
            <a:pPr algn="ctr"/>
            <a:r>
              <a:rPr lang="en-IE" sz="5400" dirty="0">
                <a:solidFill>
                  <a:srgbClr val="FFFFFF"/>
                </a:solidFill>
              </a:rPr>
              <a:t>Therapy Support Received</a:t>
            </a:r>
            <a:br>
              <a:rPr lang="en-IE" dirty="0">
                <a:solidFill>
                  <a:srgbClr val="FFFFFF"/>
                </a:solidFill>
              </a:rPr>
            </a:br>
            <a:endParaRPr lang="en-IE" dirty="0">
              <a:solidFill>
                <a:srgbClr val="FFFFFF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BF8BB3F-0708-4AEB-93B4-0252F6126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0232" y="1019176"/>
            <a:ext cx="5271689" cy="4686300"/>
          </a:xfrm>
        </p:spPr>
        <p:txBody>
          <a:bodyPr>
            <a:normAutofit/>
          </a:bodyPr>
          <a:lstStyle/>
          <a:p>
            <a:r>
              <a:rPr lang="en-IE" dirty="0"/>
              <a:t>Sessions Offered, Attended, Not Attended</a:t>
            </a:r>
          </a:p>
          <a:p>
            <a:endParaRPr lang="en-IE" dirty="0"/>
          </a:p>
          <a:p>
            <a:r>
              <a:rPr lang="en-IE" dirty="0"/>
              <a:t>Counselling Session Type (One-to-one, group, single session)</a:t>
            </a:r>
          </a:p>
          <a:p>
            <a:endParaRPr lang="en-IE" dirty="0"/>
          </a:p>
          <a:p>
            <a:r>
              <a:rPr lang="en-IE" dirty="0"/>
              <a:t>Client Status (returning yes or no)</a:t>
            </a:r>
          </a:p>
          <a:p>
            <a:endParaRPr lang="en-IE" dirty="0"/>
          </a:p>
          <a:p>
            <a:r>
              <a:rPr lang="en-IE" dirty="0"/>
              <a:t>Closure – end of therapy</a:t>
            </a:r>
          </a:p>
          <a:p>
            <a:endParaRPr lang="en-IE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07FADC-2390-4544-A858-F5DFC23FFAE7}"/>
              </a:ext>
            </a:extLst>
          </p:cNvPr>
          <p:cNvSpPr txBox="1"/>
          <p:nvPr/>
        </p:nvSpPr>
        <p:spPr>
          <a:xfrm>
            <a:off x="9925050" y="5924550"/>
            <a:ext cx="1685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E" dirty="0"/>
              <a:t>SDS A.2.x</a:t>
            </a:r>
          </a:p>
        </p:txBody>
      </p:sp>
    </p:spTree>
    <p:extLst>
      <p:ext uri="{BB962C8B-B14F-4D97-AF65-F5344CB8AC3E}">
        <p14:creationId xmlns:p14="http://schemas.microsoft.com/office/powerpoint/2010/main" val="19459593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7A6892-7CD6-45A6-B008-C6E4358F4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pPr algn="ctr"/>
            <a:r>
              <a:rPr lang="en-IE" sz="5400" dirty="0">
                <a:solidFill>
                  <a:srgbClr val="FFFFFF"/>
                </a:solidFill>
              </a:rPr>
              <a:t>Gender</a:t>
            </a:r>
            <a:br>
              <a:rPr lang="en-IE" dirty="0">
                <a:solidFill>
                  <a:srgbClr val="FFFFFF"/>
                </a:solidFill>
              </a:rPr>
            </a:br>
            <a:endParaRPr lang="en-IE" dirty="0">
              <a:solidFill>
                <a:srgbClr val="FFFFFF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BF8BB3F-0708-4AEB-93B4-0252F6126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2150" y="828675"/>
            <a:ext cx="6172200" cy="5303677"/>
          </a:xfrm>
        </p:spPr>
        <p:txBody>
          <a:bodyPr>
            <a:normAutofit/>
          </a:bodyPr>
          <a:lstStyle/>
          <a:p>
            <a:r>
              <a:rPr lang="en-IE" dirty="0"/>
              <a:t>Option 1: Male, Female, Transgender Male, Transgender Female, Non-binary</a:t>
            </a:r>
          </a:p>
          <a:p>
            <a:pPr marL="0" indent="0">
              <a:buNone/>
            </a:pPr>
            <a:endParaRPr lang="en-IE" dirty="0"/>
          </a:p>
          <a:p>
            <a:r>
              <a:rPr lang="en-IE" dirty="0"/>
              <a:t>Option 2: Male, Female, Non-binary, Other </a:t>
            </a:r>
          </a:p>
          <a:p>
            <a:endParaRPr lang="en-IE" dirty="0"/>
          </a:p>
          <a:p>
            <a:r>
              <a:rPr lang="en-IE" dirty="0"/>
              <a:t>Option 3: GenderQueer, GenderFluid, Male, Female, GenderVariant, Non-binary, Self-Assign Gender </a:t>
            </a:r>
          </a:p>
          <a:p>
            <a:pPr marL="0" indent="0">
              <a:buNone/>
            </a:pPr>
            <a:endParaRPr lang="en-IE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07FADC-2390-4544-A858-F5DFC23FFAE7}"/>
              </a:ext>
            </a:extLst>
          </p:cNvPr>
          <p:cNvSpPr txBox="1"/>
          <p:nvPr/>
        </p:nvSpPr>
        <p:spPr>
          <a:xfrm>
            <a:off x="9925050" y="5924550"/>
            <a:ext cx="1685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SDS A.3.2</a:t>
            </a:r>
          </a:p>
        </p:txBody>
      </p:sp>
    </p:spTree>
    <p:extLst>
      <p:ext uri="{BB962C8B-B14F-4D97-AF65-F5344CB8AC3E}">
        <p14:creationId xmlns:p14="http://schemas.microsoft.com/office/powerpoint/2010/main" val="19812635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7A6892-7CD6-45A6-B008-C6E4358F4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pPr algn="ctr"/>
            <a:r>
              <a:rPr lang="en-IE" sz="5400" dirty="0">
                <a:solidFill>
                  <a:srgbClr val="FFFFFF"/>
                </a:solidFill>
              </a:rPr>
              <a:t>Country of Domicile</a:t>
            </a:r>
            <a:br>
              <a:rPr lang="en-IE" dirty="0">
                <a:solidFill>
                  <a:srgbClr val="FFFFFF"/>
                </a:solidFill>
              </a:rPr>
            </a:br>
            <a:endParaRPr lang="en-IE" dirty="0">
              <a:solidFill>
                <a:srgbClr val="FFFFFF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BF8BB3F-0708-4AEB-93B4-0252F6126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0232" y="1019176"/>
            <a:ext cx="5271689" cy="4686300"/>
          </a:xfrm>
        </p:spPr>
        <p:txBody>
          <a:bodyPr>
            <a:normAutofit/>
          </a:bodyPr>
          <a:lstStyle/>
          <a:p>
            <a:r>
              <a:rPr lang="en-IE" dirty="0"/>
              <a:t>This variable is proposed instead of country of origin or nationality.</a:t>
            </a:r>
          </a:p>
          <a:p>
            <a:endParaRPr lang="en-IE" dirty="0"/>
          </a:p>
          <a:p>
            <a:r>
              <a:rPr lang="en-IE" dirty="0"/>
              <a:t>Response: Europe EU; Europe Non-EU; Asia; Oceania; Africa; America North; America South; Other </a:t>
            </a:r>
          </a:p>
          <a:p>
            <a:endParaRPr lang="en-IE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07FADC-2390-4544-A858-F5DFC23FFAE7}"/>
              </a:ext>
            </a:extLst>
          </p:cNvPr>
          <p:cNvSpPr txBox="1"/>
          <p:nvPr/>
        </p:nvSpPr>
        <p:spPr>
          <a:xfrm>
            <a:off x="9925050" y="5924550"/>
            <a:ext cx="1685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SDS A.3.4</a:t>
            </a:r>
          </a:p>
        </p:txBody>
      </p:sp>
    </p:spTree>
    <p:extLst>
      <p:ext uri="{BB962C8B-B14F-4D97-AF65-F5344CB8AC3E}">
        <p14:creationId xmlns:p14="http://schemas.microsoft.com/office/powerpoint/2010/main" val="42542132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7A6892-7CD6-45A6-B008-C6E4358F4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pPr algn="ctr"/>
            <a:r>
              <a:rPr lang="en-IE" sz="5400" dirty="0">
                <a:solidFill>
                  <a:srgbClr val="FFFFFF"/>
                </a:solidFill>
              </a:rPr>
              <a:t>Ethnicity</a:t>
            </a:r>
            <a:br>
              <a:rPr lang="en-IE" dirty="0">
                <a:solidFill>
                  <a:srgbClr val="FFFFFF"/>
                </a:solidFill>
              </a:rPr>
            </a:br>
            <a:endParaRPr lang="en-IE" dirty="0">
              <a:solidFill>
                <a:srgbClr val="FFFFFF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BF8BB3F-0708-4AEB-93B4-0252F6126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0232" y="1019175"/>
            <a:ext cx="5271689" cy="5274707"/>
          </a:xfrm>
        </p:spPr>
        <p:txBody>
          <a:bodyPr>
            <a:normAutofit fontScale="85000" lnSpcReduction="20000"/>
          </a:bodyPr>
          <a:lstStyle/>
          <a:p>
            <a:r>
              <a:rPr lang="en-IE" dirty="0"/>
              <a:t>Q. What is your ethnic or cultural background?</a:t>
            </a:r>
          </a:p>
          <a:p>
            <a:endParaRPr lang="en-IE" dirty="0"/>
          </a:p>
          <a:p>
            <a:r>
              <a:rPr lang="en-IE" dirty="0"/>
              <a:t>Option 1: White Irish, White (not Irish), Asian/Asian Irish, Black, Mixed </a:t>
            </a:r>
          </a:p>
          <a:p>
            <a:r>
              <a:rPr lang="en-IE" dirty="0"/>
              <a:t>Option 2: White Irish, Irish Traveller, Any other White background, Black or Black Irish, Asian or Asian Irish, Prefer not to say, Other including Mixed Background </a:t>
            </a:r>
          </a:p>
          <a:p>
            <a:r>
              <a:rPr lang="en-IE" dirty="0"/>
              <a:t>Option 3: White Irish, Irish Traveller, Any other White background, African, Any other Black Background, Chinese, Any other Asian background, Prefer not to say, Other including Mixed Background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07FADC-2390-4544-A858-F5DFC23FFAE7}"/>
              </a:ext>
            </a:extLst>
          </p:cNvPr>
          <p:cNvSpPr txBox="1"/>
          <p:nvPr/>
        </p:nvSpPr>
        <p:spPr>
          <a:xfrm>
            <a:off x="9925050" y="5924550"/>
            <a:ext cx="1685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SDS A.3.6</a:t>
            </a:r>
          </a:p>
        </p:txBody>
      </p:sp>
    </p:spTree>
    <p:extLst>
      <p:ext uri="{BB962C8B-B14F-4D97-AF65-F5344CB8AC3E}">
        <p14:creationId xmlns:p14="http://schemas.microsoft.com/office/powerpoint/2010/main" val="1679470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7A6892-7CD6-45A6-B008-C6E4358F4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pPr algn="ctr"/>
            <a:r>
              <a:rPr lang="en-IE" sz="5400" dirty="0">
                <a:solidFill>
                  <a:srgbClr val="FFFFFF"/>
                </a:solidFill>
              </a:rPr>
              <a:t>Study Level, Field, &amp; Year</a:t>
            </a:r>
            <a:br>
              <a:rPr lang="en-IE" dirty="0">
                <a:solidFill>
                  <a:srgbClr val="FFFFFF"/>
                </a:solidFill>
              </a:rPr>
            </a:br>
            <a:endParaRPr lang="en-IE" dirty="0">
              <a:solidFill>
                <a:srgbClr val="FFFFFF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BF8BB3F-0708-4AEB-93B4-0252F6126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0232" y="679508"/>
            <a:ext cx="5271689" cy="5780015"/>
          </a:xfrm>
        </p:spPr>
        <p:txBody>
          <a:bodyPr>
            <a:normAutofit/>
          </a:bodyPr>
          <a:lstStyle/>
          <a:p>
            <a:r>
              <a:rPr lang="en-IE" sz="2200" dirty="0"/>
              <a:t>Arts and Humanities </a:t>
            </a:r>
          </a:p>
          <a:p>
            <a:r>
              <a:rPr lang="en-IE" sz="2200" dirty="0"/>
              <a:t>Natural Sciences, Mathematics &amp; Statistics </a:t>
            </a:r>
          </a:p>
          <a:p>
            <a:r>
              <a:rPr lang="en-IE" sz="2200" dirty="0"/>
              <a:t>Engineering, Manufacturing &amp; Construction </a:t>
            </a:r>
          </a:p>
          <a:p>
            <a:r>
              <a:rPr lang="en-IE" sz="2200" dirty="0"/>
              <a:t>Business, Administration &amp; Law</a:t>
            </a:r>
          </a:p>
          <a:p>
            <a:r>
              <a:rPr lang="en-IE" sz="2200" dirty="0"/>
              <a:t>Agriculture, Forestry, Fisheries &amp; Veterinary </a:t>
            </a:r>
          </a:p>
          <a:p>
            <a:r>
              <a:rPr lang="en-IE" sz="2200" dirty="0"/>
              <a:t>Social Science, Journalism &amp; Information </a:t>
            </a:r>
          </a:p>
          <a:p>
            <a:r>
              <a:rPr lang="en-IE" sz="2200" dirty="0"/>
              <a:t>Education</a:t>
            </a:r>
          </a:p>
          <a:p>
            <a:r>
              <a:rPr lang="en-IE" sz="2200" dirty="0"/>
              <a:t>Services</a:t>
            </a:r>
          </a:p>
          <a:p>
            <a:r>
              <a:rPr lang="en-IE" sz="2200" dirty="0"/>
              <a:t>Information &amp; Communication Technologies (ICTs)</a:t>
            </a:r>
          </a:p>
          <a:p>
            <a:r>
              <a:rPr lang="en-IE" sz="2200" dirty="0"/>
              <a:t>Generic Programmes and Qualifications</a:t>
            </a:r>
          </a:p>
          <a:p>
            <a:r>
              <a:rPr lang="en-IE" sz="2200" dirty="0"/>
              <a:t>Health &amp; Welfare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07FADC-2390-4544-A858-F5DFC23FFAE7}"/>
              </a:ext>
            </a:extLst>
          </p:cNvPr>
          <p:cNvSpPr txBox="1"/>
          <p:nvPr/>
        </p:nvSpPr>
        <p:spPr>
          <a:xfrm>
            <a:off x="10107600" y="6197084"/>
            <a:ext cx="1764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SDS A.3.8/.9/.10</a:t>
            </a:r>
          </a:p>
        </p:txBody>
      </p:sp>
    </p:spTree>
    <p:extLst>
      <p:ext uri="{BB962C8B-B14F-4D97-AF65-F5344CB8AC3E}">
        <p14:creationId xmlns:p14="http://schemas.microsoft.com/office/powerpoint/2010/main" val="21378332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7A6892-7CD6-45A6-B008-C6E4358F4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pPr algn="ctr"/>
            <a:r>
              <a:rPr lang="en-IE" dirty="0">
                <a:solidFill>
                  <a:srgbClr val="FFFFFF"/>
                </a:solidFill>
              </a:rPr>
              <a:t>Mature,</a:t>
            </a:r>
            <a:br>
              <a:rPr lang="en-IE" dirty="0">
                <a:solidFill>
                  <a:srgbClr val="FFFFFF"/>
                </a:solidFill>
              </a:rPr>
            </a:br>
            <a:r>
              <a:rPr lang="en-IE" dirty="0">
                <a:solidFill>
                  <a:srgbClr val="FFFFFF"/>
                </a:solidFill>
              </a:rPr>
              <a:t>HEAR,</a:t>
            </a:r>
            <a:br>
              <a:rPr lang="en-IE" dirty="0">
                <a:solidFill>
                  <a:srgbClr val="FFFFFF"/>
                </a:solidFill>
              </a:rPr>
            </a:br>
            <a:r>
              <a:rPr lang="en-IE" dirty="0">
                <a:solidFill>
                  <a:srgbClr val="FFFFFF"/>
                </a:solidFill>
              </a:rPr>
              <a:t>Placement</a:t>
            </a:r>
            <a:br>
              <a:rPr lang="en-IE" dirty="0">
                <a:solidFill>
                  <a:srgbClr val="FFFFFF"/>
                </a:solidFill>
              </a:rPr>
            </a:br>
            <a:endParaRPr lang="en-IE" dirty="0">
              <a:solidFill>
                <a:srgbClr val="FFFFFF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BF8BB3F-0708-4AEB-93B4-0252F6126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0232" y="1019176"/>
            <a:ext cx="5271689" cy="4686300"/>
          </a:xfrm>
        </p:spPr>
        <p:txBody>
          <a:bodyPr>
            <a:normAutofit/>
          </a:bodyPr>
          <a:lstStyle/>
          <a:p>
            <a:r>
              <a:rPr lang="en-IE" dirty="0"/>
              <a:t>Q. Are you registered as any of the following ... </a:t>
            </a:r>
          </a:p>
          <a:p>
            <a:pPr marL="0" indent="0">
              <a:buNone/>
            </a:pPr>
            <a:endParaRPr lang="en-IE" dirty="0"/>
          </a:p>
          <a:p>
            <a:r>
              <a:rPr lang="en-IE" dirty="0"/>
              <a:t>Response: Yes, No</a:t>
            </a:r>
          </a:p>
          <a:p>
            <a:endParaRPr lang="en-IE" dirty="0"/>
          </a:p>
          <a:p>
            <a:endParaRPr lang="en-IE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07FADC-2390-4544-A858-F5DFC23FFAE7}"/>
              </a:ext>
            </a:extLst>
          </p:cNvPr>
          <p:cNvSpPr txBox="1"/>
          <p:nvPr/>
        </p:nvSpPr>
        <p:spPr>
          <a:xfrm>
            <a:off x="9706062" y="5924550"/>
            <a:ext cx="1904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SDS A.3.12/13/15</a:t>
            </a:r>
          </a:p>
        </p:txBody>
      </p:sp>
    </p:spTree>
    <p:extLst>
      <p:ext uri="{BB962C8B-B14F-4D97-AF65-F5344CB8AC3E}">
        <p14:creationId xmlns:p14="http://schemas.microsoft.com/office/powerpoint/2010/main" val="37606224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7A6892-7CD6-45A6-B008-C6E4358F4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808096" cy="2760098"/>
          </a:xfrm>
        </p:spPr>
        <p:txBody>
          <a:bodyPr>
            <a:normAutofit fontScale="90000"/>
          </a:bodyPr>
          <a:lstStyle/>
          <a:p>
            <a:pPr algn="ctr"/>
            <a:r>
              <a:rPr lang="en-IE" sz="5400" dirty="0">
                <a:solidFill>
                  <a:srgbClr val="FFFFFF"/>
                </a:solidFill>
              </a:rPr>
              <a:t>Living Arrangements</a:t>
            </a:r>
            <a:br>
              <a:rPr lang="en-IE" dirty="0">
                <a:solidFill>
                  <a:srgbClr val="FFFFFF"/>
                </a:solidFill>
              </a:rPr>
            </a:br>
            <a:endParaRPr lang="en-IE" dirty="0">
              <a:solidFill>
                <a:srgbClr val="FFFFFF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BF8BB3F-0708-4AEB-93B4-0252F6126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0232" y="1019176"/>
            <a:ext cx="5271689" cy="4905374"/>
          </a:xfrm>
        </p:spPr>
        <p:txBody>
          <a:bodyPr>
            <a:normAutofit fontScale="92500"/>
          </a:bodyPr>
          <a:lstStyle/>
          <a:p>
            <a:r>
              <a:rPr lang="en-IE" dirty="0"/>
              <a:t>Option 1: With who do you live? </a:t>
            </a:r>
          </a:p>
          <a:p>
            <a:r>
              <a:rPr lang="en-IE" dirty="0"/>
              <a:t>Response: Alone, Spouse, Partner or significant other, Roommate(s), Children, Parent(s) or guardian(s), Family other, Other (please specify) 	</a:t>
            </a:r>
          </a:p>
          <a:p>
            <a:endParaRPr lang="en-IE" dirty="0"/>
          </a:p>
          <a:p>
            <a:r>
              <a:rPr lang="en-IE" dirty="0"/>
              <a:t>Option 2: Type of accommodation during term time:</a:t>
            </a:r>
          </a:p>
          <a:p>
            <a:r>
              <a:rPr lang="en-IE" dirty="0"/>
              <a:t>Response: Family home, Campus Residence, Private Rented accommodation, Digs, Other 	</a:t>
            </a:r>
          </a:p>
          <a:p>
            <a:endParaRPr lang="en-IE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07FADC-2390-4544-A858-F5DFC23FFAE7}"/>
              </a:ext>
            </a:extLst>
          </p:cNvPr>
          <p:cNvSpPr txBox="1"/>
          <p:nvPr/>
        </p:nvSpPr>
        <p:spPr>
          <a:xfrm>
            <a:off x="9925050" y="5924550"/>
            <a:ext cx="1685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SDS A.3.16</a:t>
            </a:r>
          </a:p>
        </p:txBody>
      </p:sp>
    </p:spTree>
    <p:extLst>
      <p:ext uri="{BB962C8B-B14F-4D97-AF65-F5344CB8AC3E}">
        <p14:creationId xmlns:p14="http://schemas.microsoft.com/office/powerpoint/2010/main" val="15023087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7A6892-7CD6-45A6-B008-C6E4358F4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 fontScale="90000"/>
          </a:bodyPr>
          <a:lstStyle/>
          <a:p>
            <a:pPr algn="ctr"/>
            <a:r>
              <a:rPr lang="en-IE" sz="5400" dirty="0">
                <a:solidFill>
                  <a:srgbClr val="FFFFFF"/>
                </a:solidFill>
              </a:rPr>
              <a:t>Extra-curricular Activities,</a:t>
            </a:r>
            <a:br>
              <a:rPr lang="en-IE" sz="5400" dirty="0">
                <a:solidFill>
                  <a:srgbClr val="FFFFFF"/>
                </a:solidFill>
              </a:rPr>
            </a:br>
            <a:r>
              <a:rPr lang="en-IE" sz="5400" dirty="0">
                <a:solidFill>
                  <a:srgbClr val="FFFFFF"/>
                </a:solidFill>
              </a:rPr>
              <a:t>Paid Work</a:t>
            </a:r>
            <a:br>
              <a:rPr lang="en-IE" dirty="0">
                <a:solidFill>
                  <a:srgbClr val="FFFFFF"/>
                </a:solidFill>
              </a:rPr>
            </a:br>
            <a:endParaRPr lang="en-IE" dirty="0">
              <a:solidFill>
                <a:srgbClr val="FFFFFF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BF8BB3F-0708-4AEB-93B4-0252F6126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0232" y="1019175"/>
            <a:ext cx="5271689" cy="4905375"/>
          </a:xfrm>
        </p:spPr>
        <p:txBody>
          <a:bodyPr>
            <a:normAutofit/>
          </a:bodyPr>
          <a:lstStyle/>
          <a:p>
            <a:r>
              <a:rPr lang="en-IE" dirty="0"/>
              <a:t>Please estimate the number of hours per week you are actively involved in organised extra-curricular activities (e.g., sports, clubs, student union, etc.):</a:t>
            </a:r>
          </a:p>
          <a:p>
            <a:endParaRPr lang="en-IE" dirty="0"/>
          </a:p>
          <a:p>
            <a:r>
              <a:rPr lang="en-IE" dirty="0"/>
              <a:t>Q. What is the average number of hours you work per week during the academic year (paid employment only)?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07FADC-2390-4544-A858-F5DFC23FFAE7}"/>
              </a:ext>
            </a:extLst>
          </p:cNvPr>
          <p:cNvSpPr txBox="1"/>
          <p:nvPr/>
        </p:nvSpPr>
        <p:spPr>
          <a:xfrm>
            <a:off x="9925050" y="5924550"/>
            <a:ext cx="1685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SDS A.3.14/18</a:t>
            </a:r>
          </a:p>
        </p:txBody>
      </p:sp>
    </p:spTree>
    <p:extLst>
      <p:ext uri="{BB962C8B-B14F-4D97-AF65-F5344CB8AC3E}">
        <p14:creationId xmlns:p14="http://schemas.microsoft.com/office/powerpoint/2010/main" val="136232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F975FF04-891D-4930-BE9B-1D79FE2D73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884028"/>
              </p:ext>
            </p:extLst>
          </p:nvPr>
        </p:nvGraphicFramePr>
        <p:xfrm>
          <a:off x="981076" y="161927"/>
          <a:ext cx="9620249" cy="6467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3181">
                  <a:extLst>
                    <a:ext uri="{9D8B030D-6E8A-4147-A177-3AD203B41FA5}">
                      <a16:colId xmlns:a16="http://schemas.microsoft.com/office/drawing/2014/main" val="3661535280"/>
                    </a:ext>
                  </a:extLst>
                </a:gridCol>
                <a:gridCol w="4787437">
                  <a:extLst>
                    <a:ext uri="{9D8B030D-6E8A-4147-A177-3AD203B41FA5}">
                      <a16:colId xmlns:a16="http://schemas.microsoft.com/office/drawing/2014/main" val="2218376573"/>
                    </a:ext>
                  </a:extLst>
                </a:gridCol>
                <a:gridCol w="1399631">
                  <a:extLst>
                    <a:ext uri="{9D8B030D-6E8A-4147-A177-3AD203B41FA5}">
                      <a16:colId xmlns:a16="http://schemas.microsoft.com/office/drawing/2014/main" val="2867645557"/>
                    </a:ext>
                  </a:extLst>
                </a:gridCol>
              </a:tblGrid>
              <a:tr h="477034"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Activity</a:t>
                      </a:r>
                      <a:endParaRPr lang="en-IE" sz="16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Format</a:t>
                      </a:r>
                      <a:endParaRPr lang="en-IE" sz="16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Timeline</a:t>
                      </a:r>
                      <a:endParaRPr lang="en-IE" sz="16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596156429"/>
                  </a:ext>
                </a:extLst>
              </a:tr>
              <a:tr h="477034"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Zoom webinar open for joining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E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9.45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794125118"/>
                  </a:ext>
                </a:extLst>
              </a:tr>
              <a:tr h="477034"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General presentation part 1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Barbara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10.00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464107479"/>
                  </a:ext>
                </a:extLst>
              </a:tr>
              <a:tr h="477034"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Client data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Emma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10.10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512044188"/>
                  </a:ext>
                </a:extLst>
              </a:tr>
              <a:tr h="477034"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Discussion on client data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Breakout discussion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10.30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075531987"/>
                  </a:ext>
                </a:extLst>
              </a:tr>
              <a:tr h="724724"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Feedback from groups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l" fontAlgn="t"/>
                      <a:br>
                        <a:rPr lang="en-I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</a:br>
                      <a:endParaRPr lang="en-IE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11.00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42132168"/>
                  </a:ext>
                </a:extLst>
              </a:tr>
              <a:tr h="477034"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Counselling services’ data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Zahra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11.10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4183535444"/>
                  </a:ext>
                </a:extLst>
              </a:tr>
              <a:tr h="477034"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Presenting issues 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Zahra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11.20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880620219"/>
                  </a:ext>
                </a:extLst>
              </a:tr>
              <a:tr h="477034"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Discussion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Breakout discussion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11.30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735127963"/>
                  </a:ext>
                </a:extLst>
              </a:tr>
              <a:tr h="724724"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Feedback from groups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l" fontAlgn="t"/>
                      <a:br>
                        <a:rPr lang="en-I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</a:br>
                      <a:endParaRPr lang="en-IE" sz="1600" b="0" i="0" u="none" strike="noStrike" kern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12.00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857490335"/>
                  </a:ext>
                </a:extLst>
              </a:tr>
              <a:tr h="477034"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General presentation part 2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Barbara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12.10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46486574"/>
                  </a:ext>
                </a:extLst>
              </a:tr>
              <a:tr h="724724"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Q&amp;A session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WP answers questions sent in advance or raised during webinar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l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12.20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35072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5126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7A6892-7CD6-45A6-B008-C6E4358F4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931921" cy="2760098"/>
          </a:xfrm>
        </p:spPr>
        <p:txBody>
          <a:bodyPr>
            <a:normAutofit fontScale="90000"/>
          </a:bodyPr>
          <a:lstStyle/>
          <a:p>
            <a:pPr algn="ctr"/>
            <a:r>
              <a:rPr lang="en-IE" sz="5300" dirty="0">
                <a:solidFill>
                  <a:srgbClr val="FFFFFF"/>
                </a:solidFill>
              </a:rPr>
              <a:t>Sleep,</a:t>
            </a:r>
            <a:br>
              <a:rPr lang="en-IE" sz="5300" dirty="0">
                <a:solidFill>
                  <a:srgbClr val="FFFFFF"/>
                </a:solidFill>
              </a:rPr>
            </a:br>
            <a:r>
              <a:rPr lang="en-IE" sz="5300" dirty="0">
                <a:solidFill>
                  <a:srgbClr val="FFFFFF"/>
                </a:solidFill>
              </a:rPr>
              <a:t>Alcohol/Drugs,</a:t>
            </a:r>
            <a:br>
              <a:rPr lang="en-IE" sz="5300" dirty="0">
                <a:solidFill>
                  <a:srgbClr val="FFFFFF"/>
                </a:solidFill>
              </a:rPr>
            </a:br>
            <a:r>
              <a:rPr lang="en-IE" sz="5300" dirty="0">
                <a:solidFill>
                  <a:srgbClr val="FFFFFF"/>
                </a:solidFill>
              </a:rPr>
              <a:t>Medication</a:t>
            </a:r>
            <a:br>
              <a:rPr lang="en-IE" dirty="0">
                <a:solidFill>
                  <a:srgbClr val="FFFFFF"/>
                </a:solidFill>
              </a:rPr>
            </a:br>
            <a:endParaRPr lang="en-IE" dirty="0">
              <a:solidFill>
                <a:srgbClr val="FFFFFF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BF8BB3F-0708-4AEB-93B4-0252F6126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0232" y="1019176"/>
            <a:ext cx="5271689" cy="4686300"/>
          </a:xfrm>
        </p:spPr>
        <p:txBody>
          <a:bodyPr>
            <a:normAutofit/>
          </a:bodyPr>
          <a:lstStyle/>
          <a:p>
            <a:r>
              <a:rPr lang="en-IE" dirty="0"/>
              <a:t>Q. How many hours of sleep do you get on average?</a:t>
            </a:r>
          </a:p>
          <a:p>
            <a:endParaRPr lang="en-IE" dirty="0"/>
          </a:p>
          <a:p>
            <a:r>
              <a:rPr lang="en-IE" dirty="0"/>
              <a:t>Q. Have you ever used alcohol or drugs to cope with your issues?</a:t>
            </a:r>
          </a:p>
          <a:p>
            <a:endParaRPr lang="en-IE" dirty="0"/>
          </a:p>
          <a:p>
            <a:r>
              <a:rPr lang="en-IE" dirty="0"/>
              <a:t>Q. Are you on medication for a mental health issue?</a:t>
            </a:r>
          </a:p>
          <a:p>
            <a:endParaRPr lang="en-IE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07FADC-2390-4544-A858-F5DFC23FFAE7}"/>
              </a:ext>
            </a:extLst>
          </p:cNvPr>
          <p:cNvSpPr txBox="1"/>
          <p:nvPr/>
        </p:nvSpPr>
        <p:spPr>
          <a:xfrm>
            <a:off x="9764785" y="5924550"/>
            <a:ext cx="1946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SDS A.3.17/.19/.22</a:t>
            </a:r>
          </a:p>
        </p:txBody>
      </p:sp>
    </p:spTree>
    <p:extLst>
      <p:ext uri="{BB962C8B-B14F-4D97-AF65-F5344CB8AC3E}">
        <p14:creationId xmlns:p14="http://schemas.microsoft.com/office/powerpoint/2010/main" val="817594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7A6892-7CD6-45A6-B008-C6E4358F4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pPr algn="ctr"/>
            <a:r>
              <a:rPr lang="en-IE" sz="5400" dirty="0">
                <a:solidFill>
                  <a:srgbClr val="FFFFFF"/>
                </a:solidFill>
              </a:rPr>
              <a:t>Mental Health</a:t>
            </a:r>
            <a:br>
              <a:rPr lang="en-IE" dirty="0">
                <a:solidFill>
                  <a:srgbClr val="FFFFFF"/>
                </a:solidFill>
              </a:rPr>
            </a:br>
            <a:endParaRPr lang="en-IE" dirty="0">
              <a:solidFill>
                <a:srgbClr val="FFFFFF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BF8BB3F-0708-4AEB-93B4-0252F6126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0232" y="1019175"/>
            <a:ext cx="5271689" cy="5124449"/>
          </a:xfrm>
        </p:spPr>
        <p:txBody>
          <a:bodyPr>
            <a:normAutofit/>
          </a:bodyPr>
          <a:lstStyle/>
          <a:p>
            <a:r>
              <a:rPr lang="en-IE" sz="2400" dirty="0"/>
              <a:t>Q. Please tick any mental health professionals outside the student counselling service whom you currently consult?</a:t>
            </a:r>
          </a:p>
          <a:p>
            <a:r>
              <a:rPr lang="en-IE" sz="2400" dirty="0"/>
              <a:t>Response: Family GP, Primary care setting, Hospital, On-campus mental health support, Psychotherapist, Jigsaw or similar, Other</a:t>
            </a:r>
          </a:p>
          <a:p>
            <a:endParaRPr lang="en-IE" sz="2400" dirty="0"/>
          </a:p>
          <a:p>
            <a:r>
              <a:rPr lang="en-IE" sz="2400" dirty="0"/>
              <a:t>To what extent are your current issues affecting your mental health?</a:t>
            </a:r>
          </a:p>
          <a:p>
            <a:endParaRPr lang="en-IE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07FADC-2390-4544-A858-F5DFC23FFAE7}"/>
              </a:ext>
            </a:extLst>
          </p:cNvPr>
          <p:cNvSpPr txBox="1"/>
          <p:nvPr/>
        </p:nvSpPr>
        <p:spPr>
          <a:xfrm>
            <a:off x="9925050" y="5924550"/>
            <a:ext cx="1685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SDS A.3.20/21</a:t>
            </a:r>
          </a:p>
        </p:txBody>
      </p:sp>
    </p:spTree>
    <p:extLst>
      <p:ext uri="{BB962C8B-B14F-4D97-AF65-F5344CB8AC3E}">
        <p14:creationId xmlns:p14="http://schemas.microsoft.com/office/powerpoint/2010/main" val="15677350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7A6892-7CD6-45A6-B008-C6E4358F4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pPr algn="ctr"/>
            <a:r>
              <a:rPr lang="en-IE" sz="5400" dirty="0">
                <a:solidFill>
                  <a:srgbClr val="FFFFFF"/>
                </a:solidFill>
              </a:rPr>
              <a:t>Disability</a:t>
            </a:r>
            <a:br>
              <a:rPr lang="en-IE" dirty="0">
                <a:solidFill>
                  <a:srgbClr val="FFFFFF"/>
                </a:solidFill>
              </a:rPr>
            </a:br>
            <a:endParaRPr lang="en-IE" dirty="0">
              <a:solidFill>
                <a:srgbClr val="FFFFFF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BF8BB3F-0708-4AEB-93B4-0252F6126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0232" y="1019176"/>
            <a:ext cx="5271689" cy="5057774"/>
          </a:xfrm>
        </p:spPr>
        <p:txBody>
          <a:bodyPr>
            <a:normAutofit/>
          </a:bodyPr>
          <a:lstStyle/>
          <a:p>
            <a:r>
              <a:rPr lang="en-IE" dirty="0"/>
              <a:t>DARE</a:t>
            </a:r>
          </a:p>
          <a:p>
            <a:r>
              <a:rPr lang="en-IE" dirty="0"/>
              <a:t>Client registered with disability</a:t>
            </a:r>
          </a:p>
          <a:p>
            <a:r>
              <a:rPr lang="en-IE" dirty="0"/>
              <a:t>Client registered with mental health disability </a:t>
            </a:r>
          </a:p>
          <a:p>
            <a:r>
              <a:rPr lang="en-IE" dirty="0"/>
              <a:t>Client registered with disability but not meeting the criteria for mental health disability </a:t>
            </a:r>
          </a:p>
          <a:p>
            <a:r>
              <a:rPr lang="en-IE" dirty="0"/>
              <a:t>Client not registered other health issue although fulfilling criteria for registration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07FADC-2390-4544-A858-F5DFC23FFAE7}"/>
              </a:ext>
            </a:extLst>
          </p:cNvPr>
          <p:cNvSpPr txBox="1"/>
          <p:nvPr/>
        </p:nvSpPr>
        <p:spPr>
          <a:xfrm>
            <a:off x="9925050" y="5924550"/>
            <a:ext cx="1685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SDS A.4.x</a:t>
            </a:r>
          </a:p>
        </p:txBody>
      </p:sp>
    </p:spTree>
    <p:extLst>
      <p:ext uri="{BB962C8B-B14F-4D97-AF65-F5344CB8AC3E}">
        <p14:creationId xmlns:p14="http://schemas.microsoft.com/office/powerpoint/2010/main" val="24907861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7A6892-7CD6-45A6-B008-C6E4358F4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 fontScale="90000"/>
          </a:bodyPr>
          <a:lstStyle/>
          <a:p>
            <a:pPr algn="ctr"/>
            <a:r>
              <a:rPr lang="en-IE" sz="5400" dirty="0">
                <a:solidFill>
                  <a:srgbClr val="FFFFFF"/>
                </a:solidFill>
              </a:rPr>
              <a:t>Risk </a:t>
            </a:r>
            <a:br>
              <a:rPr lang="en-IE" sz="5400" dirty="0">
                <a:solidFill>
                  <a:srgbClr val="FFFFFF"/>
                </a:solidFill>
              </a:rPr>
            </a:br>
            <a:r>
              <a:rPr lang="en-IE" sz="4900" dirty="0">
                <a:solidFill>
                  <a:srgbClr val="FFFFFF"/>
                </a:solidFill>
              </a:rPr>
              <a:t>(self-harm, harm to others, suicide)</a:t>
            </a:r>
            <a:br>
              <a:rPr lang="en-IE" dirty="0">
                <a:solidFill>
                  <a:srgbClr val="FFFFFF"/>
                </a:solidFill>
              </a:rPr>
            </a:br>
            <a:endParaRPr lang="en-IE" dirty="0">
              <a:solidFill>
                <a:srgbClr val="FFFFFF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BF8BB3F-0708-4AEB-93B4-0252F6126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0232" y="1019176"/>
            <a:ext cx="5271689" cy="4686300"/>
          </a:xfrm>
        </p:spPr>
        <p:txBody>
          <a:bodyPr>
            <a:normAutofit fontScale="92500"/>
          </a:bodyPr>
          <a:lstStyle/>
          <a:p>
            <a:r>
              <a:rPr lang="en-IE" dirty="0"/>
              <a:t>Option 1: Yes, No </a:t>
            </a:r>
          </a:p>
          <a:p>
            <a:r>
              <a:rPr lang="en-IE" dirty="0"/>
              <a:t>Option 2: How many times it has occurred</a:t>
            </a:r>
          </a:p>
          <a:p>
            <a:r>
              <a:rPr lang="en-IE" dirty="0"/>
              <a:t>Option 3: The last time it occurred </a:t>
            </a:r>
          </a:p>
          <a:p>
            <a:r>
              <a:rPr lang="en-IE" dirty="0"/>
              <a:t>Option 4: Level of risk for each category (self-harm, harm to others, suicide) </a:t>
            </a:r>
          </a:p>
          <a:p>
            <a:r>
              <a:rPr lang="en-IE" dirty="0"/>
              <a:t>Option 5: Report how many students assessed as severe suicide risk and how many as moderate risk of suicide 	</a:t>
            </a:r>
          </a:p>
          <a:p>
            <a:endParaRPr lang="en-IE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07FADC-2390-4544-A858-F5DFC23FFAE7}"/>
              </a:ext>
            </a:extLst>
          </p:cNvPr>
          <p:cNvSpPr txBox="1"/>
          <p:nvPr/>
        </p:nvSpPr>
        <p:spPr>
          <a:xfrm>
            <a:off x="9925050" y="5924550"/>
            <a:ext cx="1685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SDS A.5.1</a:t>
            </a:r>
          </a:p>
        </p:txBody>
      </p:sp>
    </p:spTree>
    <p:extLst>
      <p:ext uri="{BB962C8B-B14F-4D97-AF65-F5344CB8AC3E}">
        <p14:creationId xmlns:p14="http://schemas.microsoft.com/office/powerpoint/2010/main" val="28171316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7A6892-7CD6-45A6-B008-C6E4358F4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 fontScale="90000"/>
          </a:bodyPr>
          <a:lstStyle/>
          <a:p>
            <a:pPr algn="ctr"/>
            <a:r>
              <a:rPr lang="en-IE" sz="4900" dirty="0">
                <a:solidFill>
                  <a:srgbClr val="FFFFFF"/>
                </a:solidFill>
              </a:rPr>
              <a:t>Counselling Impact on Academic Outcomes (CIAO)</a:t>
            </a:r>
            <a:br>
              <a:rPr lang="en-IE" dirty="0">
                <a:solidFill>
                  <a:srgbClr val="FFFFFF"/>
                </a:solidFill>
              </a:rPr>
            </a:br>
            <a:endParaRPr lang="en-IE" dirty="0">
              <a:solidFill>
                <a:srgbClr val="FFFFFF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BF8BB3F-0708-4AEB-93B4-0252F6126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0232" y="685542"/>
            <a:ext cx="5271689" cy="5257842"/>
          </a:xfrm>
        </p:spPr>
        <p:txBody>
          <a:bodyPr>
            <a:normAutofit fontScale="92500" lnSpcReduction="10000"/>
          </a:bodyPr>
          <a:lstStyle/>
          <a:p>
            <a:r>
              <a:rPr lang="en-IE" dirty="0"/>
              <a:t>Q1. To what extent are you considering leaving your course because of your problems?</a:t>
            </a:r>
          </a:p>
          <a:p>
            <a:pPr marL="0" indent="0">
              <a:buNone/>
            </a:pPr>
            <a:r>
              <a:rPr lang="en-IE" dirty="0"/>
              <a:t> </a:t>
            </a:r>
          </a:p>
          <a:p>
            <a:r>
              <a:rPr lang="en-IE" dirty="0"/>
              <a:t>Q2. To what extent would you say your problems are affecting your study? </a:t>
            </a:r>
          </a:p>
          <a:p>
            <a:endParaRPr lang="en-IE" dirty="0"/>
          </a:p>
          <a:p>
            <a:r>
              <a:rPr lang="en-IE" dirty="0"/>
              <a:t>...</a:t>
            </a:r>
          </a:p>
          <a:p>
            <a:endParaRPr lang="en-IE" dirty="0"/>
          </a:p>
          <a:p>
            <a:r>
              <a:rPr lang="en-IE" dirty="0"/>
              <a:t>Q9. To what extent would say that counselling has helped you feel more positive about the future?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07FADC-2390-4544-A858-F5DFC23FFAE7}"/>
              </a:ext>
            </a:extLst>
          </p:cNvPr>
          <p:cNvSpPr txBox="1"/>
          <p:nvPr/>
        </p:nvSpPr>
        <p:spPr>
          <a:xfrm>
            <a:off x="9925050" y="5924550"/>
            <a:ext cx="1685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SDS A.6.1</a:t>
            </a:r>
          </a:p>
        </p:txBody>
      </p:sp>
    </p:spTree>
    <p:extLst>
      <p:ext uri="{BB962C8B-B14F-4D97-AF65-F5344CB8AC3E}">
        <p14:creationId xmlns:p14="http://schemas.microsoft.com/office/powerpoint/2010/main" val="7199808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8C2E6CA4-44CF-44F8-BA2F-41BB546F4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368" y="2043663"/>
            <a:ext cx="6105194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Discussion on Client </a:t>
            </a:r>
            <a:r>
              <a:rPr lang="en-US" dirty="0">
                <a:solidFill>
                  <a:srgbClr val="FFFFFF"/>
                </a:solidFill>
              </a:rPr>
              <a:t>D</a:t>
            </a:r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ata</a:t>
            </a:r>
          </a:p>
        </p:txBody>
      </p:sp>
    </p:spTree>
    <p:extLst>
      <p:ext uri="{BB962C8B-B14F-4D97-AF65-F5344CB8AC3E}">
        <p14:creationId xmlns:p14="http://schemas.microsoft.com/office/powerpoint/2010/main" val="38814266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8C2E6CA4-44CF-44F8-BA2F-41BB546F4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368" y="2043663"/>
            <a:ext cx="6105194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Counselling Services’ Data</a:t>
            </a:r>
          </a:p>
        </p:txBody>
      </p:sp>
    </p:spTree>
    <p:extLst>
      <p:ext uri="{BB962C8B-B14F-4D97-AF65-F5344CB8AC3E}">
        <p14:creationId xmlns:p14="http://schemas.microsoft.com/office/powerpoint/2010/main" val="13425153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B5A79-4C59-49B6-9E0F-1D8521BD4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accent1">
                    <a:lumMod val="50000"/>
                  </a:schemeClr>
                </a:solidFill>
              </a:rPr>
              <a:t>Counselling Services’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9C2BF-AA1D-4EF3-AFA6-6FBF00021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This data would be collected on a per counselling service basis</a:t>
            </a:r>
          </a:p>
          <a:p>
            <a:r>
              <a:rPr lang="en-IE" dirty="0"/>
              <a:t>Similar to PCHEI annual data collection</a:t>
            </a:r>
          </a:p>
          <a:p>
            <a:r>
              <a:rPr lang="en-IE" dirty="0"/>
              <a:t>The data could be used to provide a sector overview for an annual report, for funding statistics and benchmarking if services wish</a:t>
            </a:r>
          </a:p>
        </p:txBody>
      </p:sp>
    </p:spTree>
    <p:extLst>
      <p:ext uri="{BB962C8B-B14F-4D97-AF65-F5344CB8AC3E}">
        <p14:creationId xmlns:p14="http://schemas.microsoft.com/office/powerpoint/2010/main" val="11072252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FCFF1-7B64-4780-B947-B99246DE8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accent1">
                    <a:lumMod val="50000"/>
                  </a:schemeClr>
                </a:solidFill>
              </a:rPr>
              <a:t>Types of Counselling Services’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E9731-4FBC-4C77-9743-034D95748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HEI description (discussed previously)</a:t>
            </a:r>
          </a:p>
          <a:p>
            <a:r>
              <a:rPr lang="en-IE" dirty="0"/>
              <a:t>Overview of full-time equivalent staff in counselling services</a:t>
            </a:r>
          </a:p>
          <a:p>
            <a:r>
              <a:rPr lang="en-IE" dirty="0"/>
              <a:t>Overview of the headcount of staff in counselling services</a:t>
            </a:r>
          </a:p>
          <a:p>
            <a:r>
              <a:rPr lang="en-IE" dirty="0"/>
              <a:t>Student numbers</a:t>
            </a:r>
          </a:p>
          <a:p>
            <a:r>
              <a:rPr lang="en-IE" dirty="0"/>
              <a:t>Additional services</a:t>
            </a:r>
          </a:p>
          <a:p>
            <a:r>
              <a:rPr lang="en-IE" dirty="0"/>
              <a:t>Overview of counsellors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871458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D5448-69F1-48B7-BE81-547707335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65126"/>
            <a:ext cx="10439400" cy="924660"/>
          </a:xfrm>
        </p:spPr>
        <p:txBody>
          <a:bodyPr/>
          <a:lstStyle/>
          <a:p>
            <a:r>
              <a:rPr lang="en-IE" dirty="0">
                <a:solidFill>
                  <a:schemeClr val="accent1">
                    <a:lumMod val="50000"/>
                  </a:schemeClr>
                </a:solidFill>
              </a:rPr>
              <a:t>FTE Overview (SDS B.2.x)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1AA70FC-5C8B-4C8B-8C22-9FB4194770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2162519"/>
              </p:ext>
            </p:extLst>
          </p:nvPr>
        </p:nvGraphicFramePr>
        <p:xfrm>
          <a:off x="1909943" y="1289786"/>
          <a:ext cx="8448313" cy="4972088"/>
        </p:xfrm>
        <a:graphic>
          <a:graphicData uri="http://schemas.openxmlformats.org/drawingml/2006/table">
            <a:tbl>
              <a:tblPr firstRow="1" firstCol="1" bandRow="1"/>
              <a:tblGrid>
                <a:gridCol w="620752">
                  <a:extLst>
                    <a:ext uri="{9D8B030D-6E8A-4147-A177-3AD203B41FA5}">
                      <a16:colId xmlns:a16="http://schemas.microsoft.com/office/drawing/2014/main" val="1989394324"/>
                    </a:ext>
                  </a:extLst>
                </a:gridCol>
                <a:gridCol w="3930475">
                  <a:extLst>
                    <a:ext uri="{9D8B030D-6E8A-4147-A177-3AD203B41FA5}">
                      <a16:colId xmlns:a16="http://schemas.microsoft.com/office/drawing/2014/main" val="2186924640"/>
                    </a:ext>
                  </a:extLst>
                </a:gridCol>
                <a:gridCol w="3897086">
                  <a:extLst>
                    <a:ext uri="{9D8B030D-6E8A-4147-A177-3AD203B41FA5}">
                      <a16:colId xmlns:a16="http://schemas.microsoft.com/office/drawing/2014/main" val="2174216607"/>
                    </a:ext>
                  </a:extLst>
                </a:gridCol>
              </a:tblGrid>
              <a:tr h="45200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B.2.1</a:t>
                      </a:r>
                      <a:endParaRPr lang="en-IE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FTE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1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FTE categories taken from the annual PCHEI data collection. These could be used to provide a sector overview at the beginning of an annual report. </a:t>
                      </a:r>
                      <a:endParaRPr lang="en-IE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2143813"/>
                  </a:ext>
                </a:extLst>
              </a:tr>
              <a:tr h="45200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B.2.2</a:t>
                      </a:r>
                      <a:endParaRPr lang="en-IE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Permanent Counselling Staff FTE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7122779"/>
                  </a:ext>
                </a:extLst>
              </a:tr>
              <a:tr h="45200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B.2.3</a:t>
                      </a:r>
                      <a:endParaRPr lang="en-IE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Sessional Counsellors FTE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8754366"/>
                  </a:ext>
                </a:extLst>
              </a:tr>
              <a:tr h="45200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B.2.4</a:t>
                      </a:r>
                      <a:endParaRPr lang="en-IE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Trainee FTE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3780922"/>
                  </a:ext>
                </a:extLst>
              </a:tr>
              <a:tr h="45200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B.2.5</a:t>
                      </a:r>
                      <a:endParaRPr lang="en-IE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Paid AP FTE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232200"/>
                  </a:ext>
                </a:extLst>
              </a:tr>
              <a:tr h="45200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B.2.6</a:t>
                      </a:r>
                      <a:endParaRPr lang="en-IE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Unpaid AP FTE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7390900"/>
                  </a:ext>
                </a:extLst>
              </a:tr>
              <a:tr h="45200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B.2.7</a:t>
                      </a:r>
                      <a:endParaRPr lang="en-IE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Volunteer Counsellors FTE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7507769"/>
                  </a:ext>
                </a:extLst>
              </a:tr>
              <a:tr h="4520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B.2.8</a:t>
                      </a:r>
                      <a:endParaRPr lang="en-IE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Unpaid Interns FTE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4978764"/>
                  </a:ext>
                </a:extLst>
              </a:tr>
              <a:tr h="45200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B.2.9</a:t>
                      </a:r>
                      <a:endParaRPr lang="en-IE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Paid Interns FTE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0742548"/>
                  </a:ext>
                </a:extLst>
              </a:tr>
              <a:tr h="45200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B.2.10</a:t>
                      </a:r>
                      <a:endParaRPr lang="en-IE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Other Paid Counsellor FTE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936132"/>
                  </a:ext>
                </a:extLst>
              </a:tr>
              <a:tr h="45200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B.2.11</a:t>
                      </a:r>
                      <a:endParaRPr lang="en-IE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Other Unpaid Counsellors FTE</a:t>
                      </a:r>
                      <a:endParaRPr lang="en-IE" sz="16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98363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3657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68A39-02EF-431A-A7FE-D00966602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accent1">
                    <a:lumMod val="50000"/>
                  </a:schemeClr>
                </a:solidFill>
              </a:rPr>
              <a:t>House Rules: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0BCDE-3F5B-4A0A-B383-B6D341F9F3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Please keep your microphone muted when you are not talking. This is to minimise the background noise.</a:t>
            </a:r>
          </a:p>
          <a:p>
            <a:r>
              <a:rPr lang="en-IE" dirty="0"/>
              <a:t>Please use the chat box for asking questions or making comments during the presentation. </a:t>
            </a:r>
          </a:p>
          <a:p>
            <a:r>
              <a:rPr lang="en-IE" dirty="0"/>
              <a:t>Please turn off the video feed if occurrences happen in the background.</a:t>
            </a:r>
          </a:p>
        </p:txBody>
      </p:sp>
    </p:spTree>
    <p:extLst>
      <p:ext uri="{BB962C8B-B14F-4D97-AF65-F5344CB8AC3E}">
        <p14:creationId xmlns:p14="http://schemas.microsoft.com/office/powerpoint/2010/main" val="26737088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D108C-8F48-4340-A514-5E8294B63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accent1">
                    <a:lumMod val="50000"/>
                  </a:schemeClr>
                </a:solidFill>
              </a:rPr>
              <a:t>Staff Headcount Overview (SDS B.3.x)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85FE0BF-2175-4A0B-BF98-5CAD575AC9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6656282"/>
              </p:ext>
            </p:extLst>
          </p:nvPr>
        </p:nvGraphicFramePr>
        <p:xfrm>
          <a:off x="1068404" y="1690688"/>
          <a:ext cx="8924681" cy="4652361"/>
        </p:xfrm>
        <a:graphic>
          <a:graphicData uri="http://schemas.openxmlformats.org/drawingml/2006/table">
            <a:tbl>
              <a:tblPr firstRow="1" firstCol="1" bandRow="1"/>
              <a:tblGrid>
                <a:gridCol w="812403">
                  <a:extLst>
                    <a:ext uri="{9D8B030D-6E8A-4147-A177-3AD203B41FA5}">
                      <a16:colId xmlns:a16="http://schemas.microsoft.com/office/drawing/2014/main" val="4023802505"/>
                    </a:ext>
                  </a:extLst>
                </a:gridCol>
                <a:gridCol w="3180027">
                  <a:extLst>
                    <a:ext uri="{9D8B030D-6E8A-4147-A177-3AD203B41FA5}">
                      <a16:colId xmlns:a16="http://schemas.microsoft.com/office/drawing/2014/main" val="2102822419"/>
                    </a:ext>
                  </a:extLst>
                </a:gridCol>
                <a:gridCol w="4932251">
                  <a:extLst>
                    <a:ext uri="{9D8B030D-6E8A-4147-A177-3AD203B41FA5}">
                      <a16:colId xmlns:a16="http://schemas.microsoft.com/office/drawing/2014/main" val="838455797"/>
                    </a:ext>
                  </a:extLst>
                </a:gridCol>
              </a:tblGrid>
              <a:tr h="9476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B.3.1</a:t>
                      </a:r>
                      <a:endParaRPr lang="en-IE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IE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Staff numbers (headcount)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rowSpan="9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Headcount categories taken from the annual PCHEI data collection. These could be used to provide a sector overview at the beginning of an annual report.</a:t>
                      </a:r>
                      <a:endParaRPr lang="en-IE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977461"/>
                  </a:ext>
                </a:extLst>
              </a:tr>
              <a:tr h="4630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B.3.2</a:t>
                      </a:r>
                      <a:endParaRPr lang="en-IE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 of Permanent staff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6865010"/>
                  </a:ext>
                </a:extLst>
              </a:tr>
              <a:tr h="4630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B.3.3</a:t>
                      </a:r>
                      <a:endParaRPr lang="en-IE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 of Sessional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4421833"/>
                  </a:ext>
                </a:extLst>
              </a:tr>
              <a:tr h="4630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B.3.4</a:t>
                      </a:r>
                      <a:endParaRPr lang="en-IE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 of Trainees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1904759"/>
                  </a:ext>
                </a:extLst>
              </a:tr>
              <a:tr h="4630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B.3.5</a:t>
                      </a:r>
                      <a:endParaRPr lang="en-IE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 of Paid Intern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1377848"/>
                  </a:ext>
                </a:extLst>
              </a:tr>
              <a:tr h="4630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B.3.6</a:t>
                      </a:r>
                      <a:endParaRPr lang="en-IE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 of UP Intern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2263709"/>
                  </a:ext>
                </a:extLst>
              </a:tr>
              <a:tr h="4630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B.3.7</a:t>
                      </a:r>
                      <a:endParaRPr lang="en-IE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 of AP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054819"/>
                  </a:ext>
                </a:extLst>
              </a:tr>
              <a:tr h="4630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B.3.8</a:t>
                      </a:r>
                      <a:endParaRPr lang="en-IE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 of Volunteers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6997896"/>
                  </a:ext>
                </a:extLst>
              </a:tr>
              <a:tr h="4630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B.3.9</a:t>
                      </a:r>
                      <a:endParaRPr lang="en-IE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 of Other Staff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09332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70286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4656D-E20B-444F-8403-0C39FEC68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accent1">
                    <a:lumMod val="50000"/>
                  </a:schemeClr>
                </a:solidFill>
              </a:rPr>
              <a:t>Student Numbers (SDS B.4.x)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2B3A72C-0626-47CE-9269-598C7DF3D1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5771313"/>
              </p:ext>
            </p:extLst>
          </p:nvPr>
        </p:nvGraphicFramePr>
        <p:xfrm>
          <a:off x="1029903" y="1809549"/>
          <a:ext cx="9476808" cy="4494998"/>
        </p:xfrm>
        <a:graphic>
          <a:graphicData uri="http://schemas.openxmlformats.org/drawingml/2006/table">
            <a:tbl>
              <a:tblPr firstRow="1" firstCol="1" bandRow="1"/>
              <a:tblGrid>
                <a:gridCol w="613278">
                  <a:extLst>
                    <a:ext uri="{9D8B030D-6E8A-4147-A177-3AD203B41FA5}">
                      <a16:colId xmlns:a16="http://schemas.microsoft.com/office/drawing/2014/main" val="86927758"/>
                    </a:ext>
                  </a:extLst>
                </a:gridCol>
                <a:gridCol w="2400582">
                  <a:extLst>
                    <a:ext uri="{9D8B030D-6E8A-4147-A177-3AD203B41FA5}">
                      <a16:colId xmlns:a16="http://schemas.microsoft.com/office/drawing/2014/main" val="1131729250"/>
                    </a:ext>
                  </a:extLst>
                </a:gridCol>
                <a:gridCol w="3723324">
                  <a:extLst>
                    <a:ext uri="{9D8B030D-6E8A-4147-A177-3AD203B41FA5}">
                      <a16:colId xmlns:a16="http://schemas.microsoft.com/office/drawing/2014/main" val="4119173029"/>
                    </a:ext>
                  </a:extLst>
                </a:gridCol>
                <a:gridCol w="2739624">
                  <a:extLst>
                    <a:ext uri="{9D8B030D-6E8A-4147-A177-3AD203B41FA5}">
                      <a16:colId xmlns:a16="http://schemas.microsoft.com/office/drawing/2014/main" val="1194190171"/>
                    </a:ext>
                  </a:extLst>
                </a:gridCol>
              </a:tblGrid>
              <a:tr h="283149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B.4.1</a:t>
                      </a:r>
                      <a:endParaRPr lang="en-IE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Enrolment eligibility</a:t>
                      </a:r>
                      <a:endParaRPr lang="en-IE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Institution enrolment eligible for counselling services (Please indicate if the following cohorts can avail of services: part-time students, full-time students, remote/distance students)</a:t>
                      </a:r>
                      <a:endParaRPr lang="en-IE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Please indicate which categories can access counselling: full-time students, part-time students, or distance/remote learners. Figures can be then taken from the HEA to calculate HEI enrolments.</a:t>
                      </a:r>
                      <a:endParaRPr lang="en-IE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714336"/>
                  </a:ext>
                </a:extLst>
              </a:tr>
              <a:tr h="111743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B.4.2</a:t>
                      </a:r>
                      <a:endParaRPr lang="en-IE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Number of clients</a:t>
                      </a:r>
                      <a:endParaRPr lang="en-IE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Number of clients who accessed counselling (not outreach)</a:t>
                      </a:r>
                      <a:endParaRPr lang="en-IE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Open numerical response</a:t>
                      </a:r>
                      <a:endParaRPr lang="en-IE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007178"/>
                  </a:ext>
                </a:extLst>
              </a:tr>
              <a:tr h="546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B.4.3</a:t>
                      </a:r>
                      <a:endParaRPr lang="en-IE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Average waiting times</a:t>
                      </a:r>
                      <a:endParaRPr lang="en-IE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Currently this is measured differently</a:t>
                      </a:r>
                      <a:endParaRPr lang="en-IE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IE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171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51606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F605F-6076-4D28-8ED8-CAB3C3E99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096"/>
            <a:ext cx="10515600" cy="701675"/>
          </a:xfrm>
        </p:spPr>
        <p:txBody>
          <a:bodyPr/>
          <a:lstStyle/>
          <a:p>
            <a:r>
              <a:rPr lang="en-IE" dirty="0">
                <a:solidFill>
                  <a:schemeClr val="accent1">
                    <a:lumMod val="50000"/>
                  </a:schemeClr>
                </a:solidFill>
              </a:rPr>
              <a:t>Additional Services (SDS B.5.x)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A1329A0-2FBB-49FA-B74E-539EA714CA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0650147"/>
              </p:ext>
            </p:extLst>
          </p:nvPr>
        </p:nvGraphicFramePr>
        <p:xfrm>
          <a:off x="838200" y="912451"/>
          <a:ext cx="8519617" cy="5716946"/>
        </p:xfrm>
        <a:graphic>
          <a:graphicData uri="http://schemas.openxmlformats.org/drawingml/2006/table">
            <a:tbl>
              <a:tblPr firstRow="1" firstCol="1" bandRow="1"/>
              <a:tblGrid>
                <a:gridCol w="775530">
                  <a:extLst>
                    <a:ext uri="{9D8B030D-6E8A-4147-A177-3AD203B41FA5}">
                      <a16:colId xmlns:a16="http://schemas.microsoft.com/office/drawing/2014/main" val="3037996084"/>
                    </a:ext>
                  </a:extLst>
                </a:gridCol>
                <a:gridCol w="3035696">
                  <a:extLst>
                    <a:ext uri="{9D8B030D-6E8A-4147-A177-3AD203B41FA5}">
                      <a16:colId xmlns:a16="http://schemas.microsoft.com/office/drawing/2014/main" val="1731858133"/>
                    </a:ext>
                  </a:extLst>
                </a:gridCol>
                <a:gridCol w="4708391">
                  <a:extLst>
                    <a:ext uri="{9D8B030D-6E8A-4147-A177-3AD203B41FA5}">
                      <a16:colId xmlns:a16="http://schemas.microsoft.com/office/drawing/2014/main" val="3840923829"/>
                    </a:ext>
                  </a:extLst>
                </a:gridCol>
              </a:tblGrid>
              <a:tr h="4810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B.5.1</a:t>
                      </a:r>
                      <a:endParaRPr lang="en-IE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 of students reached through outreach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rowSpan="1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This section is showing how much work counselling services do. While one-to-one counselling is the bulk of the work done by counselling, the rest of the work should be captured in some way. NUIG annual report is a good example of showing the extent of supports provided: </a:t>
                      </a:r>
                      <a:r>
                        <a:rPr lang="en-IE" sz="14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https://www.nuigalway.ie/counsellors/policies/reports/</a:t>
                      </a:r>
                      <a:endParaRPr lang="en-IE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639796"/>
                  </a:ext>
                </a:extLst>
              </a:tr>
              <a:tr h="4810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B.5.2</a:t>
                      </a:r>
                      <a:endParaRPr lang="en-IE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 of staff reached through outreach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707421"/>
                  </a:ext>
                </a:extLst>
              </a:tr>
              <a:tr h="4810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B.5.3</a:t>
                      </a:r>
                      <a:endParaRPr lang="en-IE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 of workshops offered to students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730590"/>
                  </a:ext>
                </a:extLst>
              </a:tr>
              <a:tr h="4810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B.5.4</a:t>
                      </a:r>
                      <a:endParaRPr lang="en-IE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 of workshop attendees (students)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968439"/>
                  </a:ext>
                </a:extLst>
              </a:tr>
              <a:tr h="42070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B.5.5</a:t>
                      </a:r>
                      <a:endParaRPr lang="en-IE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 of workshops offered to staff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0680761"/>
                  </a:ext>
                </a:extLst>
              </a:tr>
              <a:tr h="42070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B.5.6</a:t>
                      </a:r>
                      <a:endParaRPr lang="en-IE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 of workshop attendees (staff)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5428615"/>
                  </a:ext>
                </a:extLst>
              </a:tr>
              <a:tr h="42070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B.5.7</a:t>
                      </a:r>
                      <a:endParaRPr lang="en-IE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 of workshops offered to parents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5576888"/>
                  </a:ext>
                </a:extLst>
              </a:tr>
              <a:tr h="42070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B.5.8</a:t>
                      </a:r>
                      <a:endParaRPr lang="en-IE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 of workshop attendees (parents)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2038865"/>
                  </a:ext>
                </a:extLst>
              </a:tr>
              <a:tr h="7270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B.5.9</a:t>
                      </a:r>
                      <a:endParaRPr lang="en-IE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 of students who used online counselling programmes (e.g. SilverCloud, Participate)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7450279"/>
                  </a:ext>
                </a:extLst>
              </a:tr>
              <a:tr h="4810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B.5.10</a:t>
                      </a:r>
                      <a:endParaRPr lang="en-IE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 of online sessions completed by students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2549531"/>
                  </a:ext>
                </a:extLst>
              </a:tr>
              <a:tr h="4810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B.5.11</a:t>
                      </a:r>
                      <a:endParaRPr lang="en-IE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HEI Services integrated with counselling service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6264148"/>
                  </a:ext>
                </a:extLst>
              </a:tr>
              <a:tr h="42070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B.5.912</a:t>
                      </a:r>
                      <a:endParaRPr lang="en-IE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 of research projects undertaken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198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63549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0CF9A-F664-4AF9-989A-D5650BE0A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accent1">
                    <a:lumMod val="50000"/>
                  </a:schemeClr>
                </a:solidFill>
              </a:rPr>
              <a:t>Overview of Counsellors (SDS B.6.x)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F0E6A0E-F76F-4D3B-9F8E-CA245A7BE8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058829"/>
              </p:ext>
            </p:extLst>
          </p:nvPr>
        </p:nvGraphicFramePr>
        <p:xfrm>
          <a:off x="1116532" y="1690688"/>
          <a:ext cx="9336504" cy="4931497"/>
        </p:xfrm>
        <a:graphic>
          <a:graphicData uri="http://schemas.openxmlformats.org/drawingml/2006/table">
            <a:tbl>
              <a:tblPr firstRow="1" firstCol="1" bandRow="1"/>
              <a:tblGrid>
                <a:gridCol w="849890">
                  <a:extLst>
                    <a:ext uri="{9D8B030D-6E8A-4147-A177-3AD203B41FA5}">
                      <a16:colId xmlns:a16="http://schemas.microsoft.com/office/drawing/2014/main" val="3903935261"/>
                    </a:ext>
                  </a:extLst>
                </a:gridCol>
                <a:gridCol w="4174496">
                  <a:extLst>
                    <a:ext uri="{9D8B030D-6E8A-4147-A177-3AD203B41FA5}">
                      <a16:colId xmlns:a16="http://schemas.microsoft.com/office/drawing/2014/main" val="3560527441"/>
                    </a:ext>
                  </a:extLst>
                </a:gridCol>
                <a:gridCol w="4312118">
                  <a:extLst>
                    <a:ext uri="{9D8B030D-6E8A-4147-A177-3AD203B41FA5}">
                      <a16:colId xmlns:a16="http://schemas.microsoft.com/office/drawing/2014/main" val="2310024280"/>
                    </a:ext>
                  </a:extLst>
                </a:gridCol>
              </a:tblGrid>
              <a:tr h="3227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B.6.1</a:t>
                      </a:r>
                      <a:endParaRPr lang="en-IE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Counsellor Gender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9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These could be used to provide a sector overview at the beginning of an annual report.</a:t>
                      </a:r>
                      <a:endParaRPr lang="en-IE" sz="1600" b="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375663"/>
                  </a:ext>
                </a:extLst>
              </a:tr>
              <a:tr h="3227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B.6.2</a:t>
                      </a:r>
                      <a:endParaRPr lang="en-IE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Counsellor Ethnicity</a:t>
                      </a:r>
                      <a:endParaRPr lang="en-IE" sz="1600" b="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060584"/>
                  </a:ext>
                </a:extLst>
              </a:tr>
              <a:tr h="6605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B.6.3</a:t>
                      </a:r>
                      <a:endParaRPr lang="en-IE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Highest professional degree completed</a:t>
                      </a:r>
                      <a:endParaRPr lang="en-IE" sz="1600" b="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2598499"/>
                  </a:ext>
                </a:extLst>
              </a:tr>
              <a:tr h="3227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B.6.4</a:t>
                      </a:r>
                      <a:endParaRPr lang="en-IE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Discipline of highest degree</a:t>
                      </a:r>
                      <a:endParaRPr lang="en-IE" sz="1600" b="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5322933"/>
                  </a:ext>
                </a:extLst>
              </a:tr>
              <a:tr h="3227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B.6.5</a:t>
                      </a:r>
                      <a:endParaRPr lang="en-IE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 of highest professional degree</a:t>
                      </a:r>
                      <a:endParaRPr lang="en-IE" sz="1600" b="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5663293"/>
                  </a:ext>
                </a:extLst>
              </a:tr>
              <a:tr h="6605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B.6.6</a:t>
                      </a:r>
                      <a:endParaRPr lang="en-IE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Member of following organisations: PSI etc.</a:t>
                      </a:r>
                      <a:endParaRPr lang="en-IE" sz="1600" b="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8610545"/>
                  </a:ext>
                </a:extLst>
              </a:tr>
              <a:tr h="6605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B.6.7</a:t>
                      </a:r>
                      <a:endParaRPr lang="en-IE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years in student counselling</a:t>
                      </a:r>
                      <a:endParaRPr lang="en-IE" sz="1600" b="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6102854"/>
                  </a:ext>
                </a:extLst>
              </a:tr>
              <a:tr h="3227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B.6.8</a:t>
                      </a:r>
                      <a:endParaRPr lang="en-IE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Position type</a:t>
                      </a:r>
                      <a:endParaRPr lang="en-IE" sz="16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9797449"/>
                  </a:ext>
                </a:extLst>
              </a:tr>
              <a:tr h="133598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B.6.9</a:t>
                      </a:r>
                      <a:endParaRPr lang="en-IE" sz="120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much is your current therapeutic practice guided by each of the following theoretical frameworks</a:t>
                      </a:r>
                      <a:endParaRPr lang="en-IE" sz="1600" dirty="0">
                        <a:solidFill>
                          <a:srgbClr val="2F549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07420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84914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8C2E6CA4-44CF-44F8-BA2F-41BB546F4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368" y="2043663"/>
            <a:ext cx="6105194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Presenting Issues</a:t>
            </a:r>
          </a:p>
        </p:txBody>
      </p:sp>
    </p:spTree>
    <p:extLst>
      <p:ext uri="{BB962C8B-B14F-4D97-AF65-F5344CB8AC3E}">
        <p14:creationId xmlns:p14="http://schemas.microsoft.com/office/powerpoint/2010/main" val="16506168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63664-5E4D-48A4-BF15-91B08F0B7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accent1">
                    <a:lumMod val="50000"/>
                  </a:schemeClr>
                </a:solidFill>
              </a:rPr>
              <a:t>Presenting issues: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7D60C-37DC-4E9B-A1CD-B088BD666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Capturing the presenting issues helps us to understand why the client is seeking help.</a:t>
            </a:r>
          </a:p>
          <a:p>
            <a:r>
              <a:rPr lang="en-IE" dirty="0"/>
              <a:t>AUCC/PCHEI categories are the most common categories across the sector.</a:t>
            </a:r>
          </a:p>
          <a:p>
            <a:r>
              <a:rPr lang="en-IE" dirty="0"/>
              <a:t>AUCC/PCHEI categories include 15 main categories and more than 200 subcategories.</a:t>
            </a:r>
          </a:p>
          <a:p>
            <a:r>
              <a:rPr lang="en-IE" dirty="0"/>
              <a:t>Some services use different categories while others have added extra categories to AUCC/PCHEI.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7347234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76F58-FAE9-4DA3-B6E1-674571482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accent1">
                    <a:lumMod val="50000"/>
                  </a:schemeClr>
                </a:solidFill>
              </a:rPr>
              <a:t>Proposed plan for the SDS: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91F5A-DEC7-4822-876A-C729EC64F8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Include the AUCC main categories.</a:t>
            </a:r>
          </a:p>
          <a:p>
            <a:r>
              <a:rPr lang="en-IE" dirty="0"/>
              <a:t>Add sexual assault as a main category.</a:t>
            </a:r>
          </a:p>
          <a:p>
            <a:r>
              <a:rPr lang="en-IE" dirty="0"/>
              <a:t>Receive feedback from counsellors through group discussions on the description of each main category.</a:t>
            </a:r>
          </a:p>
          <a:p>
            <a:r>
              <a:rPr lang="en-IE" dirty="0"/>
              <a:t>Work with services using different categories to map their categories to the AUCC/PCHEI categories.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54670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8C2E6CA4-44CF-44F8-BA2F-41BB546F4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368" y="2043663"/>
            <a:ext cx="6105194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Discussion part 2</a:t>
            </a:r>
          </a:p>
        </p:txBody>
      </p:sp>
    </p:spTree>
    <p:extLst>
      <p:ext uri="{BB962C8B-B14F-4D97-AF65-F5344CB8AC3E}">
        <p14:creationId xmlns:p14="http://schemas.microsoft.com/office/powerpoint/2010/main" val="55001508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8C2E6CA4-44CF-44F8-BA2F-41BB546F4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368" y="2043663"/>
            <a:ext cx="6105194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General Presentation part 2</a:t>
            </a:r>
          </a:p>
        </p:txBody>
      </p:sp>
    </p:spTree>
    <p:extLst>
      <p:ext uri="{BB962C8B-B14F-4D97-AF65-F5344CB8AC3E}">
        <p14:creationId xmlns:p14="http://schemas.microsoft.com/office/powerpoint/2010/main" val="371147688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1AE6B-6D15-4B5F-9292-2416340F9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accent1">
                    <a:lumMod val="50000"/>
                  </a:schemeClr>
                </a:solidFill>
              </a:rPr>
              <a:t>Use of the Database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3BCA4-6FF0-4A4C-A55B-DCF80C917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Annual national report (could be benchmarked internationally)</a:t>
            </a:r>
          </a:p>
          <a:p>
            <a:r>
              <a:rPr lang="en-IE" dirty="0"/>
              <a:t>Annual benchmarking report for each HEI </a:t>
            </a:r>
          </a:p>
          <a:p>
            <a:r>
              <a:rPr lang="en-IE" dirty="0"/>
              <a:t>Access to statistics for funding applications and Freedom of Information requests</a:t>
            </a:r>
          </a:p>
          <a:p>
            <a:r>
              <a:rPr lang="en-IE" dirty="0"/>
              <a:t>Dataset for Practice-Research Network </a:t>
            </a:r>
          </a:p>
          <a:p>
            <a:r>
              <a:rPr lang="en-IE" dirty="0"/>
              <a:t>Identification of trends</a:t>
            </a:r>
            <a:endParaRPr lang="en-I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097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8C2E6CA4-44CF-44F8-BA2F-41BB546F4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368" y="2043663"/>
            <a:ext cx="6105194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Overview of </a:t>
            </a:r>
            <a:b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Project</a:t>
            </a:r>
          </a:p>
        </p:txBody>
      </p:sp>
    </p:spTree>
    <p:extLst>
      <p:ext uri="{BB962C8B-B14F-4D97-AF65-F5344CB8AC3E}">
        <p14:creationId xmlns:p14="http://schemas.microsoft.com/office/powerpoint/2010/main" val="113778148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87B09-5DC9-447B-9293-EA5F14341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accent1">
                    <a:lumMod val="50000"/>
                  </a:schemeClr>
                </a:solidFill>
              </a:rPr>
              <a:t>Pilot (semester 1 2020/21)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2E2325-6A25-4AC0-ADC2-965FBD94EC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E" dirty="0"/>
              <a:t>Sign up with interested HEI counselling services</a:t>
            </a:r>
          </a:p>
          <a:p>
            <a:endParaRPr lang="en-IE" dirty="0"/>
          </a:p>
          <a:p>
            <a:pPr marL="0" indent="0">
              <a:buNone/>
            </a:pPr>
            <a:r>
              <a:rPr lang="en-IE" dirty="0"/>
              <a:t>For HEIs participating, a team member will:</a:t>
            </a:r>
          </a:p>
          <a:p>
            <a:r>
              <a:rPr lang="en-IE" dirty="0"/>
              <a:t>Connect with management (call/visit)</a:t>
            </a:r>
          </a:p>
          <a:p>
            <a:r>
              <a:rPr lang="en-IE" dirty="0"/>
              <a:t>Work with HEIs to see how best to extract data from their system</a:t>
            </a:r>
          </a:p>
          <a:p>
            <a:r>
              <a:rPr lang="en-IE" dirty="0"/>
              <a:t>Help prepare relevant documents (e.g. ethics, GDPR, consent)</a:t>
            </a:r>
          </a:p>
          <a:p>
            <a:r>
              <a:rPr lang="en-IE" dirty="0"/>
              <a:t>Prepare contracts/agreements between WP and HEIs</a:t>
            </a:r>
          </a:p>
          <a:p>
            <a:r>
              <a:rPr lang="en-IE" dirty="0"/>
              <a:t>Support the collection of one semester of data </a:t>
            </a:r>
          </a:p>
          <a:p>
            <a:r>
              <a:rPr lang="en-IE" dirty="0"/>
              <a:t>Help cleaning and transfer of the data</a:t>
            </a:r>
          </a:p>
          <a:p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73410073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1F1E9-38E9-4AA7-8BB4-FB6F9E071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accent1">
                    <a:lumMod val="50000"/>
                  </a:schemeClr>
                </a:solidFill>
              </a:rPr>
              <a:t>Towards </a:t>
            </a:r>
            <a:r>
              <a:rPr lang="en-IE">
                <a:solidFill>
                  <a:schemeClr val="accent1">
                    <a:lumMod val="50000"/>
                  </a:schemeClr>
                </a:solidFill>
              </a:rPr>
              <a:t>the Future</a:t>
            </a:r>
            <a:endParaRPr lang="en-IE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D1DAB-3FCA-4E7B-A62A-D617ED5784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Clarify technical aspects of the database</a:t>
            </a:r>
          </a:p>
          <a:p>
            <a:r>
              <a:rPr lang="en-IE" dirty="0"/>
              <a:t>Conduct pilot</a:t>
            </a:r>
          </a:p>
          <a:p>
            <a:r>
              <a:rPr lang="en-IE" dirty="0"/>
              <a:t>Feedback and address the issues raised from the pilot </a:t>
            </a:r>
          </a:p>
          <a:p>
            <a:r>
              <a:rPr lang="en-IE" dirty="0"/>
              <a:t>Consultation with counsellors and webinar on outcomes measures </a:t>
            </a:r>
          </a:p>
          <a:p>
            <a:r>
              <a:rPr lang="en-IE" dirty="0"/>
              <a:t>Second round of data collection</a:t>
            </a:r>
          </a:p>
          <a:p>
            <a:r>
              <a:rPr lang="en-IE" dirty="0"/>
              <a:t>Develop regulations</a:t>
            </a:r>
            <a:r>
              <a:rPr lang="en-IE" i="1" dirty="0"/>
              <a:t> </a:t>
            </a:r>
            <a:r>
              <a:rPr lang="en-IE" dirty="0"/>
              <a:t>for the maintenance and future of the database</a:t>
            </a:r>
          </a:p>
          <a:p>
            <a:r>
              <a:rPr lang="en-IE" dirty="0"/>
              <a:t>Identify how best to fund maintenance of the database</a:t>
            </a:r>
          </a:p>
        </p:txBody>
      </p:sp>
    </p:spTree>
    <p:extLst>
      <p:ext uri="{BB962C8B-B14F-4D97-AF65-F5344CB8AC3E}">
        <p14:creationId xmlns:p14="http://schemas.microsoft.com/office/powerpoint/2010/main" val="396308616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7A6892-7CD6-45A6-B008-C6E4358F4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IE" dirty="0">
                <a:solidFill>
                  <a:srgbClr val="FFFFFF"/>
                </a:solidFill>
              </a:rPr>
              <a:t>Q&amp;A session</a:t>
            </a:r>
          </a:p>
        </p:txBody>
      </p:sp>
    </p:spTree>
    <p:extLst>
      <p:ext uri="{BB962C8B-B14F-4D97-AF65-F5344CB8AC3E}">
        <p14:creationId xmlns:p14="http://schemas.microsoft.com/office/powerpoint/2010/main" val="1712521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47864-0CFB-496F-91B4-31264155E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IE" dirty="0">
                <a:solidFill>
                  <a:schemeClr val="accent1">
                    <a:lumMod val="50000"/>
                  </a:schemeClr>
                </a:solidFill>
              </a:rPr>
              <a:t>Core Aims: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F395E-2822-4D55-B7A9-9983142FB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258425" cy="4079875"/>
          </a:xfrm>
        </p:spPr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en-IE" dirty="0"/>
              <a:t>Create a standardised national database for student counselling services in Irish Higher Education Institutes (HEIs).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IE" dirty="0"/>
              <a:t>Establish a Practice-Research Network (PRN) – collaboration between researchers and practitioners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IE" dirty="0"/>
              <a:t>Support services in using outcome measures for routine evaluation.</a:t>
            </a:r>
          </a:p>
          <a:p>
            <a:pPr marL="0" indent="0" algn="just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92689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4D7D1A3-68AB-417F-848B-A7D3685D39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95375495"/>
              </p:ext>
            </p:extLst>
          </p:nvPr>
        </p:nvGraphicFramePr>
        <p:xfrm>
          <a:off x="411061" y="251670"/>
          <a:ext cx="11409027" cy="604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7738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46738-833A-47E9-9AAB-D3314BBFB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accent1">
                    <a:lumMod val="50000"/>
                  </a:schemeClr>
                </a:solidFill>
              </a:rPr>
              <a:t>Standardisation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9E4194-96E7-4449-B998-C2AD2D26E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9292"/>
            <a:ext cx="10515600" cy="5149515"/>
          </a:xfrm>
        </p:spPr>
        <p:txBody>
          <a:bodyPr/>
          <a:lstStyle/>
          <a:p>
            <a:pPr marL="0" indent="0">
              <a:buNone/>
            </a:pPr>
            <a:r>
              <a:rPr lang="en-IE" dirty="0"/>
              <a:t>Gender/Sex:</a:t>
            </a:r>
          </a:p>
          <a:p>
            <a:r>
              <a:rPr lang="en-IE" sz="2400" dirty="0"/>
              <a:t>Male/Female</a:t>
            </a:r>
          </a:p>
          <a:p>
            <a:r>
              <a:rPr lang="en-IE" sz="2400" dirty="0"/>
              <a:t>Male/Female/Other</a:t>
            </a:r>
          </a:p>
          <a:p>
            <a:r>
              <a:rPr lang="en-IE" sz="2400" dirty="0"/>
              <a:t>Male/Female/Transgender</a:t>
            </a:r>
          </a:p>
          <a:p>
            <a:r>
              <a:rPr lang="en-IE" sz="2400" dirty="0"/>
              <a:t>Male/Female/Non-Binary</a:t>
            </a:r>
          </a:p>
          <a:p>
            <a:r>
              <a:rPr lang="en-IE" sz="2400" dirty="0"/>
              <a:t>Male/Female/Non-Binary/Don’t want to specify</a:t>
            </a:r>
          </a:p>
          <a:p>
            <a:r>
              <a:rPr lang="en-IE" sz="2400" dirty="0"/>
              <a:t>Please fill in gender</a:t>
            </a:r>
          </a:p>
          <a:p>
            <a:r>
              <a:rPr lang="en-IE" sz="2400" dirty="0"/>
              <a:t>…please indicate your gender identity and preferred pronoun</a:t>
            </a:r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72868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46738-833A-47E9-9AAB-D3314BBFB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accent1">
                    <a:lumMod val="50000"/>
                  </a:schemeClr>
                </a:solidFill>
              </a:rPr>
              <a:t>Standardised Dataset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9E4194-96E7-4449-B998-C2AD2D26E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9292"/>
            <a:ext cx="10515600" cy="5149515"/>
          </a:xfrm>
        </p:spPr>
        <p:txBody>
          <a:bodyPr>
            <a:normAutofit/>
          </a:bodyPr>
          <a:lstStyle/>
          <a:p>
            <a:r>
              <a:rPr lang="en-IE" dirty="0"/>
              <a:t>Conducting interviews with staff in HEIs</a:t>
            </a:r>
          </a:p>
          <a:p>
            <a:r>
              <a:rPr lang="en-IE" dirty="0"/>
              <a:t>Collected intake forms from different HEIs</a:t>
            </a:r>
          </a:p>
          <a:p>
            <a:r>
              <a:rPr lang="en-IE" dirty="0"/>
              <a:t>Reviewed similar initiatives for example CCMH and SCORE consortium</a:t>
            </a:r>
          </a:p>
          <a:p>
            <a:r>
              <a:rPr lang="en-IE" dirty="0"/>
              <a:t>Reviewed PCHEI annual data collection</a:t>
            </a:r>
          </a:p>
          <a:p>
            <a:r>
              <a:rPr lang="en-IE" dirty="0"/>
              <a:t>WP team proposes a standardised dataset (SDS) </a:t>
            </a:r>
          </a:p>
          <a:p>
            <a:r>
              <a:rPr lang="en-IE" dirty="0">
                <a:solidFill>
                  <a:srgbClr val="FF0000"/>
                </a:solidFill>
              </a:rPr>
              <a:t>Voice of counsellors through group feedback (Webinar, 26/5/20)</a:t>
            </a:r>
          </a:p>
          <a:p>
            <a:r>
              <a:rPr lang="en-IE" dirty="0">
                <a:solidFill>
                  <a:srgbClr val="FF0000"/>
                </a:solidFill>
              </a:rPr>
              <a:t>Individual feedback from counsellors (Qualtrics survey, 29/5/20)</a:t>
            </a:r>
          </a:p>
          <a:p>
            <a:r>
              <a:rPr lang="en-IE" dirty="0"/>
              <a:t>Review by GDPR and ethics</a:t>
            </a:r>
            <a:r>
              <a:rPr kumimoji="0" lang="en-I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r>
              <a:rPr lang="en-IE" dirty="0"/>
              <a:t>Finalise minimum and maximum SDS (June 2020)</a:t>
            </a:r>
          </a:p>
        </p:txBody>
      </p:sp>
    </p:spTree>
    <p:extLst>
      <p:ext uri="{BB962C8B-B14F-4D97-AF65-F5344CB8AC3E}">
        <p14:creationId xmlns:p14="http://schemas.microsoft.com/office/powerpoint/2010/main" val="631772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8C2E6CA4-44CF-44F8-BA2F-41BB546F4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368" y="2043663"/>
            <a:ext cx="6105194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Section A:</a:t>
            </a:r>
            <a:b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Client Data</a:t>
            </a:r>
          </a:p>
        </p:txBody>
      </p:sp>
    </p:spTree>
    <p:extLst>
      <p:ext uri="{BB962C8B-B14F-4D97-AF65-F5344CB8AC3E}">
        <p14:creationId xmlns:p14="http://schemas.microsoft.com/office/powerpoint/2010/main" val="1563572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2050</TotalTime>
  <Words>2260</Words>
  <Application>Microsoft Office PowerPoint</Application>
  <PresentationFormat>Widescreen</PresentationFormat>
  <Paragraphs>375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42</vt:i4>
      </vt:variant>
    </vt:vector>
  </HeadingPairs>
  <TitlesOfParts>
    <vt:vector size="47" baseType="lpstr">
      <vt:lpstr>Arial</vt:lpstr>
      <vt:lpstr>Calibri</vt:lpstr>
      <vt:lpstr>Calibri Light</vt:lpstr>
      <vt:lpstr>Office Theme</vt:lpstr>
      <vt:lpstr>Office Theme</vt:lpstr>
      <vt:lpstr>WP1: Building up a National Database</vt:lpstr>
      <vt:lpstr>PowerPoint Presentation</vt:lpstr>
      <vt:lpstr>House Rules:</vt:lpstr>
      <vt:lpstr>Overview of  Project</vt:lpstr>
      <vt:lpstr>Core Aims:</vt:lpstr>
      <vt:lpstr>PowerPoint Presentation</vt:lpstr>
      <vt:lpstr>Standardisation</vt:lpstr>
      <vt:lpstr>Standardised Dataset</vt:lpstr>
      <vt:lpstr>Section A: Client Data</vt:lpstr>
      <vt:lpstr>PowerPoint Presentation</vt:lpstr>
      <vt:lpstr>Description of Counselling Service HEI </vt:lpstr>
      <vt:lpstr>Therapy Support Received </vt:lpstr>
      <vt:lpstr>Gender </vt:lpstr>
      <vt:lpstr>Country of Domicile </vt:lpstr>
      <vt:lpstr>Ethnicity </vt:lpstr>
      <vt:lpstr>Study Level, Field, &amp; Year </vt:lpstr>
      <vt:lpstr>Mature, HEAR, Placement </vt:lpstr>
      <vt:lpstr>Living Arrangements </vt:lpstr>
      <vt:lpstr>Extra-curricular Activities, Paid Work </vt:lpstr>
      <vt:lpstr>Sleep, Alcohol/Drugs, Medication </vt:lpstr>
      <vt:lpstr>Mental Health </vt:lpstr>
      <vt:lpstr>Disability </vt:lpstr>
      <vt:lpstr>Risk  (self-harm, harm to others, suicide) </vt:lpstr>
      <vt:lpstr>Counselling Impact on Academic Outcomes (CIAO) </vt:lpstr>
      <vt:lpstr>Discussion on Client Data</vt:lpstr>
      <vt:lpstr>Counselling Services’ Data</vt:lpstr>
      <vt:lpstr>Counselling Services’ Data</vt:lpstr>
      <vt:lpstr>Types of Counselling Services’ Data</vt:lpstr>
      <vt:lpstr>FTE Overview (SDS B.2.x)</vt:lpstr>
      <vt:lpstr>Staff Headcount Overview (SDS B.3.x)</vt:lpstr>
      <vt:lpstr>Student Numbers (SDS B.4.x)</vt:lpstr>
      <vt:lpstr>Additional Services (SDS B.5.x)</vt:lpstr>
      <vt:lpstr>Overview of Counsellors (SDS B.6.x)</vt:lpstr>
      <vt:lpstr>Presenting Issues</vt:lpstr>
      <vt:lpstr>Presenting issues:</vt:lpstr>
      <vt:lpstr>Proposed plan for the SDS:</vt:lpstr>
      <vt:lpstr>Discussion part 2</vt:lpstr>
      <vt:lpstr>General Presentation part 2</vt:lpstr>
      <vt:lpstr>Use of the Database</vt:lpstr>
      <vt:lpstr>Pilot (semester 1 2020/21)</vt:lpstr>
      <vt:lpstr>Towards the Future</vt:lpstr>
      <vt:lpstr>Q&amp;A session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WP1: Building up a National Database</dc:title>
  <dc:creator>zahra.tayerfarahani@ucd.ie</dc:creator>
  <cp:lastModifiedBy>Emma Howard</cp:lastModifiedBy>
  <cp:revision>71</cp:revision>
  <dcterms:created xsi:type="dcterms:W3CDTF">2020-04-21T09:33:02Z</dcterms:created>
  <dcterms:modified xsi:type="dcterms:W3CDTF">2020-06-19T10:10:28Z</dcterms:modified>
</cp:coreProperties>
</file>