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  <p:sldMasterId id="2147483693" r:id="rId5"/>
  </p:sldMasterIdLst>
  <p:notesMasterIdLst>
    <p:notesMasterId r:id="rId25"/>
  </p:notesMasterIdLst>
  <p:sldIdLst>
    <p:sldId id="256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Howard" initials="EH" lastIdx="1" clrIdx="0">
    <p:extLst>
      <p:ext uri="{19B8F6BF-5375-455C-9EA6-DF929625EA0E}">
        <p15:presenceInfo xmlns:p15="http://schemas.microsoft.com/office/powerpoint/2012/main" userId="099822d704909c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0D0A2-75AD-4D4D-9DC3-8CA674DE485F}" type="datetimeFigureOut">
              <a:rPr lang="en-IE" smtClean="0"/>
              <a:t>23/12/2021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A93F5-1C69-4238-8C6A-494D831FC75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573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DE249D00-75E0-4A69-9F00-34F8F887F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B60798-BD1C-4CE1-A588-165E39C4A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A224245-E3C9-455A-B8E3-DCF1C919566E}"/>
              </a:ext>
            </a:extLst>
          </p:cNvPr>
          <p:cNvSpPr/>
          <p:nvPr userDrawn="1"/>
        </p:nvSpPr>
        <p:spPr>
          <a:xfrm>
            <a:off x="0" y="-2"/>
            <a:ext cx="4754881" cy="6857999"/>
          </a:xfrm>
          <a:prstGeom prst="rect">
            <a:avLst/>
          </a:prstGeom>
          <a:solidFill>
            <a:srgbClr val="3F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8B3B17-6F57-4F39-9E12-01AE1D0E66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0" b="39920"/>
          <a:stretch/>
        </p:blipFill>
        <p:spPr>
          <a:xfrm>
            <a:off x="8490241" y="5998062"/>
            <a:ext cx="3253740" cy="671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0950CE-8E87-43C2-8E3C-D94C11F2371A}"/>
              </a:ext>
            </a:extLst>
          </p:cNvPr>
          <p:cNvSpPr/>
          <p:nvPr userDrawn="1"/>
        </p:nvSpPr>
        <p:spPr>
          <a:xfrm>
            <a:off x="4754881" y="4326198"/>
            <a:ext cx="6989100" cy="1251642"/>
          </a:xfrm>
          <a:prstGeom prst="rect">
            <a:avLst/>
          </a:prstGeom>
          <a:solidFill>
            <a:srgbClr val="CC2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DEEEBE-514C-458E-8B4C-813D7666D7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3813" y="4498975"/>
            <a:ext cx="6615112" cy="92075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742FC57-91A3-4047-9D9A-36F57B16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405" y="2766215"/>
            <a:ext cx="6615576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A6691B-BA72-4D86-AF3C-D0B8FFE0CE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138787"/>
            <a:ext cx="4761487" cy="2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8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905917"/>
            <a:ext cx="5800629" cy="39551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A25DCD9-25D4-4A4E-95C6-C017DF9C0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455692B-213F-4EDA-A701-AE8F337B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E60FDC5-BB61-4F26-B8BF-31F804B3804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905917"/>
            <a:ext cx="3932237" cy="1325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182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8B7A6E9-3C7B-4D83-94A7-DD448F48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7096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DE249D00-75E0-4A69-9F00-34F8F887F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B60798-BD1C-4CE1-A588-165E39C4A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A224245-E3C9-455A-B8E3-DCF1C919566E}"/>
              </a:ext>
            </a:extLst>
          </p:cNvPr>
          <p:cNvSpPr/>
          <p:nvPr userDrawn="1"/>
        </p:nvSpPr>
        <p:spPr>
          <a:xfrm>
            <a:off x="0" y="-2"/>
            <a:ext cx="4754881" cy="6857999"/>
          </a:xfrm>
          <a:prstGeom prst="rect">
            <a:avLst/>
          </a:prstGeom>
          <a:solidFill>
            <a:srgbClr val="3F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8B3B17-6F57-4F39-9E12-01AE1D0E66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0" b="39920"/>
          <a:stretch/>
        </p:blipFill>
        <p:spPr>
          <a:xfrm>
            <a:off x="8465425" y="6186428"/>
            <a:ext cx="3253740" cy="671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0950CE-8E87-43C2-8E3C-D94C11F2371A}"/>
              </a:ext>
            </a:extLst>
          </p:cNvPr>
          <p:cNvSpPr/>
          <p:nvPr userDrawn="1"/>
        </p:nvSpPr>
        <p:spPr>
          <a:xfrm>
            <a:off x="4754881" y="4326198"/>
            <a:ext cx="6989100" cy="1251642"/>
          </a:xfrm>
          <a:prstGeom prst="rect">
            <a:avLst/>
          </a:prstGeom>
          <a:solidFill>
            <a:srgbClr val="CC2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72E37C4F-6B1C-42B1-AB7F-68F813692E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5" y="2555747"/>
            <a:ext cx="4076659" cy="1746498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DEEEBE-514C-458E-8B4C-813D7666D7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3813" y="4498975"/>
            <a:ext cx="6615112" cy="92075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742FC57-91A3-4047-9D9A-36F57B16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405" y="2766215"/>
            <a:ext cx="6615576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0207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6087"/>
            <a:ext cx="10189684" cy="38889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9183C31-F06D-4D17-A089-250D8F3E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87642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D777ED3-F5B5-43C6-9197-3F71654834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394" y="2585425"/>
            <a:ext cx="686350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6398A9D-0633-4DCE-B6D7-8DBBF95DCE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9774" y="1916935"/>
            <a:ext cx="3272009" cy="4021157"/>
          </a:xfrm>
          <a:ln w="82550">
            <a:noFill/>
            <a:miter lim="800000"/>
          </a:ln>
        </p:spPr>
        <p:txBody>
          <a:bodyPr/>
          <a:lstStyle/>
          <a:p>
            <a:r>
              <a:rPr lang="en-US"/>
              <a:t>Click icon to add picture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36202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2188"/>
            <a:ext cx="4835487" cy="38559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610" y="2082188"/>
            <a:ext cx="5181600" cy="38559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A102D13-3848-4544-BBE8-F96AEB792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0682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2188"/>
            <a:ext cx="1927034" cy="38559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6755" y="2082188"/>
            <a:ext cx="3635567" cy="38559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A102D13-3848-4544-BBE8-F96AEB792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8DB192A-BF31-4AD2-9AA9-ABF8A4216D9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918593" y="2082188"/>
            <a:ext cx="3922006" cy="38559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49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10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10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2731509-23D4-45BC-B2E7-C6799489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8805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008B214-46FF-490E-970C-1095C328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0685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45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6087"/>
            <a:ext cx="10189684" cy="38889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9183C31-F06D-4D17-A089-250D8F3E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1767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905917"/>
            <a:ext cx="5745545" cy="395513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49731B1-DD0D-4966-8EE7-C5B4AEDE0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EFF8CAD-BC8B-493A-AF63-9D34F5DD5DE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905917"/>
            <a:ext cx="3932237" cy="1325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370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905917"/>
            <a:ext cx="5800629" cy="39551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A25DCD9-25D4-4A4E-95C6-C017DF9C0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455692B-213F-4EDA-A701-AE8F337B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E60FDC5-BB61-4F26-B8BF-31F804B3804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905917"/>
            <a:ext cx="3932237" cy="1325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494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8B7A6E9-3C7B-4D83-94A7-DD448F48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617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D777ED3-F5B5-43C6-9197-3F71654834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394" y="2585425"/>
            <a:ext cx="686350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6398A9D-0633-4DCE-B6D7-8DBBF95DCE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9774" y="1916935"/>
            <a:ext cx="3272009" cy="4021157"/>
          </a:xfrm>
          <a:ln w="82550">
            <a:noFill/>
            <a:miter lim="800000"/>
          </a:ln>
        </p:spPr>
        <p:txBody>
          <a:bodyPr/>
          <a:lstStyle/>
          <a:p>
            <a:r>
              <a:rPr lang="en-US"/>
              <a:t>Click icon to add picture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9180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2188"/>
            <a:ext cx="4835487" cy="38559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610" y="2082188"/>
            <a:ext cx="5181600" cy="38559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A102D13-3848-4544-BBE8-F96AEB792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106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2188"/>
            <a:ext cx="1927034" cy="38559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6755" y="2082188"/>
            <a:ext cx="3635567" cy="38559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A102D13-3848-4544-BBE8-F96AEB792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8DB192A-BF31-4AD2-9AA9-ABF8A4216D9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918593" y="2082188"/>
            <a:ext cx="3922006" cy="38559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7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10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10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2731509-23D4-45BC-B2E7-C6799489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262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008B214-46FF-490E-970C-1095C328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984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36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905917"/>
            <a:ext cx="5745545" cy="395513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49731B1-DD0D-4966-8EE7-C5B4AEDE0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EFF8CAD-BC8B-493A-AF63-9D34F5DD5DE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905917"/>
            <a:ext cx="3932237" cy="1325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10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2B3367-FF02-46CE-A0D4-7226EEAB69A5}"/>
              </a:ext>
            </a:extLst>
          </p:cNvPr>
          <p:cNvSpPr/>
          <p:nvPr userDrawn="1"/>
        </p:nvSpPr>
        <p:spPr>
          <a:xfrm>
            <a:off x="826952" y="365125"/>
            <a:ext cx="10526848" cy="13255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Title Placeholder 17">
            <a:extLst>
              <a:ext uri="{FF2B5EF4-FFF2-40B4-BE49-F238E27FC236}">
                <a16:creationId xmlns:a16="http://schemas.microsoft.com/office/drawing/2014/main" id="{EA4AE44D-4C29-4AA5-85DC-0E9140208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931" y="365125"/>
            <a:ext cx="8918868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Master Title Style</a:t>
            </a:r>
            <a:endParaRPr lang="en-IE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2F3053-E4B5-45F0-BA26-072FA3F9B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952" y="1861851"/>
            <a:ext cx="10222966" cy="399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2EE38F-1AF8-4B1F-B69A-4796A590EFB8}"/>
              </a:ext>
            </a:extLst>
          </p:cNvPr>
          <p:cNvSpPr/>
          <p:nvPr userDrawn="1"/>
        </p:nvSpPr>
        <p:spPr>
          <a:xfrm>
            <a:off x="826952" y="1723739"/>
            <a:ext cx="10526848" cy="105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7572EB-0BC4-45CE-84D2-4171C42979D9}"/>
              </a:ext>
            </a:extLst>
          </p:cNvPr>
          <p:cNvSpPr/>
          <p:nvPr userDrawn="1"/>
        </p:nvSpPr>
        <p:spPr>
          <a:xfrm>
            <a:off x="11038901" y="1795749"/>
            <a:ext cx="314899" cy="48548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9B680B4-0C99-4EF1-968A-2348CD38EDA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61" y="398756"/>
            <a:ext cx="1384961" cy="1125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B8C9C5-D15F-472C-90B2-36BF19FA320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871587" y="6046649"/>
            <a:ext cx="806245" cy="603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0166B8-0C6F-4BFD-AB9C-937C32434A3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70112" y="5987364"/>
            <a:ext cx="1924259" cy="66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9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92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2B3367-FF02-46CE-A0D4-7226EEAB69A5}"/>
              </a:ext>
            </a:extLst>
          </p:cNvPr>
          <p:cNvSpPr/>
          <p:nvPr userDrawn="1"/>
        </p:nvSpPr>
        <p:spPr>
          <a:xfrm>
            <a:off x="826952" y="365125"/>
            <a:ext cx="10526848" cy="13255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Title Placeholder 17">
            <a:extLst>
              <a:ext uri="{FF2B5EF4-FFF2-40B4-BE49-F238E27FC236}">
                <a16:creationId xmlns:a16="http://schemas.microsoft.com/office/drawing/2014/main" id="{EA4AE44D-4C29-4AA5-85DC-0E9140208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931" y="365125"/>
            <a:ext cx="8918868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Master Title Style</a:t>
            </a:r>
            <a:endParaRPr lang="en-IE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2F3053-E4B5-45F0-BA26-072FA3F9B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952" y="1861851"/>
            <a:ext cx="10222966" cy="399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9BBFDF1-FF6E-4560-AB9A-1A18294D99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0" b="39920"/>
          <a:stretch/>
        </p:blipFill>
        <p:spPr>
          <a:xfrm>
            <a:off x="7720942" y="5978983"/>
            <a:ext cx="3253740" cy="6715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2EE38F-1AF8-4B1F-B69A-4796A590EFB8}"/>
              </a:ext>
            </a:extLst>
          </p:cNvPr>
          <p:cNvSpPr/>
          <p:nvPr userDrawn="1"/>
        </p:nvSpPr>
        <p:spPr>
          <a:xfrm>
            <a:off x="826952" y="1723739"/>
            <a:ext cx="10526848" cy="105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7572EB-0BC4-45CE-84D2-4171C42979D9}"/>
              </a:ext>
            </a:extLst>
          </p:cNvPr>
          <p:cNvSpPr/>
          <p:nvPr userDrawn="1"/>
        </p:nvSpPr>
        <p:spPr>
          <a:xfrm>
            <a:off x="11038901" y="1795749"/>
            <a:ext cx="314899" cy="48548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9B680B4-0C99-4EF1-968A-2348CD38EDA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61" y="398756"/>
            <a:ext cx="1384961" cy="1125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B08426-5F20-4A8A-BD00-D1593CB142B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95734" y="5978983"/>
            <a:ext cx="2878394" cy="85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5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351F7D-9258-481E-B333-241A3A5646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IE" dirty="0"/>
              <a:t>Dr Zahra Tayer Farahani, Dr Emma Howard, Mr Chuck </a:t>
            </a:r>
            <a:r>
              <a:rPr lang="en-IE" dirty="0" err="1"/>
              <a:t>Rashleigh</a:t>
            </a:r>
            <a:r>
              <a:rPr lang="en-IE" dirty="0"/>
              <a:t>, Prof Barbara Dooley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2593BF-FB65-4B9F-AAFD-62DFBD73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349" y="1603336"/>
            <a:ext cx="6615576" cy="1325563"/>
          </a:xfrm>
        </p:spPr>
        <p:txBody>
          <a:bodyPr/>
          <a:lstStyle/>
          <a:p>
            <a:r>
              <a:rPr lang="en-IE" dirty="0"/>
              <a:t>Student Counselling Service (SCS) Database: An approach to supporting  student success</a:t>
            </a:r>
          </a:p>
        </p:txBody>
      </p:sp>
    </p:spTree>
    <p:extLst>
      <p:ext uri="{BB962C8B-B14F-4D97-AF65-F5344CB8AC3E}">
        <p14:creationId xmlns:p14="http://schemas.microsoft.com/office/powerpoint/2010/main" val="2676085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C6197-A960-4FE2-A793-C28858E00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Site visits and interviews</a:t>
            </a:r>
          </a:p>
          <a:p>
            <a:r>
              <a:rPr lang="en-IE" dirty="0"/>
              <a:t>Webinar</a:t>
            </a:r>
          </a:p>
          <a:p>
            <a:r>
              <a:rPr lang="en-IE" dirty="0"/>
              <a:t>Presentation for stakeholders e.g., Psychological Counsellors in Higher Education in Ireland (PCHEI) members, GDPR officers, Registrars and Heads and Representative groups</a:t>
            </a:r>
          </a:p>
          <a:p>
            <a:r>
              <a:rPr lang="en-IE" dirty="0"/>
              <a:t>One to one meetings with SCSs</a:t>
            </a:r>
          </a:p>
          <a:p>
            <a:r>
              <a:rPr lang="en-IE" dirty="0"/>
              <a:t>Correspondence with DPOs and Research Ethics Committees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5CBDD-BA32-4A09-8D34-ADD5AF4D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/>
              <a:t>                  Our Approach</a:t>
            </a:r>
          </a:p>
        </p:txBody>
      </p:sp>
    </p:spTree>
    <p:extLst>
      <p:ext uri="{BB962C8B-B14F-4D97-AF65-F5344CB8AC3E}">
        <p14:creationId xmlns:p14="http://schemas.microsoft.com/office/powerpoint/2010/main" val="68127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709C6F-1AEA-40D2-AACA-B1B00CADB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     Important Factors</a:t>
            </a:r>
          </a:p>
        </p:txBody>
      </p:sp>
      <p:pic>
        <p:nvPicPr>
          <p:cNvPr id="11" name="Content Placeholder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CC077390-66F9-4445-B127-7240629984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570383"/>
            <a:ext cx="10224051" cy="5287617"/>
          </a:xfrm>
        </p:spPr>
      </p:pic>
    </p:spTree>
    <p:extLst>
      <p:ext uri="{BB962C8B-B14F-4D97-AF65-F5344CB8AC3E}">
        <p14:creationId xmlns:p14="http://schemas.microsoft.com/office/powerpoint/2010/main" val="3269981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C6197-A960-4FE2-A793-C28858E00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9" y="3000061"/>
            <a:ext cx="9856304" cy="192974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IE" sz="4800" dirty="0"/>
          </a:p>
          <a:p>
            <a:pPr marL="0" indent="0" algn="ctr">
              <a:buNone/>
            </a:pPr>
            <a:r>
              <a:rPr lang="en-IE" sz="4800" dirty="0"/>
              <a:t>Applications of SCS data for student success</a:t>
            </a:r>
            <a:br>
              <a:rPr lang="en-IE" sz="4800" dirty="0"/>
            </a:br>
            <a:endParaRPr lang="en-IE" sz="4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5CBDD-BA32-4A09-8D34-ADD5AF4D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4001060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709C6F-1AEA-40D2-AACA-B1B00CADB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     Use of the Data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96548BCB-701D-4385-9CD2-0C73BDA977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226813"/>
              </p:ext>
            </p:extLst>
          </p:nvPr>
        </p:nvGraphicFramePr>
        <p:xfrm>
          <a:off x="2342316" y="2007704"/>
          <a:ext cx="633454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4545">
                  <a:extLst>
                    <a:ext uri="{9D8B030D-6E8A-4147-A177-3AD203B41FA5}">
                      <a16:colId xmlns:a16="http://schemas.microsoft.com/office/drawing/2014/main" val="1572584649"/>
                    </a:ext>
                  </a:extLst>
                </a:gridCol>
              </a:tblGrid>
              <a:tr h="349857">
                <a:tc>
                  <a:txBody>
                    <a:bodyPr/>
                    <a:lstStyle/>
                    <a:p>
                      <a:r>
                        <a:rPr lang="en-IE" dirty="0"/>
                        <a:t>Beneficial use of </a:t>
                      </a:r>
                      <a:r>
                        <a:rPr lang="en-IE" dirty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n-IE" dirty="0"/>
                        <a:t>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056909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r>
                        <a:rPr lang="en-IE" dirty="0"/>
                        <a:t>Sectorial reports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482249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r>
                        <a:rPr lang="en-IE" dirty="0"/>
                        <a:t>Benchmarking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240553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r>
                        <a:rPr lang="en-IE" dirty="0"/>
                        <a:t>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895999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r>
                        <a:rPr lang="en-IE" dirty="0"/>
                        <a:t>Service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610744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r>
                        <a:rPr lang="en-IE" dirty="0"/>
                        <a:t>Funding 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277259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r>
                        <a:rPr lang="en-IE" dirty="0"/>
                        <a:t>Showcase SCSs’ contribution to student mental 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196660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Misuse of the data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7214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r>
                        <a:rPr lang="en-IE" dirty="0"/>
                        <a:t>Out of context 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21200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r>
                        <a:rPr lang="en-IE" dirty="0"/>
                        <a:t>Ranking of SCSs by authority and funding bodies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49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52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709C6F-1AEA-40D2-AACA-B1B00CADB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  </a:t>
            </a:r>
            <a:r>
              <a:rPr lang="en-IE" sz="3200" dirty="0"/>
              <a:t>Presenting issues: An example of pseudo data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034346F-980A-4A34-BD29-0DCFB2B72C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8"/>
            <a:ext cx="10233989" cy="5167312"/>
          </a:xfrm>
        </p:spPr>
      </p:pic>
    </p:spTree>
    <p:extLst>
      <p:ext uri="{BB962C8B-B14F-4D97-AF65-F5344CB8AC3E}">
        <p14:creationId xmlns:p14="http://schemas.microsoft.com/office/powerpoint/2010/main" val="3750823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C6197-A960-4FE2-A793-C28858E00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9" y="3000061"/>
            <a:ext cx="9856304" cy="19297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IE" sz="4800" dirty="0"/>
          </a:p>
          <a:p>
            <a:pPr marL="0" indent="0" algn="ctr">
              <a:buNone/>
            </a:pPr>
            <a:r>
              <a:rPr lang="en-IE" sz="4800" dirty="0"/>
              <a:t>Outcomes of the SCS Database Project</a:t>
            </a:r>
            <a:br>
              <a:rPr lang="en-IE" sz="4800" dirty="0"/>
            </a:br>
            <a:endParaRPr lang="en-IE" sz="4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5CBDD-BA32-4A09-8D34-ADD5AF4D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1548100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C6197-A960-4FE2-A793-C28858E00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dirty="0"/>
              <a:t>Conducted 28 interviews with staff in 22* HEIs</a:t>
            </a:r>
          </a:p>
          <a:p>
            <a:r>
              <a:rPr lang="en-IE" dirty="0"/>
              <a:t>Organised a webinar on data standardisation across HEIs</a:t>
            </a:r>
          </a:p>
          <a:p>
            <a:r>
              <a:rPr lang="en-IE" dirty="0"/>
              <a:t>Finalised a standardised dataset</a:t>
            </a:r>
          </a:p>
          <a:p>
            <a:r>
              <a:rPr lang="en-IE" dirty="0"/>
              <a:t>Prepared documentations including data protection impact assessment and data sharing agreements</a:t>
            </a:r>
          </a:p>
          <a:p>
            <a:r>
              <a:rPr lang="en-IE" dirty="0"/>
              <a:t>Agreed upon a governing structure</a:t>
            </a:r>
          </a:p>
          <a:p>
            <a:r>
              <a:rPr lang="en-IE" dirty="0"/>
              <a:t>Built a secure and GDPR compliant database </a:t>
            </a:r>
          </a:p>
          <a:p>
            <a:r>
              <a:rPr lang="en-IE" dirty="0"/>
              <a:t>Signed a memorandum of understanding (MoU) with PCHEI as our partner </a:t>
            </a:r>
          </a:p>
          <a:p>
            <a:r>
              <a:rPr lang="en-IE" dirty="0"/>
              <a:t>11 number of HEIs have agreed to participate and  2 number started data collection</a:t>
            </a:r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5CBDD-BA32-4A09-8D34-ADD5AF4D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/>
              <a:t>                  Progress to Date</a:t>
            </a:r>
          </a:p>
        </p:txBody>
      </p:sp>
    </p:spTree>
    <p:extLst>
      <p:ext uri="{BB962C8B-B14F-4D97-AF65-F5344CB8AC3E}">
        <p14:creationId xmlns:p14="http://schemas.microsoft.com/office/powerpoint/2010/main" val="2968972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C6197-A960-4FE2-A793-C28858E00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Data transfer round 1 - proof of concept</a:t>
            </a:r>
          </a:p>
          <a:p>
            <a:r>
              <a:rPr lang="en-IE" dirty="0"/>
              <a:t>Data collection round 2 - with more HEIs </a:t>
            </a:r>
          </a:p>
          <a:p>
            <a:r>
              <a:rPr lang="en-IE" dirty="0"/>
              <a:t>First annual sectoral report</a:t>
            </a:r>
          </a:p>
          <a:p>
            <a:r>
              <a:rPr lang="en-IE" dirty="0"/>
              <a:t>Sustainability plan</a:t>
            </a:r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5CBDD-BA32-4A09-8D34-ADD5AF4D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/>
              <a:t>                  Going Forward</a:t>
            </a:r>
          </a:p>
        </p:txBody>
      </p:sp>
    </p:spTree>
    <p:extLst>
      <p:ext uri="{BB962C8B-B14F-4D97-AF65-F5344CB8AC3E}">
        <p14:creationId xmlns:p14="http://schemas.microsoft.com/office/powerpoint/2010/main" val="1335253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C6197-A960-4FE2-A793-C28858E00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Evidence-based approach requires robust data collection.</a:t>
            </a:r>
          </a:p>
          <a:p>
            <a:r>
              <a:rPr lang="en-IE" dirty="0"/>
              <a:t>There are various benefits and challenges in a national approach to data collection.</a:t>
            </a:r>
          </a:p>
          <a:p>
            <a:r>
              <a:rPr lang="en-IE" dirty="0"/>
              <a:t>Funding and resources, knowledge and expertise, communication, collaboration and trust are important elements for success.</a:t>
            </a:r>
          </a:p>
          <a:p>
            <a:r>
              <a:rPr lang="en-IE" dirty="0"/>
              <a:t>This can apply to other student services such as maths support centre, academic writing centres, student advisors, career service etc.</a:t>
            </a:r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5CBDD-BA32-4A09-8D34-ADD5AF4D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/>
              <a:t>                  Conclusion</a:t>
            </a:r>
          </a:p>
        </p:txBody>
      </p:sp>
    </p:spTree>
    <p:extLst>
      <p:ext uri="{BB962C8B-B14F-4D97-AF65-F5344CB8AC3E}">
        <p14:creationId xmlns:p14="http://schemas.microsoft.com/office/powerpoint/2010/main" val="512090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C6197-A960-4FE2-A793-C28858E00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9" y="2554358"/>
            <a:ext cx="9856304" cy="318052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br>
              <a:rPr lang="en-IE" sz="4800" dirty="0"/>
            </a:br>
            <a:r>
              <a:rPr lang="en-IE" sz="4800" dirty="0"/>
              <a:t>Thank You!</a:t>
            </a:r>
            <a:br>
              <a:rPr lang="en-IE" sz="4800" dirty="0"/>
            </a:br>
            <a:br>
              <a:rPr lang="en-IE" sz="4800" dirty="0"/>
            </a:br>
            <a:br>
              <a:rPr lang="en-IE" sz="4800" dirty="0"/>
            </a:br>
            <a:r>
              <a:rPr lang="en-IE" sz="4800" dirty="0"/>
              <a:t>Zahra.tayerfarahani@ucd.ie</a:t>
            </a:r>
            <a:br>
              <a:rPr lang="en-IE" sz="4800" dirty="0"/>
            </a:br>
            <a:r>
              <a:rPr lang="en-IE" sz="4800" dirty="0"/>
              <a:t>Emma.Howard@ucd.ie</a:t>
            </a:r>
            <a:br>
              <a:rPr lang="en-IE" sz="4800" dirty="0"/>
            </a:br>
            <a:r>
              <a:rPr lang="en-IE" sz="4800" dirty="0"/>
              <a:t>Chuck.Rashleigh@tcd.ie</a:t>
            </a:r>
            <a:br>
              <a:rPr lang="en-IE" sz="4800" dirty="0"/>
            </a:br>
            <a:r>
              <a:rPr lang="en-IE" sz="4800" dirty="0"/>
              <a:t>Barbara.dooley@ucd.ie</a:t>
            </a:r>
            <a:br>
              <a:rPr lang="en-IE" sz="4800" dirty="0"/>
            </a:br>
            <a:endParaRPr lang="en-IE" sz="4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5CBDD-BA32-4A09-8D34-ADD5AF4D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2021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C6197-A960-4FE2-A793-C28858E00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The role SCSs in student success </a:t>
            </a:r>
          </a:p>
          <a:p>
            <a:r>
              <a:rPr lang="en-IE" dirty="0"/>
              <a:t>SCS Database</a:t>
            </a:r>
          </a:p>
          <a:p>
            <a:r>
              <a:rPr lang="en-IE" dirty="0"/>
              <a:t>Applications of SCS data for student success</a:t>
            </a:r>
          </a:p>
          <a:p>
            <a:r>
              <a:rPr lang="en-GB" dirty="0"/>
              <a:t>Outcomes of the SCS Database project</a:t>
            </a:r>
            <a:endParaRPr lang="en-IE" dirty="0"/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5CBDD-BA32-4A09-8D34-ADD5AF4D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31082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C6197-A960-4FE2-A793-C28858E00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9" y="3000061"/>
            <a:ext cx="10189684" cy="1542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4800" dirty="0"/>
              <a:t>The Role of SCSs in Student Success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5CBDD-BA32-4A09-8D34-ADD5AF4D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0953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C6197-A960-4FE2-A793-C28858E00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Embedded mental health services</a:t>
            </a:r>
          </a:p>
          <a:p>
            <a:r>
              <a:rPr lang="en-IE" dirty="0"/>
              <a:t>Integral part of the student mental health on the campus</a:t>
            </a:r>
          </a:p>
          <a:p>
            <a:r>
              <a:rPr lang="en-IE" dirty="0"/>
              <a:t>Providing psychological support to students</a:t>
            </a:r>
          </a:p>
          <a:p>
            <a:r>
              <a:rPr lang="en-IE" dirty="0"/>
              <a:t>Contribution to students’ personal development</a:t>
            </a:r>
          </a:p>
          <a:p>
            <a:r>
              <a:rPr lang="en-IE" dirty="0"/>
              <a:t>Contribution to students’ academic performance</a:t>
            </a:r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5CBDD-BA32-4A09-8D34-ADD5AF4D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/>
              <a:t>SCSs in Higher Education Institutions (HEIs)</a:t>
            </a:r>
          </a:p>
        </p:txBody>
      </p:sp>
    </p:spTree>
    <p:extLst>
      <p:ext uri="{BB962C8B-B14F-4D97-AF65-F5344CB8AC3E}">
        <p14:creationId xmlns:p14="http://schemas.microsoft.com/office/powerpoint/2010/main" val="113093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C6197-A960-4FE2-A793-C28858E00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/>
              <a:t>As part of their practice</a:t>
            </a:r>
          </a:p>
          <a:p>
            <a:endParaRPr lang="en-I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Categories of data collection:</a:t>
            </a:r>
            <a:endParaRPr lang="en-IE" dirty="0"/>
          </a:p>
          <a:p>
            <a:r>
              <a:rPr lang="en-IE" dirty="0"/>
              <a:t>Student demographic</a:t>
            </a:r>
          </a:p>
          <a:p>
            <a:r>
              <a:rPr lang="en-IE" dirty="0"/>
              <a:t>Presenting issues</a:t>
            </a:r>
          </a:p>
          <a:p>
            <a:r>
              <a:rPr lang="en-IE" dirty="0"/>
              <a:t>Outcome measures</a:t>
            </a:r>
          </a:p>
          <a:p>
            <a:r>
              <a:rPr lang="en-IE" dirty="0"/>
              <a:t>Counselling Impact on Academic Outcomes (CIAO)</a:t>
            </a:r>
          </a:p>
          <a:p>
            <a:r>
              <a:rPr lang="en-IE" dirty="0"/>
              <a:t>Student feedback</a:t>
            </a:r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5CBDD-BA32-4A09-8D34-ADD5AF4D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sz="3600" dirty="0"/>
              <a:t>Data Collection in SCSs</a:t>
            </a:r>
          </a:p>
        </p:txBody>
      </p:sp>
    </p:spTree>
    <p:extLst>
      <p:ext uri="{BB962C8B-B14F-4D97-AF65-F5344CB8AC3E}">
        <p14:creationId xmlns:p14="http://schemas.microsoft.com/office/powerpoint/2010/main" val="300615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C6197-A960-4FE2-A793-C28858E00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Identify different needs in various groups of students</a:t>
            </a:r>
          </a:p>
          <a:p>
            <a:r>
              <a:rPr lang="en-IE" dirty="0"/>
              <a:t>Identify those who are more at risk</a:t>
            </a:r>
          </a:p>
          <a:p>
            <a:r>
              <a:rPr lang="en-IE" dirty="0"/>
              <a:t>Identify effective interventions</a:t>
            </a:r>
          </a:p>
          <a:p>
            <a:r>
              <a:rPr lang="en-IE" dirty="0"/>
              <a:t>Service evaluation</a:t>
            </a:r>
          </a:p>
          <a:p>
            <a:r>
              <a:rPr lang="en-IE" dirty="0"/>
              <a:t>Service development based on identified needs</a:t>
            </a:r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5CBDD-BA32-4A09-8D34-ADD5AF4D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/>
              <a:t>The Importance of an Evidence-Based Approach</a:t>
            </a:r>
          </a:p>
        </p:txBody>
      </p:sp>
    </p:spTree>
    <p:extLst>
      <p:ext uri="{BB962C8B-B14F-4D97-AF65-F5344CB8AC3E}">
        <p14:creationId xmlns:p14="http://schemas.microsoft.com/office/powerpoint/2010/main" val="344329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C6197-A960-4FE2-A793-C28858E00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9" y="3000061"/>
            <a:ext cx="9856304" cy="19297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IE" sz="4800" dirty="0"/>
              <a:t>Robust and systematic data collection</a:t>
            </a:r>
          </a:p>
          <a:p>
            <a:pPr marL="0" indent="0" algn="ctr">
              <a:buNone/>
            </a:pPr>
            <a:r>
              <a:rPr lang="en-IE" sz="4800" dirty="0"/>
              <a:t>Research based practice</a:t>
            </a:r>
          </a:p>
          <a:p>
            <a:pPr marL="0" indent="0" algn="ctr">
              <a:buNone/>
            </a:pPr>
            <a:r>
              <a:rPr lang="en-IE" sz="4800" dirty="0"/>
              <a:t>Practice based research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5CBDD-BA32-4A09-8D34-ADD5AF4D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/>
              <a:t>Key elements of an evidence-based approach</a:t>
            </a:r>
          </a:p>
        </p:txBody>
      </p:sp>
    </p:spTree>
    <p:extLst>
      <p:ext uri="{BB962C8B-B14F-4D97-AF65-F5344CB8AC3E}">
        <p14:creationId xmlns:p14="http://schemas.microsoft.com/office/powerpoint/2010/main" val="361992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C6197-A960-4FE2-A793-C28858E00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9" y="3000061"/>
            <a:ext cx="9856304" cy="19297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IE" sz="4800" dirty="0"/>
          </a:p>
          <a:p>
            <a:pPr marL="0" indent="0" algn="ctr">
              <a:buNone/>
            </a:pPr>
            <a:r>
              <a:rPr lang="en-IE" sz="4800" dirty="0"/>
              <a:t>SCS Database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5CBDD-BA32-4A09-8D34-ADD5AF4D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453931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C6197-A960-4FE2-A793-C28858E00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Standardised data collection across SCSs</a:t>
            </a:r>
          </a:p>
          <a:p>
            <a:r>
              <a:rPr lang="en-IE" dirty="0"/>
              <a:t>A sectorial approach</a:t>
            </a:r>
          </a:p>
          <a:p>
            <a:r>
              <a:rPr lang="en-IE" dirty="0"/>
              <a:t>Support SCSs in their data collection</a:t>
            </a:r>
          </a:p>
          <a:p>
            <a:r>
              <a:rPr lang="en-IE" dirty="0"/>
              <a:t>Provide evidence to inform decision making</a:t>
            </a:r>
          </a:p>
          <a:p>
            <a:r>
              <a:rPr lang="en-IE" dirty="0"/>
              <a:t>Enhance collaboration between researchers and practitioners </a:t>
            </a:r>
          </a:p>
          <a:p>
            <a:r>
              <a:rPr lang="en-IE" dirty="0"/>
              <a:t>Provide further evidence through a practice research network (PRN)</a:t>
            </a:r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5CBDD-BA32-4A09-8D34-ADD5AF4D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/>
              <a:t>                  SCS Database</a:t>
            </a:r>
          </a:p>
        </p:txBody>
      </p:sp>
    </p:spTree>
    <p:extLst>
      <p:ext uri="{BB962C8B-B14F-4D97-AF65-F5344CB8AC3E}">
        <p14:creationId xmlns:p14="http://schemas.microsoft.com/office/powerpoint/2010/main" val="5237995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HEA_V1">
  <a:themeElements>
    <a:clrScheme name="HEA Colours">
      <a:dk1>
        <a:sysClr val="windowText" lastClr="000000"/>
      </a:dk1>
      <a:lt1>
        <a:sysClr val="window" lastClr="FFFFFF"/>
      </a:lt1>
      <a:dk2>
        <a:srgbClr val="3F6A98"/>
      </a:dk2>
      <a:lt2>
        <a:srgbClr val="BDD88B"/>
      </a:lt2>
      <a:accent1>
        <a:srgbClr val="CC2647"/>
      </a:accent1>
      <a:accent2>
        <a:srgbClr val="3F6A98"/>
      </a:accent2>
      <a:accent3>
        <a:srgbClr val="BDD88B"/>
      </a:accent3>
      <a:accent4>
        <a:srgbClr val="FFFFFF"/>
      </a:accent4>
      <a:accent5>
        <a:srgbClr val="5CC3B6"/>
      </a:accent5>
      <a:accent6>
        <a:srgbClr val="00A7E0"/>
      </a:accent6>
      <a:hlink>
        <a:srgbClr val="495C65"/>
      </a:hlink>
      <a:folHlink>
        <a:srgbClr val="3F6A98"/>
      </a:folHlink>
    </a:clrScheme>
    <a:fontScheme name="3SET Hypatia">
      <a:majorFont>
        <a:latin typeface="Hypatia Sans Pro Semibold"/>
        <a:ea typeface=""/>
        <a:cs typeface=""/>
      </a:majorFont>
      <a:minorFont>
        <a:latin typeface="Hypatia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Set_PowerPoint_Template" id="{6DC47B58-65CF-4772-9500-D36B83E41CBD}" vid="{D2006063-B8F5-474D-BAF7-F872A834EAF3}"/>
    </a:ext>
  </a:extLst>
</a:theme>
</file>

<file path=ppt/theme/theme2.xml><?xml version="1.0" encoding="utf-8"?>
<a:theme xmlns:a="http://schemas.openxmlformats.org/drawingml/2006/main" name="1_HEA_V1">
  <a:themeElements>
    <a:clrScheme name="HEA Colours">
      <a:dk1>
        <a:sysClr val="windowText" lastClr="000000"/>
      </a:dk1>
      <a:lt1>
        <a:sysClr val="window" lastClr="FFFFFF"/>
      </a:lt1>
      <a:dk2>
        <a:srgbClr val="3F6A98"/>
      </a:dk2>
      <a:lt2>
        <a:srgbClr val="BDD88B"/>
      </a:lt2>
      <a:accent1>
        <a:srgbClr val="CC2647"/>
      </a:accent1>
      <a:accent2>
        <a:srgbClr val="3F6A98"/>
      </a:accent2>
      <a:accent3>
        <a:srgbClr val="BDD88B"/>
      </a:accent3>
      <a:accent4>
        <a:srgbClr val="FFFFFF"/>
      </a:accent4>
      <a:accent5>
        <a:srgbClr val="5CC3B6"/>
      </a:accent5>
      <a:accent6>
        <a:srgbClr val="00A7E0"/>
      </a:accent6>
      <a:hlink>
        <a:srgbClr val="495C65"/>
      </a:hlink>
      <a:folHlink>
        <a:srgbClr val="3F6A98"/>
      </a:folHlink>
    </a:clrScheme>
    <a:fontScheme name="3SET Hypatia">
      <a:majorFont>
        <a:latin typeface="Hypatia Sans Pro Semibold"/>
        <a:ea typeface=""/>
        <a:cs typeface=""/>
      </a:majorFont>
      <a:minorFont>
        <a:latin typeface="Hypatia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Set_PowerPoint_Template" id="{6DC47B58-65CF-4772-9500-D36B83E41CBD}" vid="{D2006063-B8F5-474D-BAF7-F872A834EAF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72FCA9E06A1E4894E8614BF3715E12" ma:contentTypeVersion="13" ma:contentTypeDescription="Create a new document." ma:contentTypeScope="" ma:versionID="b08a06dbb0015a4d40384af67a4b13d0">
  <xsd:schema xmlns:xsd="http://www.w3.org/2001/XMLSchema" xmlns:xs="http://www.w3.org/2001/XMLSchema" xmlns:p="http://schemas.microsoft.com/office/2006/metadata/properties" xmlns:ns2="4954eb78-6048-4cae-9c1d-bbc534fc010e" xmlns:ns3="74d24bd3-5cb6-4cd0-8679-26f9b6efef74" targetNamespace="http://schemas.microsoft.com/office/2006/metadata/properties" ma:root="true" ma:fieldsID="193728fb6c78bdd1ffa68b99bb51c8b4" ns2:_="" ns3:_="">
    <xsd:import namespace="4954eb78-6048-4cae-9c1d-bbc534fc010e"/>
    <xsd:import namespace="74d24bd3-5cb6-4cd0-8679-26f9b6efef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4eb78-6048-4cae-9c1d-bbc534fc0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24bd3-5cb6-4cd0-8679-26f9b6efef7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FBEBCB-75B1-4D4D-86BF-D8E93DC147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54eb78-6048-4cae-9c1d-bbc534fc010e"/>
    <ds:schemaRef ds:uri="74d24bd3-5cb6-4cd0-8679-26f9b6efef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23D88E-88E3-4A2B-A909-7CC9D1F4E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EB306B-43E4-4F91-9380-7541BFE8FCD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3Set_PowerPoint_Template</Template>
  <TotalTime>7133</TotalTime>
  <Words>542</Words>
  <Application>Microsoft Office PowerPoint</Application>
  <PresentationFormat>Widescreen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Hypatia Sans Pro</vt:lpstr>
      <vt:lpstr>Hypatia Sans Pro Semibold</vt:lpstr>
      <vt:lpstr>HEA_V1</vt:lpstr>
      <vt:lpstr>1_HEA_V1</vt:lpstr>
      <vt:lpstr>Student Counselling Service (SCS) Database: An approach to supporting  student success</vt:lpstr>
      <vt:lpstr>Introduction</vt:lpstr>
      <vt:lpstr>PowerPoint Presentation</vt:lpstr>
      <vt:lpstr>SCSs in Higher Education Institutions (HEIs)</vt:lpstr>
      <vt:lpstr>Data Collection in SCSs</vt:lpstr>
      <vt:lpstr>The Importance of an Evidence-Based Approach</vt:lpstr>
      <vt:lpstr>Key elements of an evidence-based approach</vt:lpstr>
      <vt:lpstr>PowerPoint Presentation</vt:lpstr>
      <vt:lpstr>                  SCS Database</vt:lpstr>
      <vt:lpstr>                  Our Approach</vt:lpstr>
      <vt:lpstr>     Important Factors</vt:lpstr>
      <vt:lpstr>PowerPoint Presentation</vt:lpstr>
      <vt:lpstr>     Use of the Data</vt:lpstr>
      <vt:lpstr>  Presenting issues: An example of pseudo data</vt:lpstr>
      <vt:lpstr>PowerPoint Presentation</vt:lpstr>
      <vt:lpstr>                  Progress to Date</vt:lpstr>
      <vt:lpstr>                  Going Forward</vt:lpstr>
      <vt:lpstr>                  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Counselling Service (SCS) Database: An approach to supporting  student success</dc:title>
  <dc:creator>zahra.tayerfarahani@ucd.ie</dc:creator>
  <cp:lastModifiedBy>zahra.tayerfarahani@ucd.ie</cp:lastModifiedBy>
  <cp:revision>7</cp:revision>
  <dcterms:created xsi:type="dcterms:W3CDTF">2021-12-15T13:47:15Z</dcterms:created>
  <dcterms:modified xsi:type="dcterms:W3CDTF">2021-12-23T09:34:25Z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7FB4DC31-6503-403B-8672-8251EF734815</vt:lpwstr>
  </property>
  <property fmtid="{D5CDD505-2E9C-101B-9397-08002B2CF9AE}" pid="3" name="ArticulatePath">
    <vt:lpwstr>Presentation2</vt:lpwstr>
  </property>
  <property fmtid="{D5CDD505-2E9C-101B-9397-08002B2CF9AE}" pid="4" name="ContentTypeId">
    <vt:lpwstr>0x0101004E72FCA9E06A1E4894E8614BF3715E12</vt:lpwstr>
  </property>
</Properties>
</file>