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427" r:id="rId3"/>
    <p:sldId id="417" r:id="rId4"/>
    <p:sldId id="428" r:id="rId5"/>
    <p:sldId id="429" r:id="rId6"/>
    <p:sldId id="430" r:id="rId7"/>
    <p:sldId id="431" r:id="rId8"/>
    <p:sldId id="437" r:id="rId9"/>
    <p:sldId id="432" r:id="rId10"/>
    <p:sldId id="433" r:id="rId11"/>
    <p:sldId id="438" r:id="rId12"/>
    <p:sldId id="436" r:id="rId13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3B9"/>
    <a:srgbClr val="005EAE"/>
    <a:srgbClr val="3E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16FD4-66E6-4111-94D4-31F841600444}" v="41" dt="2025-09-04T15:22:46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382" autoAdjust="0"/>
  </p:normalViewPr>
  <p:slideViewPr>
    <p:cSldViewPr snapToGrid="0" showGuides="1">
      <p:cViewPr varScale="1">
        <p:scale>
          <a:sx n="63" d="100"/>
          <a:sy n="63" d="100"/>
        </p:scale>
        <p:origin x="1500" y="60"/>
      </p:cViewPr>
      <p:guideLst>
        <p:guide orient="horz" pos="4319"/>
        <p:guide pos="524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ias Dilling" userId="11c12819-e2b2-467c-964e-71995ec7e7c9" providerId="ADAL" clId="{FFB16FD4-66E6-4111-94D4-31F841600444}"/>
    <pc:docChg chg="undo custSel addSld delSld modSld">
      <pc:chgData name="Matthias Dilling" userId="11c12819-e2b2-467c-964e-71995ec7e7c9" providerId="ADAL" clId="{FFB16FD4-66E6-4111-94D4-31F841600444}" dt="2025-09-04T15:23:12.113" v="1092" actId="14100"/>
      <pc:docMkLst>
        <pc:docMk/>
      </pc:docMkLst>
      <pc:sldChg chg="modSp mod">
        <pc:chgData name="Matthias Dilling" userId="11c12819-e2b2-467c-964e-71995ec7e7c9" providerId="ADAL" clId="{FFB16FD4-66E6-4111-94D4-31F841600444}" dt="2025-09-03T16:36:12.511" v="994" actId="20577"/>
        <pc:sldMkLst>
          <pc:docMk/>
          <pc:sldMk cId="0" sldId="417"/>
        </pc:sldMkLst>
        <pc:spChg chg="mod">
          <ac:chgData name="Matthias Dilling" userId="11c12819-e2b2-467c-964e-71995ec7e7c9" providerId="ADAL" clId="{FFB16FD4-66E6-4111-94D4-31F841600444}" dt="2025-09-03T16:36:12.511" v="994" actId="20577"/>
          <ac:spMkLst>
            <pc:docMk/>
            <pc:sldMk cId="0" sldId="417"/>
            <ac:spMk id="3" creationId="{A7E46C07-1D28-D849-AF45-C8AF4B5882DA}"/>
          </ac:spMkLst>
        </pc:spChg>
      </pc:sldChg>
      <pc:sldChg chg="modSp mod">
        <pc:chgData name="Matthias Dilling" userId="11c12819-e2b2-467c-964e-71995ec7e7c9" providerId="ADAL" clId="{FFB16FD4-66E6-4111-94D4-31F841600444}" dt="2025-09-03T13:37:29.386" v="1" actId="403"/>
        <pc:sldMkLst>
          <pc:docMk/>
          <pc:sldMk cId="2445374108" sldId="428"/>
        </pc:sldMkLst>
        <pc:spChg chg="mod">
          <ac:chgData name="Matthias Dilling" userId="11c12819-e2b2-467c-964e-71995ec7e7c9" providerId="ADAL" clId="{FFB16FD4-66E6-4111-94D4-31F841600444}" dt="2025-09-03T13:37:29.386" v="1" actId="403"/>
          <ac:spMkLst>
            <pc:docMk/>
            <pc:sldMk cId="2445374108" sldId="428"/>
            <ac:spMk id="3" creationId="{A929A9F9-E603-1F4A-8C9F-CC1AC939FD3C}"/>
          </ac:spMkLst>
        </pc:spChg>
      </pc:sldChg>
      <pc:sldChg chg="modSp mod">
        <pc:chgData name="Matthias Dilling" userId="11c12819-e2b2-467c-964e-71995ec7e7c9" providerId="ADAL" clId="{FFB16FD4-66E6-4111-94D4-31F841600444}" dt="2025-09-03T13:37:49.705" v="5" actId="113"/>
        <pc:sldMkLst>
          <pc:docMk/>
          <pc:sldMk cId="49061940" sldId="429"/>
        </pc:sldMkLst>
        <pc:spChg chg="mod">
          <ac:chgData name="Matthias Dilling" userId="11c12819-e2b2-467c-964e-71995ec7e7c9" providerId="ADAL" clId="{FFB16FD4-66E6-4111-94D4-31F841600444}" dt="2025-09-03T13:37:49.705" v="5" actId="113"/>
          <ac:spMkLst>
            <pc:docMk/>
            <pc:sldMk cId="49061940" sldId="429"/>
            <ac:spMk id="6" creationId="{5BC38724-B36D-DC4B-B9BB-FE041AE2FEBB}"/>
          </ac:spMkLst>
        </pc:spChg>
      </pc:sldChg>
      <pc:sldChg chg="modSp mod">
        <pc:chgData name="Matthias Dilling" userId="11c12819-e2b2-467c-964e-71995ec7e7c9" providerId="ADAL" clId="{FFB16FD4-66E6-4111-94D4-31F841600444}" dt="2025-09-03T13:51:40.809" v="161" actId="14100"/>
        <pc:sldMkLst>
          <pc:docMk/>
          <pc:sldMk cId="1383600594" sldId="430"/>
        </pc:sldMkLst>
        <pc:spChg chg="mod">
          <ac:chgData name="Matthias Dilling" userId="11c12819-e2b2-467c-964e-71995ec7e7c9" providerId="ADAL" clId="{FFB16FD4-66E6-4111-94D4-31F841600444}" dt="2025-09-03T13:51:40.809" v="161" actId="14100"/>
          <ac:spMkLst>
            <pc:docMk/>
            <pc:sldMk cId="1383600594" sldId="430"/>
            <ac:spMk id="3" creationId="{7B1BED91-7BEE-5042-B46D-4C535FA0130F}"/>
          </ac:spMkLst>
        </pc:spChg>
      </pc:sldChg>
      <pc:sldChg chg="modSp mod">
        <pc:chgData name="Matthias Dilling" userId="11c12819-e2b2-467c-964e-71995ec7e7c9" providerId="ADAL" clId="{FFB16FD4-66E6-4111-94D4-31F841600444}" dt="2025-09-04T15:19:16.219" v="1051" actId="14100"/>
        <pc:sldMkLst>
          <pc:docMk/>
          <pc:sldMk cId="2707123312" sldId="431"/>
        </pc:sldMkLst>
        <pc:spChg chg="mod">
          <ac:chgData name="Matthias Dilling" userId="11c12819-e2b2-467c-964e-71995ec7e7c9" providerId="ADAL" clId="{FFB16FD4-66E6-4111-94D4-31F841600444}" dt="2025-09-03T13:46:44.602" v="80" actId="14100"/>
          <ac:spMkLst>
            <pc:docMk/>
            <pc:sldMk cId="2707123312" sldId="431"/>
            <ac:spMk id="2" creationId="{3C10739C-EFD6-D544-99C7-39FC16E93B02}"/>
          </ac:spMkLst>
        </pc:spChg>
        <pc:spChg chg="mod">
          <ac:chgData name="Matthias Dilling" userId="11c12819-e2b2-467c-964e-71995ec7e7c9" providerId="ADAL" clId="{FFB16FD4-66E6-4111-94D4-31F841600444}" dt="2025-09-04T15:19:16.219" v="1051" actId="14100"/>
          <ac:spMkLst>
            <pc:docMk/>
            <pc:sldMk cId="2707123312" sldId="431"/>
            <ac:spMk id="3" creationId="{8CAFC66F-8F9F-E748-B950-3CBF1F012548}"/>
          </ac:spMkLst>
        </pc:spChg>
      </pc:sldChg>
      <pc:sldChg chg="modSp mod">
        <pc:chgData name="Matthias Dilling" userId="11c12819-e2b2-467c-964e-71995ec7e7c9" providerId="ADAL" clId="{FFB16FD4-66E6-4111-94D4-31F841600444}" dt="2025-09-03T14:03:01.647" v="414" actId="20577"/>
        <pc:sldMkLst>
          <pc:docMk/>
          <pc:sldMk cId="2957011978" sldId="432"/>
        </pc:sldMkLst>
        <pc:spChg chg="mod">
          <ac:chgData name="Matthias Dilling" userId="11c12819-e2b2-467c-964e-71995ec7e7c9" providerId="ADAL" clId="{FFB16FD4-66E6-4111-94D4-31F841600444}" dt="2025-09-03T14:03:01.647" v="414" actId="20577"/>
          <ac:spMkLst>
            <pc:docMk/>
            <pc:sldMk cId="2957011978" sldId="432"/>
            <ac:spMk id="3" creationId="{82954EFA-EA51-CE4C-AB4F-9B99E5AF2359}"/>
          </ac:spMkLst>
        </pc:spChg>
      </pc:sldChg>
      <pc:sldChg chg="modSp del mod">
        <pc:chgData name="Matthias Dilling" userId="11c12819-e2b2-467c-964e-71995ec7e7c9" providerId="ADAL" clId="{FFB16FD4-66E6-4111-94D4-31F841600444}" dt="2025-09-03T14:24:08.688" v="931" actId="2696"/>
        <pc:sldMkLst>
          <pc:docMk/>
          <pc:sldMk cId="1083834839" sldId="434"/>
        </pc:sldMkLst>
        <pc:spChg chg="mod">
          <ac:chgData name="Matthias Dilling" userId="11c12819-e2b2-467c-964e-71995ec7e7c9" providerId="ADAL" clId="{FFB16FD4-66E6-4111-94D4-31F841600444}" dt="2025-09-03T14:11:54.509" v="418" actId="20577"/>
          <ac:spMkLst>
            <pc:docMk/>
            <pc:sldMk cId="1083834839" sldId="434"/>
            <ac:spMk id="2" creationId="{A32192F1-B1E7-1C48-B16B-342DC754CE47}"/>
          </ac:spMkLst>
        </pc:spChg>
        <pc:spChg chg="mod">
          <ac:chgData name="Matthias Dilling" userId="11c12819-e2b2-467c-964e-71995ec7e7c9" providerId="ADAL" clId="{FFB16FD4-66E6-4111-94D4-31F841600444}" dt="2025-09-03T14:15:24.255" v="598" actId="20577"/>
          <ac:spMkLst>
            <pc:docMk/>
            <pc:sldMk cId="1083834839" sldId="434"/>
            <ac:spMk id="3" creationId="{D755F976-E23A-5144-A81C-5361B3954397}"/>
          </ac:spMkLst>
        </pc:spChg>
      </pc:sldChg>
      <pc:sldChg chg="modSp del mod">
        <pc:chgData name="Matthias Dilling" userId="11c12819-e2b2-467c-964e-71995ec7e7c9" providerId="ADAL" clId="{FFB16FD4-66E6-4111-94D4-31F841600444}" dt="2025-09-04T15:20:14.516" v="1053" actId="2696"/>
        <pc:sldMkLst>
          <pc:docMk/>
          <pc:sldMk cId="139159739" sldId="435"/>
        </pc:sldMkLst>
        <pc:spChg chg="mod">
          <ac:chgData name="Matthias Dilling" userId="11c12819-e2b2-467c-964e-71995ec7e7c9" providerId="ADAL" clId="{FFB16FD4-66E6-4111-94D4-31F841600444}" dt="2025-09-03T14:03:58.791" v="417" actId="13926"/>
          <ac:spMkLst>
            <pc:docMk/>
            <pc:sldMk cId="139159739" sldId="435"/>
            <ac:spMk id="2" creationId="{7E73440E-952B-C70B-7E91-24A9D652A46E}"/>
          </ac:spMkLst>
        </pc:spChg>
        <pc:spChg chg="mod">
          <ac:chgData name="Matthias Dilling" userId="11c12819-e2b2-467c-964e-71995ec7e7c9" providerId="ADAL" clId="{FFB16FD4-66E6-4111-94D4-31F841600444}" dt="2025-09-03T14:24:41.988" v="959" actId="20577"/>
          <ac:spMkLst>
            <pc:docMk/>
            <pc:sldMk cId="139159739" sldId="435"/>
            <ac:spMk id="3" creationId="{213795BC-9E93-9C08-94CF-C7727974393D}"/>
          </ac:spMkLst>
        </pc:spChg>
      </pc:sldChg>
      <pc:sldChg chg="modSp add mod">
        <pc:chgData name="Matthias Dilling" userId="11c12819-e2b2-467c-964e-71995ec7e7c9" providerId="ADAL" clId="{FFB16FD4-66E6-4111-94D4-31F841600444}" dt="2025-09-04T15:18:03.527" v="1047" actId="20577"/>
        <pc:sldMkLst>
          <pc:docMk/>
          <pc:sldMk cId="3755983754" sldId="437"/>
        </pc:sldMkLst>
        <pc:spChg chg="mod">
          <ac:chgData name="Matthias Dilling" userId="11c12819-e2b2-467c-964e-71995ec7e7c9" providerId="ADAL" clId="{FFB16FD4-66E6-4111-94D4-31F841600444}" dt="2025-09-03T13:49:27.670" v="128" actId="20577"/>
          <ac:spMkLst>
            <pc:docMk/>
            <pc:sldMk cId="3755983754" sldId="437"/>
            <ac:spMk id="2" creationId="{8BE02900-E4AC-28A4-BABC-4AABE6B15662}"/>
          </ac:spMkLst>
        </pc:spChg>
        <pc:spChg chg="mod">
          <ac:chgData name="Matthias Dilling" userId="11c12819-e2b2-467c-964e-71995ec7e7c9" providerId="ADAL" clId="{FFB16FD4-66E6-4111-94D4-31F841600444}" dt="2025-09-04T15:18:03.527" v="1047" actId="20577"/>
          <ac:spMkLst>
            <pc:docMk/>
            <pc:sldMk cId="3755983754" sldId="437"/>
            <ac:spMk id="3" creationId="{C5C610DD-3A2B-A9D7-0DD3-866908A19C89}"/>
          </ac:spMkLst>
        </pc:spChg>
      </pc:sldChg>
      <pc:sldChg chg="delSp modSp new mod">
        <pc:chgData name="Matthias Dilling" userId="11c12819-e2b2-467c-964e-71995ec7e7c9" providerId="ADAL" clId="{FFB16FD4-66E6-4111-94D4-31F841600444}" dt="2025-09-04T15:23:12.113" v="1092" actId="14100"/>
        <pc:sldMkLst>
          <pc:docMk/>
          <pc:sldMk cId="137646935" sldId="438"/>
        </pc:sldMkLst>
        <pc:spChg chg="mod">
          <ac:chgData name="Matthias Dilling" userId="11c12819-e2b2-467c-964e-71995ec7e7c9" providerId="ADAL" clId="{FFB16FD4-66E6-4111-94D4-31F841600444}" dt="2025-09-03T14:20:38.807" v="667" actId="20577"/>
          <ac:spMkLst>
            <pc:docMk/>
            <pc:sldMk cId="137646935" sldId="438"/>
            <ac:spMk id="2" creationId="{5FBAC86A-0517-6A9B-883E-4570304BCE1C}"/>
          </ac:spMkLst>
        </pc:spChg>
        <pc:spChg chg="mod">
          <ac:chgData name="Matthias Dilling" userId="11c12819-e2b2-467c-964e-71995ec7e7c9" providerId="ADAL" clId="{FFB16FD4-66E6-4111-94D4-31F841600444}" dt="2025-09-04T15:23:12.113" v="1092" actId="14100"/>
          <ac:spMkLst>
            <pc:docMk/>
            <pc:sldMk cId="137646935" sldId="438"/>
            <ac:spMk id="3" creationId="{CB1862FA-DB18-E14C-9874-F5F9ED752DE7}"/>
          </ac:spMkLst>
        </pc:spChg>
        <pc:spChg chg="del mod">
          <ac:chgData name="Matthias Dilling" userId="11c12819-e2b2-467c-964e-71995ec7e7c9" providerId="ADAL" clId="{FFB16FD4-66E6-4111-94D4-31F841600444}" dt="2025-09-04T15:23:05.037" v="1090" actId="478"/>
          <ac:spMkLst>
            <pc:docMk/>
            <pc:sldMk cId="137646935" sldId="438"/>
            <ac:spMk id="4" creationId="{9ED17649-FB65-2630-BC6F-AB774CE82D36}"/>
          </ac:spMkLst>
        </pc:spChg>
      </pc:sldChg>
      <pc:sldChg chg="modSp new del mod">
        <pc:chgData name="Matthias Dilling" userId="11c12819-e2b2-467c-964e-71995ec7e7c9" providerId="ADAL" clId="{FFB16FD4-66E6-4111-94D4-31F841600444}" dt="2025-09-03T14:16:13.559" v="651" actId="2696"/>
        <pc:sldMkLst>
          <pc:docMk/>
          <pc:sldMk cId="3372107212" sldId="438"/>
        </pc:sldMkLst>
        <pc:spChg chg="mod">
          <ac:chgData name="Matthias Dilling" userId="11c12819-e2b2-467c-964e-71995ec7e7c9" providerId="ADAL" clId="{FFB16FD4-66E6-4111-94D4-31F841600444}" dt="2025-09-03T14:16:10.875" v="650" actId="20577"/>
          <ac:spMkLst>
            <pc:docMk/>
            <pc:sldMk cId="3372107212" sldId="438"/>
            <ac:spMk id="2" creationId="{4BC2BADC-F411-A37E-7D60-594E718C083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574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897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544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>
            <a:extLst>
              <a:ext uri="{FF2B5EF4-FFF2-40B4-BE49-F238E27FC236}">
                <a16:creationId xmlns:a16="http://schemas.microsoft.com/office/drawing/2014/main" id="{5705FA4C-11ED-BF4D-BF18-2A495D190A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>
            <a:extLst>
              <a:ext uri="{FF2B5EF4-FFF2-40B4-BE49-F238E27FC236}">
                <a16:creationId xmlns:a16="http://schemas.microsoft.com/office/drawing/2014/main" id="{2B46FC2D-5616-A249-9A31-652EDDA37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/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defTabSz="914400"/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id="{D0C51A3B-17CE-A249-8F66-36D3FE568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689AF1E-7DCF-994F-BDEC-1EE22D32FAE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679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706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535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54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BD7FBE-0725-F9E2-846C-9F1BC8A8A7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3B3279-1716-D817-F620-3ADD23FEA3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06ED28-FCC0-4B76-9511-2310E7E6B3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C661B-00F8-10DB-13AF-7DF4197479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891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739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819975"/>
            <a:ext cx="7500939" cy="554850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394175"/>
            <a:ext cx="7500938" cy="361800"/>
          </a:xfrm>
        </p:spPr>
        <p:txBody>
          <a:bodyPr/>
          <a:lstStyle>
            <a:lvl1pPr marL="0" indent="0" algn="l">
              <a:buNone/>
              <a:defRPr sz="1400" b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75" y="5386500"/>
            <a:ext cx="4679325" cy="979374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rgbClr val="005EAE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accent2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943100"/>
            <a:ext cx="4204800" cy="4343400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905000"/>
            <a:ext cx="3819525" cy="3987688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5835"/>
            <a:ext cx="9144000" cy="4850665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4200"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6" y="1881075"/>
            <a:ext cx="7527924" cy="3643425"/>
          </a:xfrm>
        </p:spPr>
        <p:txBody>
          <a:bodyPr/>
          <a:lstStyle>
            <a:lvl1pPr marL="0" indent="0" rtl="0">
              <a:spcBef>
                <a:spcPts val="900"/>
              </a:spcBef>
              <a:buClr>
                <a:schemeClr val="tx2"/>
              </a:buClr>
              <a:buSzPts val="2000"/>
              <a:buFont typeface="Arial"/>
              <a:buNone/>
              <a:defRPr sz="2000" b="1"/>
            </a:lvl1pPr>
            <a:lvl2pPr marL="625475" indent="-233363" rtl="0">
              <a:buSzPts val="2000"/>
              <a:buFont typeface="Minion Pro"/>
              <a:buChar char="‒"/>
              <a:defRPr sz="2000"/>
            </a:lvl2pPr>
            <a:lvl3pPr marL="912813" indent="-222250" rtl="0">
              <a:buSzPts val="2000"/>
              <a:buFont typeface="Arial"/>
              <a:buChar char="»"/>
              <a:defRPr sz="2000"/>
            </a:lvl3pPr>
            <a:lvl4pPr marL="1128713" indent="-190500">
              <a:defRPr sz="2000"/>
            </a:lvl4pPr>
            <a:lvl5pPr marL="1439863" indent="-185738"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5819775"/>
            <a:ext cx="9144000" cy="1036637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046348"/>
            <a:ext cx="2060224" cy="550631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676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01AC5-34B2-1D40-A616-C626CC862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52264-2DAC-7C4C-8E03-7F14A4AF9E00}" type="datetimeFigureOut">
              <a:rPr lang="en-US" altLang="en-US"/>
              <a:pPr>
                <a:defRPr/>
              </a:pPr>
              <a:t>9/9/2025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7BEE4-34D3-7A45-A9B7-3F2FA8EAE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E3315-67CB-D446-B205-13ACC8CAE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E541-72FC-FF48-9161-D84533485B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52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1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4" y="360000"/>
            <a:ext cx="7500939" cy="56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871551"/>
            <a:ext cx="7500938" cy="409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  <p:sldLayoutId id="2147483654" r:id="rId6"/>
    <p:sldLayoutId id="2147483661" r:id="rId7"/>
    <p:sldLayoutId id="2147483663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0E73B9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SP_StudyAbroad@tcd.i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Business.Exchange@tcd.i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cd-ie.zoom.us/j/6139408910" TargetMode="External"/><Relationship Id="rId2" Type="http://schemas.openxmlformats.org/officeDocument/2006/relationships/hyperlink" Target="https://www.tcd.ie/students/orientation/visiting-exchange/timetabl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cd.ie/global/webinars/" TargetMode="External"/><Relationship Id="rId5" Type="http://schemas.openxmlformats.org/officeDocument/2006/relationships/hyperlink" Target="https://www.tcd.ie/ssp/undergraduate/study-abroad/incoming/" TargetMode="External"/><Relationship Id="rId4" Type="http://schemas.openxmlformats.org/officeDocument/2006/relationships/hyperlink" Target="https://tcd-ie.zoom.us/j/91987146484?pwd=KiFN4i3dkqdgdM0WicKXc5Rm4g3AQb.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EIERL@tcd.ie" TargetMode="External"/><Relationship Id="rId7" Type="http://schemas.openxmlformats.org/officeDocument/2006/relationships/hyperlink" Target="mailto:business.exchange@tcd.i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hyperlink" Target="mailto:vpolitis@tcd.ie" TargetMode="External"/><Relationship Id="rId5" Type="http://schemas.openxmlformats.org/officeDocument/2006/relationships/hyperlink" Target="mailto:Econ.Visiting@tcd.ie" TargetMode="External"/><Relationship Id="rId4" Type="http://schemas.openxmlformats.org/officeDocument/2006/relationships/hyperlink" Target="mailto:polsci.incoming@tcd.i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d.ie/calenda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d.ie/ssp/undergraduate/study-abroad/incoming/module-outlines.ph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tcd.ie/business/programmes/undergraduate/study-abroad/module-outline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cd.ie/students/students-union/" TargetMode="External"/><Relationship Id="rId3" Type="http://schemas.openxmlformats.org/officeDocument/2006/relationships/hyperlink" Target="mailto:international.tutor@tcd.ie" TargetMode="External"/><Relationship Id="rId7" Type="http://schemas.openxmlformats.org/officeDocument/2006/relationships/hyperlink" Target="https://www.tcd.ie/collegehealth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6" Type="http://schemas.openxmlformats.org/officeDocument/2006/relationships/hyperlink" Target="mailto:student2student@tcd.ie" TargetMode="External"/><Relationship Id="rId5" Type="http://schemas.openxmlformats.org/officeDocument/2006/relationships/hyperlink" Target="mailto:student-counselling@tcd.ie" TargetMode="External"/><Relationship Id="rId4" Type="http://schemas.openxmlformats.org/officeDocument/2006/relationships/hyperlink" Target="https://www.tcd.ie/disability/" TargetMode="External"/><Relationship Id="rId9" Type="http://schemas.openxmlformats.org/officeDocument/2006/relationships/hyperlink" Target="https://www.tcd.ie/global/stud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351881"/>
            <a:ext cx="7787788" cy="1553755"/>
          </a:xfrm>
        </p:spPr>
        <p:txBody>
          <a:bodyPr/>
          <a:lstStyle/>
          <a:p>
            <a:br>
              <a:rPr lang="en-IE" dirty="0"/>
            </a:br>
            <a:br>
              <a:rPr lang="en-IE" dirty="0"/>
            </a:br>
            <a:r>
              <a:rPr lang="en-IE" dirty="0"/>
              <a:t> </a:t>
            </a: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r>
              <a:rPr lang="en-IE" b="1" dirty="0"/>
              <a:t>Erasmus, International Exchange and Visiting Student Welcome Meeting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09624" y="4962556"/>
            <a:ext cx="7490313" cy="1162782"/>
          </a:xfrm>
        </p:spPr>
        <p:txBody>
          <a:bodyPr/>
          <a:lstStyle/>
          <a:p>
            <a:endParaRPr lang="en-GB" altLang="en-US" sz="2000" dirty="0">
              <a:solidFill>
                <a:srgbClr val="002060"/>
              </a:solidFill>
            </a:endParaRPr>
          </a:p>
          <a:p>
            <a:r>
              <a:rPr lang="en-GB" altLang="en-US" sz="2000" dirty="0">
                <a:solidFill>
                  <a:srgbClr val="002060"/>
                </a:solidFill>
              </a:rPr>
              <a:t>Dr Matthias Dilling </a:t>
            </a:r>
            <a:r>
              <a:rPr lang="en-GB" altLang="en-US" sz="2000" b="0" dirty="0">
                <a:solidFill>
                  <a:srgbClr val="002060"/>
                </a:solidFill>
              </a:rPr>
              <a:t>(DILLINGM@tcd.ie)</a:t>
            </a:r>
          </a:p>
          <a:p>
            <a:r>
              <a:rPr lang="en-GB" altLang="en-US" sz="2000" b="0" dirty="0">
                <a:solidFill>
                  <a:srgbClr val="002060"/>
                </a:solidFill>
              </a:rPr>
              <a:t>Director of Study Abroad, School of Social Sciences and Philosophy</a:t>
            </a:r>
          </a:p>
          <a:p>
            <a:endParaRPr lang="en-GB" altLang="en-US" sz="2000" b="0" dirty="0">
              <a:solidFill>
                <a:srgbClr val="002060"/>
              </a:solidFill>
            </a:endParaRPr>
          </a:p>
          <a:p>
            <a:r>
              <a:rPr lang="en-GB" altLang="en-US" sz="2000" b="0" dirty="0">
                <a:solidFill>
                  <a:srgbClr val="002060"/>
                </a:solidFill>
              </a:rPr>
              <a:t>10 September 2025</a:t>
            </a:r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D00B7-7A95-DB49-9EA8-CC726ADD8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need further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8A3D4-4E32-F140-8259-296A15D72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b="0" dirty="0"/>
              <a:t>School of Social Sciences and Philosophy:</a:t>
            </a:r>
          </a:p>
          <a:p>
            <a:r>
              <a:rPr lang="en-IE" sz="2800" b="0" dirty="0">
                <a:hlinkClick r:id="rId3"/>
              </a:rPr>
              <a:t>SSP_StudyAbroad@tcd.ie</a:t>
            </a:r>
            <a:endParaRPr lang="en-IE" sz="2800" b="0" dirty="0"/>
          </a:p>
          <a:p>
            <a:endParaRPr lang="en-IE" sz="2800" b="0" dirty="0"/>
          </a:p>
          <a:p>
            <a:r>
              <a:rPr lang="en-IE" sz="2800" b="0" dirty="0"/>
              <a:t>School of Business:</a:t>
            </a:r>
          </a:p>
          <a:p>
            <a:r>
              <a:rPr lang="en-IE" sz="2800" b="0" dirty="0">
                <a:hlinkClick r:id="rId4"/>
              </a:rPr>
              <a:t>Business.Exchange@tcd.ie</a:t>
            </a:r>
            <a:r>
              <a:rPr lang="en-IE" sz="2800" b="0" dirty="0"/>
              <a:t> </a:t>
            </a:r>
          </a:p>
          <a:p>
            <a:endParaRPr lang="en-IE" sz="2800" b="0" dirty="0"/>
          </a:p>
          <a:p>
            <a:endParaRPr lang="en-IE" sz="24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88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AC86A-0517-6A9B-883E-4570304BC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And what next?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862FA-DB18-E14C-9874-F5F9ED752D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8674" y="1476000"/>
            <a:ext cx="7500939" cy="475208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en-IE" b="0" dirty="0"/>
              <a:t>Please follow the orientation timetable, which you can find here: </a:t>
            </a:r>
            <a:r>
              <a:rPr lang="en-US" b="0" dirty="0">
                <a:hlinkClick r:id="rId2"/>
              </a:rPr>
              <a:t>https://www.tcd.ie/students/orientation/visiting-exchange/timetable.php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Departmental meetings</a:t>
            </a:r>
          </a:p>
          <a:p>
            <a:pPr marL="660400" lvl="1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IE" b="1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Trinity Business School</a:t>
            </a:r>
            <a:r>
              <a:rPr lang="en-IE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E" b="0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Wednesday, 10</a:t>
            </a:r>
            <a:r>
              <a:rPr lang="en-IE" b="0" baseline="30000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IE" b="0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September, 15:00-16:00, McNabb Theatre, Trinity Business School (in-person </a:t>
            </a:r>
            <a:r>
              <a:rPr lang="en-IE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en-IE" b="0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660400" lvl="1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IE" b="1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of Economics</a:t>
            </a:r>
            <a:r>
              <a:rPr lang="en-IE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Thursday, 11</a:t>
            </a:r>
            <a:r>
              <a:rPr lang="en-IE" baseline="30000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IE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September, 12:00-13:00, venue: TBA</a:t>
            </a:r>
            <a:endParaRPr lang="en-IE" b="0" dirty="0">
              <a:solidFill>
                <a:srgbClr val="49494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60400" lvl="1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IE" b="1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of Political Science</a:t>
            </a:r>
            <a:r>
              <a:rPr lang="en-IE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Wednesday, 10</a:t>
            </a:r>
            <a:r>
              <a:rPr lang="en-IE" baseline="30000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IE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September, 15:00-16:00, </a:t>
            </a:r>
            <a:r>
              <a:rPr lang="en-IE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online</a:t>
            </a:r>
            <a:endParaRPr lang="en-IE" b="0" dirty="0">
              <a:solidFill>
                <a:srgbClr val="49494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60400" lvl="1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IE" b="1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of Sociology</a:t>
            </a:r>
            <a:r>
              <a:rPr lang="en-IE" b="0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Monday, 08</a:t>
            </a:r>
            <a:r>
              <a:rPr lang="en-IE" b="0" baseline="30000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IE" b="0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September, 11:00-12:00, </a:t>
            </a:r>
            <a:r>
              <a:rPr lang="en-IE" b="0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online</a:t>
            </a:r>
            <a:endParaRPr lang="en-IE" b="0" dirty="0">
              <a:solidFill>
                <a:srgbClr val="49494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60400" lvl="1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IE" b="1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of Philosophy</a:t>
            </a:r>
            <a:r>
              <a:rPr lang="en-IE" b="0" dirty="0">
                <a:solidFill>
                  <a:srgbClr val="4949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TBA</a:t>
            </a:r>
          </a:p>
          <a:p>
            <a:pPr lvl="1" indent="0">
              <a:spcBef>
                <a:spcPts val="0"/>
              </a:spcBef>
              <a:buNone/>
            </a:pPr>
            <a:endParaRPr lang="en-IE" sz="1000" b="0" dirty="0">
              <a:solidFill>
                <a:srgbClr val="49494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60400" lvl="1" indent="-342900"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https://www.tcd.ie/ssp/undergraduate/study-abroad/incoming/</a:t>
            </a:r>
            <a:r>
              <a:rPr lang="en-I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indent="0">
              <a:spcBef>
                <a:spcPts val="0"/>
              </a:spcBef>
              <a:buNone/>
            </a:pPr>
            <a:endParaRPr lang="en-I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b="0" dirty="0">
                <a:latin typeface="Calibri" panose="020F0502020204030204" pitchFamily="34" charset="0"/>
                <a:cs typeface="Calibri" panose="020F0502020204030204" pitchFamily="34" charset="0"/>
              </a:rPr>
              <a:t>Trinity Global webinars: </a:t>
            </a:r>
            <a:r>
              <a:rPr lang="en-IE" b="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https://www.tcd.ie/global/webinars/</a:t>
            </a:r>
            <a:r>
              <a:rPr lang="en-IE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I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64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F3993-9DCC-05BD-0A1F-038E2211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404" y="2508840"/>
            <a:ext cx="7500939" cy="561600"/>
          </a:xfrm>
        </p:spPr>
        <p:txBody>
          <a:bodyPr/>
          <a:lstStyle/>
          <a:p>
            <a:r>
              <a:rPr lang="en-US" dirty="0"/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194083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CB7B2-C407-0E49-9989-DC0D48E16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E" b="1" dirty="0"/>
            </a:br>
            <a:br>
              <a:rPr lang="en-IE" b="1" dirty="0"/>
            </a:br>
            <a:br>
              <a:rPr lang="en-IE" b="1" dirty="0"/>
            </a:br>
            <a:br>
              <a:rPr lang="en-IE" dirty="0"/>
            </a:br>
            <a:r>
              <a:rPr lang="en-IE" dirty="0"/>
              <a:t>Structure of the meeting</a:t>
            </a:r>
            <a:endParaRPr lang="en-US" b="1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050E25-158C-9343-893F-B13FF0A5B6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1531" y="1214596"/>
            <a:ext cx="7500938" cy="4868802"/>
          </a:xfrm>
        </p:spPr>
        <p:txBody>
          <a:bodyPr/>
          <a:lstStyle/>
          <a:p>
            <a:endParaRPr lang="en-IE" sz="2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b="0" dirty="0"/>
              <a:t>Departments and co-ordinators.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b="0" dirty="0"/>
              <a:t>Structure of academic year.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b="0" dirty="0"/>
              <a:t>Choosing modules and module load.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b="0" dirty="0"/>
              <a:t>European Credit Transfer and Accumulation System (ECTS) credits at Trinity College.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b="0" dirty="0"/>
              <a:t>Useful websites and general advice.</a:t>
            </a:r>
          </a:p>
          <a:p>
            <a:endParaRPr lang="en-US" sz="2100" b="0" dirty="0"/>
          </a:p>
        </p:txBody>
      </p:sp>
    </p:spTree>
    <p:extLst>
      <p:ext uri="{BB962C8B-B14F-4D97-AF65-F5344CB8AC3E}">
        <p14:creationId xmlns:p14="http://schemas.microsoft.com/office/powerpoint/2010/main" val="314354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C359-CBE2-414C-84C3-8CDF8A408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Departments and Coordinators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46C07-1D28-D849-AF45-C8AF4B588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758" y="1572612"/>
            <a:ext cx="8264769" cy="4318234"/>
          </a:xfrm>
        </p:spPr>
        <p:txBody>
          <a:bodyPr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Department of Sociology, Dr </a:t>
            </a:r>
            <a:r>
              <a:rPr lang="fi-FI" sz="2400" dirty="0"/>
              <a:t>Larissa Meier </a:t>
            </a:r>
            <a:r>
              <a:rPr lang="fi-FI" b="0" dirty="0"/>
              <a:t>(</a:t>
            </a:r>
            <a:r>
              <a:rPr lang="fi-FI" b="0" dirty="0">
                <a:hlinkClick r:id="rId3"/>
              </a:rPr>
              <a:t>MEIERL@tcd.ie</a:t>
            </a:r>
            <a:r>
              <a:rPr lang="fi-FI" b="0" dirty="0"/>
              <a:t>) </a:t>
            </a:r>
            <a:endParaRPr lang="en-IE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Department of Political Science, Dr </a:t>
            </a:r>
            <a:r>
              <a:rPr lang="en-IE" sz="2400" dirty="0"/>
              <a:t>Noah Buckley </a:t>
            </a:r>
            <a:r>
              <a:rPr lang="en-IE" b="0" dirty="0"/>
              <a:t>(</a:t>
            </a:r>
            <a:r>
              <a:rPr lang="en-IE" b="0" dirty="0">
                <a:hlinkClick r:id="rId4"/>
              </a:rPr>
              <a:t>polsci.incoming@tcd.ie</a:t>
            </a:r>
            <a:r>
              <a:rPr lang="en-IE" b="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Department of Economics, </a:t>
            </a:r>
            <a:r>
              <a:rPr lang="en-IE" sz="2400" b="0"/>
              <a:t>Prof </a:t>
            </a:r>
            <a:r>
              <a:rPr lang="en-IE" sz="2400"/>
              <a:t>Ronan Lyons </a:t>
            </a:r>
            <a:r>
              <a:rPr lang="en-IE" b="0"/>
              <a:t>(</a:t>
            </a:r>
            <a:r>
              <a:rPr lang="en-IE" b="0" dirty="0">
                <a:hlinkClick r:id="rId5"/>
              </a:rPr>
              <a:t>Econ.Visiting@tcd.ie</a:t>
            </a:r>
            <a:r>
              <a:rPr lang="en-IE" b="0" dirty="0"/>
              <a:t>)</a:t>
            </a:r>
            <a:endParaRPr lang="en-IE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>
                <a:latin typeface="Calibri" panose="020F0502020204030204" pitchFamily="34" charset="0"/>
                <a:cs typeface="Calibri" panose="020F0502020204030204" pitchFamily="34" charset="0"/>
              </a:rPr>
              <a:t>Department of Philosophy, Prof </a:t>
            </a:r>
            <a:r>
              <a:rPr lang="en-IE" sz="2400" dirty="0">
                <a:latin typeface="Calibri" panose="020F0502020204030204" pitchFamily="34" charset="0"/>
                <a:cs typeface="Calibri" panose="020F0502020204030204" pitchFamily="34" charset="0"/>
              </a:rPr>
              <a:t>Vasilis Politis </a:t>
            </a:r>
            <a:r>
              <a:rPr lang="en-IE" b="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E" b="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vpolitis@tcd.ie</a:t>
            </a:r>
            <a:r>
              <a:rPr lang="en-IE" b="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Trinity Business School, Dr </a:t>
            </a:r>
            <a:r>
              <a:rPr lang="en-IE" sz="2400" dirty="0"/>
              <a:t>Isilay Talay </a:t>
            </a:r>
            <a:r>
              <a:rPr lang="en-IE" b="0" dirty="0"/>
              <a:t>(</a:t>
            </a:r>
            <a:r>
              <a:rPr lang="en-IE" b="0" dirty="0">
                <a:hlinkClick r:id="rId7"/>
              </a:rPr>
              <a:t>business.exchange@tcd.ie</a:t>
            </a:r>
            <a:r>
              <a:rPr lang="en-IE" b="0" dirty="0"/>
              <a:t>)</a:t>
            </a:r>
            <a:endParaRPr lang="en-IE" sz="24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85A9D-F86C-C94F-A670-8612CACDC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the Academic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9A9F9-E603-1F4A-8C9F-CC1AC939F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380600"/>
            <a:ext cx="7500938" cy="4096800"/>
          </a:xfrm>
        </p:spPr>
        <p:txBody>
          <a:bodyPr anchor="ctr"/>
          <a:lstStyle/>
          <a:p>
            <a:r>
              <a:rPr lang="en-IE" sz="2200" dirty="0"/>
              <a:t>Semester 1 (Michaelmas Term, MT)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b="0" dirty="0"/>
              <a:t>Teaching: 15</a:t>
            </a:r>
            <a:r>
              <a:rPr lang="en-IE" sz="2200" b="0" baseline="30000" dirty="0"/>
              <a:t>th </a:t>
            </a:r>
            <a:r>
              <a:rPr lang="en-IE" sz="2200" b="0" dirty="0"/>
              <a:t> September – 05</a:t>
            </a:r>
            <a:r>
              <a:rPr lang="en-IE" sz="2200" b="0" baseline="30000" dirty="0"/>
              <a:t>th </a:t>
            </a:r>
            <a:r>
              <a:rPr lang="en-IE" sz="2200" b="0" dirty="0"/>
              <a:t>December (i.e. 12 weeks).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b="0" dirty="0"/>
              <a:t>Study/review week: 27</a:t>
            </a:r>
            <a:r>
              <a:rPr lang="en-IE" sz="2200" b="0" baseline="30000" dirty="0"/>
              <a:t>th</a:t>
            </a:r>
            <a:r>
              <a:rPr lang="en-IE" sz="2200" b="0" dirty="0"/>
              <a:t> October – 31</a:t>
            </a:r>
            <a:r>
              <a:rPr lang="en-IE" sz="2200" b="0" baseline="30000" dirty="0"/>
              <a:t>st</a:t>
            </a:r>
            <a:r>
              <a:rPr lang="en-IE" sz="2200" b="0" dirty="0"/>
              <a:t> October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b="0" dirty="0"/>
              <a:t>Public holiday Mondays: 27</a:t>
            </a:r>
            <a:r>
              <a:rPr lang="en-IE" sz="2200" b="0" baseline="30000" dirty="0"/>
              <a:t>th</a:t>
            </a:r>
            <a:r>
              <a:rPr lang="en-IE" sz="2200" b="0" dirty="0"/>
              <a:t> October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0" dirty="0"/>
              <a:t>Semester 1 assessment session: 11</a:t>
            </a:r>
            <a:r>
              <a:rPr lang="en-GB" sz="2200" b="0" baseline="30000" dirty="0"/>
              <a:t>th</a:t>
            </a:r>
            <a:r>
              <a:rPr lang="en-GB" sz="2200" b="0" dirty="0"/>
              <a:t> December – 22</a:t>
            </a:r>
            <a:r>
              <a:rPr lang="en-GB" sz="2200" b="0" baseline="30000" dirty="0"/>
              <a:t>nd</a:t>
            </a:r>
            <a:r>
              <a:rPr lang="en-GB" sz="2200" b="0" dirty="0"/>
              <a:t> December inclusive (i.e. no assessment after December 22nd)</a:t>
            </a:r>
          </a:p>
          <a:p>
            <a:endParaRPr lang="en-IE" sz="15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b="0" dirty="0"/>
              <a:t>Trinity’s academic calendar: </a:t>
            </a:r>
            <a:r>
              <a:rPr lang="en-IE" sz="2200" b="1" dirty="0">
                <a:hlinkClick r:id="rId3"/>
              </a:rPr>
              <a:t>https://www.tcd.ie/calendar/</a:t>
            </a:r>
            <a:r>
              <a:rPr lang="en-IE" sz="2200" b="1" dirty="0"/>
              <a:t>  </a:t>
            </a:r>
            <a:endParaRPr lang="en-IE" sz="24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74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A5133-2471-7A40-991E-E2DFEE530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right module load?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38724-B36D-DC4B-B9BB-FE041AE2F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625366"/>
            <a:ext cx="7500938" cy="4096800"/>
          </a:xfrm>
        </p:spPr>
        <p:txBody>
          <a:bodyPr/>
          <a:lstStyle/>
          <a:p>
            <a:r>
              <a:rPr lang="en-US" sz="2400" dirty="0"/>
              <a:t>One term students</a:t>
            </a:r>
            <a:r>
              <a:rPr lang="en-US" sz="2400" b="0" dirty="0"/>
              <a:t>: between 25 and 30 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Take about 80% - 100% of a Trinity student’s module load (but meet the requirements of your home university).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You can only enrol on modules amounting to a maximum of 30 ECTS per Semester.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Academic Registry will not allow you to take modules that clash on the timetable.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61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CD9AA-D38D-6A43-9ABA-E4D0C0B7E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4" y="608849"/>
            <a:ext cx="7500939" cy="561600"/>
          </a:xfrm>
        </p:spPr>
        <p:txBody>
          <a:bodyPr/>
          <a:lstStyle/>
          <a:p>
            <a:r>
              <a:rPr lang="en-US" dirty="0"/>
              <a:t>ECTS credits at Trinity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BED91-7BEE-5042-B46D-4C535FA01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314449"/>
            <a:ext cx="7500938" cy="4714875"/>
          </a:xfrm>
        </p:spPr>
        <p:txBody>
          <a:bodyPr/>
          <a:lstStyle/>
          <a:p>
            <a:r>
              <a:rPr lang="en-IE" sz="2400" b="0" dirty="0"/>
              <a:t>1st year (Junior Fresh, JF)		5 credits</a:t>
            </a:r>
          </a:p>
          <a:p>
            <a:r>
              <a:rPr lang="en-IE" sz="2400" b="0" dirty="0"/>
              <a:t>2</a:t>
            </a:r>
            <a:r>
              <a:rPr lang="en-IE" sz="2400" b="0" baseline="30000" dirty="0"/>
              <a:t>nd</a:t>
            </a:r>
            <a:r>
              <a:rPr lang="en-IE" sz="2400" b="0" dirty="0"/>
              <a:t> year (Senior Fresh, SF)		5 credits</a:t>
            </a:r>
          </a:p>
          <a:p>
            <a:r>
              <a:rPr lang="en-IE" sz="2400" b="0" dirty="0"/>
              <a:t>3</a:t>
            </a:r>
            <a:r>
              <a:rPr lang="en-IE" sz="2400" b="0" baseline="30000" dirty="0"/>
              <a:t>rd</a:t>
            </a:r>
            <a:r>
              <a:rPr lang="en-IE" sz="2400" b="0" dirty="0"/>
              <a:t> year (Junior Sophister, JS)		5 credits</a:t>
            </a:r>
          </a:p>
          <a:p>
            <a:r>
              <a:rPr lang="en-IE" sz="2400" b="0" dirty="0"/>
              <a:t>4</a:t>
            </a:r>
            <a:r>
              <a:rPr lang="en-IE" sz="2400" b="0" baseline="30000" dirty="0"/>
              <a:t>th</a:t>
            </a:r>
            <a:r>
              <a:rPr lang="en-IE" sz="2400" b="0" dirty="0"/>
              <a:t> year (Senior Sophister, SS)		5/10 credits</a:t>
            </a:r>
          </a:p>
          <a:p>
            <a:endParaRPr lang="en-IE" sz="15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The Department of Political Science does </a:t>
            </a:r>
            <a:r>
              <a:rPr lang="en-IE" sz="2400" u="sng" dirty="0"/>
              <a:t>not</a:t>
            </a:r>
            <a:r>
              <a:rPr lang="en-IE" sz="2400" b="0" u="sng" dirty="0"/>
              <a:t> </a:t>
            </a:r>
            <a:r>
              <a:rPr lang="en-IE" sz="2400" b="0" dirty="0"/>
              <a:t>accept Visiting and Erasmus students in 1</a:t>
            </a:r>
            <a:r>
              <a:rPr lang="en-IE" sz="2400" b="0" baseline="30000" dirty="0"/>
              <a:t>st</a:t>
            </a:r>
            <a:r>
              <a:rPr lang="en-IE" sz="2400" b="0" dirty="0"/>
              <a:t> and 4</a:t>
            </a:r>
            <a:r>
              <a:rPr lang="en-IE" sz="2400" b="0" baseline="30000" dirty="0"/>
              <a:t>th</a:t>
            </a:r>
            <a:r>
              <a:rPr lang="en-IE" sz="2400" b="0" dirty="0"/>
              <a:t> year modules.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The Department of Sociology does </a:t>
            </a:r>
            <a:r>
              <a:rPr lang="en-IE" sz="2400" u="sng" dirty="0"/>
              <a:t>not</a:t>
            </a:r>
            <a:r>
              <a:rPr lang="en-IE" sz="2400" b="0" u="sng" dirty="0"/>
              <a:t> </a:t>
            </a:r>
            <a:r>
              <a:rPr lang="en-IE" sz="2400" b="0" dirty="0"/>
              <a:t>accept Visiting and Erasmus students in  1</a:t>
            </a:r>
            <a:r>
              <a:rPr lang="en-IE" sz="2400" b="0" baseline="30000" dirty="0"/>
              <a:t>st</a:t>
            </a:r>
            <a:r>
              <a:rPr lang="en-IE" sz="2400" b="0" dirty="0"/>
              <a:t> and 2</a:t>
            </a:r>
            <a:r>
              <a:rPr lang="en-IE" sz="2400" b="0" baseline="30000" dirty="0"/>
              <a:t>nd</a:t>
            </a:r>
            <a:r>
              <a:rPr lang="en-IE" sz="2400" b="0" dirty="0"/>
              <a:t> year modules and </a:t>
            </a:r>
            <a:r>
              <a:rPr lang="en-IE" sz="2400" u="sng" dirty="0"/>
              <a:t>not all </a:t>
            </a:r>
            <a:r>
              <a:rPr lang="en-IE" sz="2400" b="0" dirty="0"/>
              <a:t>4</a:t>
            </a:r>
            <a:r>
              <a:rPr lang="en-IE" sz="2400" b="0" baseline="30000" dirty="0"/>
              <a:t>th</a:t>
            </a:r>
            <a:r>
              <a:rPr lang="en-IE" sz="2400" b="0" dirty="0"/>
              <a:t> year modules are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0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0739C-EFD6-D544-99C7-39FC16E9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584" y="360000"/>
            <a:ext cx="8210392" cy="561600"/>
          </a:xfrm>
        </p:spPr>
        <p:txBody>
          <a:bodyPr/>
          <a:lstStyle/>
          <a:p>
            <a:r>
              <a:rPr lang="en-IE" dirty="0"/>
              <a:t>Choosing and registering for modules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FC66F-8F9F-E748-B950-3CBF1F012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583" y="1016000"/>
            <a:ext cx="8453119" cy="5305773"/>
          </a:xfrm>
        </p:spPr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à"/>
            </a:pPr>
            <a:r>
              <a:rPr lang="en-IE" sz="2200" b="0" dirty="0"/>
              <a:t>List of </a:t>
            </a:r>
            <a:r>
              <a:rPr lang="en-IE" sz="2200" dirty="0"/>
              <a:t>available modules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IE" sz="2200" b="0" dirty="0"/>
              <a:t>School of Social Sciences and Philosophy: </a:t>
            </a:r>
            <a:r>
              <a:rPr lang="en-IE" sz="2200" b="0" dirty="0">
                <a:hlinkClick r:id="rId3"/>
              </a:rPr>
              <a:t>https://www.tcd.ie/ssp/undergraduate/study-abroad/incoming/module-outlines.php</a:t>
            </a:r>
            <a:endParaRPr lang="en-IE" sz="2200" b="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IE" sz="2200" dirty="0"/>
              <a:t>Trinity Business School: </a:t>
            </a:r>
            <a:r>
              <a:rPr lang="en-IE" sz="2200" dirty="0">
                <a:hlinkClick r:id="rId4"/>
              </a:rPr>
              <a:t>https://www.tcd.ie/business/programmes/undergraduate/study-abroad/module-outlines/</a:t>
            </a:r>
            <a:r>
              <a:rPr lang="en-IE" sz="2200" dirty="0"/>
              <a:t> </a:t>
            </a:r>
            <a:endParaRPr lang="en-IE" sz="22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0" dirty="0"/>
              <a:t>Students who will spend only the first semester at Trinity should select only Semester 1 modules.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0" dirty="0"/>
              <a:t>Full-year students may select modules from Semester 1 and Semester 2 in line with their learning agreement. If a module is a </a:t>
            </a:r>
            <a:r>
              <a:rPr lang="en-GB" sz="2200" dirty="0"/>
              <a:t>co-requisite</a:t>
            </a:r>
            <a:r>
              <a:rPr lang="en-GB" sz="2200" b="0" dirty="0"/>
              <a:t>, this indicates that students taking Part A in Semester 1 must also take Part B in Semester 2.</a:t>
            </a:r>
            <a:endParaRPr lang="en-IE" sz="2200" b="0" dirty="0"/>
          </a:p>
        </p:txBody>
      </p:sp>
    </p:spTree>
    <p:extLst>
      <p:ext uri="{BB962C8B-B14F-4D97-AF65-F5344CB8AC3E}">
        <p14:creationId xmlns:p14="http://schemas.microsoft.com/office/powerpoint/2010/main" val="270712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C473C-DCFC-7E32-4086-14286806C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02900-E4AC-28A4-BABC-4AABE6B15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584" y="360000"/>
            <a:ext cx="8210392" cy="561600"/>
          </a:xfrm>
        </p:spPr>
        <p:txBody>
          <a:bodyPr/>
          <a:lstStyle/>
          <a:p>
            <a:r>
              <a:rPr lang="en-IE" dirty="0"/>
              <a:t>Choosing and registering for modules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610DD-3A2B-A9D7-0DD3-866908A19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583" y="921600"/>
            <a:ext cx="8453120" cy="5400173"/>
          </a:xfrm>
        </p:spPr>
        <p:txBody>
          <a:bodyPr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IE" sz="22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b="0" dirty="0"/>
              <a:t>Submit your modules choice with correct module codes to </a:t>
            </a:r>
            <a:r>
              <a:rPr lang="en-IE" sz="2200" dirty="0"/>
              <a:t>Academic Registry</a:t>
            </a:r>
            <a:r>
              <a:rPr lang="en-IE" sz="2200" b="0" dirty="0"/>
              <a:t>. If there are clashes, you will not be able to register.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b="0" dirty="0"/>
              <a:t>Some modules have </a:t>
            </a:r>
            <a:r>
              <a:rPr lang="en-IE" sz="2200" dirty="0"/>
              <a:t>quotas or prerequisites</a:t>
            </a:r>
            <a:r>
              <a:rPr lang="en-IE" sz="2200" b="0" dirty="0"/>
              <a:t>. Please see website.</a:t>
            </a:r>
          </a:p>
          <a:p>
            <a:pPr marL="660400" lvl="1" indent="-342900">
              <a:buFont typeface="Wingdings" panose="05000000000000000000" pitchFamily="2" charset="2"/>
              <a:buChar char="ü"/>
            </a:pPr>
            <a:r>
              <a:rPr lang="en-GB" sz="2200" b="0" dirty="0"/>
              <a:t>If the modules you are selecting have </a:t>
            </a:r>
            <a:r>
              <a:rPr lang="en-GB" sz="2200" dirty="0"/>
              <a:t>quotas or prerequisites</a:t>
            </a:r>
            <a:r>
              <a:rPr lang="en-GB" sz="2200" b="0" dirty="0"/>
              <a:t>, please note that module approval is not confirmed or finalised until the coordinator has approved your selection.</a:t>
            </a:r>
          </a:p>
          <a:p>
            <a:pPr marL="660400" lvl="1" indent="-342900">
              <a:buFont typeface="Wingdings" panose="05000000000000000000" pitchFamily="2" charset="2"/>
              <a:buChar char="ü"/>
            </a:pPr>
            <a:r>
              <a:rPr lang="en-IE" sz="2200" b="0" dirty="0"/>
              <a:t>To enrol in some modules you may need to satisfy the </a:t>
            </a:r>
            <a:r>
              <a:rPr lang="en-IE" sz="2200" dirty="0"/>
              <a:t>prerequisites</a:t>
            </a:r>
            <a:r>
              <a:rPr lang="en-IE" sz="2200" b="0" dirty="0"/>
              <a:t> as listed (e.g. you should have studied a similar module in your home institution; please provide the </a:t>
            </a:r>
            <a:r>
              <a:rPr lang="en-IE" sz="2200" dirty="0"/>
              <a:t>necessary proof </a:t>
            </a:r>
            <a:r>
              <a:rPr lang="en-IE" sz="2200" b="0" dirty="0"/>
              <a:t>to your coordinator).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b="0" dirty="0"/>
              <a:t>Please keep an eye on </a:t>
            </a:r>
            <a:r>
              <a:rPr lang="en-IE" dirty="0"/>
              <a:t>your timetable (via my.tcd.ie)</a:t>
            </a:r>
            <a:r>
              <a:rPr lang="en-IE" b="0" dirty="0"/>
              <a:t> as module times and rooms can change.</a:t>
            </a:r>
          </a:p>
        </p:txBody>
      </p:sp>
    </p:spTree>
    <p:extLst>
      <p:ext uri="{BB962C8B-B14F-4D97-AF65-F5344CB8AC3E}">
        <p14:creationId xmlns:p14="http://schemas.microsoft.com/office/powerpoint/2010/main" val="3755983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EE752-4E24-8941-B8EE-AD0B00A99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E" dirty="0"/>
            </a:br>
            <a:r>
              <a:rPr lang="en-IE" dirty="0"/>
              <a:t>Some general advice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54EFA-EA51-CE4C-AB4F-9B99E5AF2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530" y="1380599"/>
            <a:ext cx="7846219" cy="4879523"/>
          </a:xfrm>
        </p:spPr>
        <p:txBody>
          <a:bodyPr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b="0" dirty="0"/>
              <a:t>While you are at Trinity College, you will have a tutor (</a:t>
            </a:r>
            <a:r>
              <a:rPr lang="en-IE" sz="2200" b="0" dirty="0">
                <a:hlinkClick r:id="rId3"/>
              </a:rPr>
              <a:t>international.tutor@tcd.ie</a:t>
            </a:r>
            <a:r>
              <a:rPr lang="en-IE" sz="2200" b="0" dirty="0"/>
              <a:t>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b="0" dirty="0"/>
              <a:t>Other sources of support:</a:t>
            </a:r>
          </a:p>
          <a:p>
            <a:pPr lvl="2"/>
            <a:r>
              <a:rPr lang="en-IE" sz="2200" dirty="0"/>
              <a:t>Trinity </a:t>
            </a:r>
            <a:r>
              <a:rPr lang="en-IE" sz="2200" dirty="0" err="1"/>
              <a:t>disAbility</a:t>
            </a:r>
            <a:r>
              <a:rPr lang="en-IE" sz="2200" dirty="0"/>
              <a:t> Service (</a:t>
            </a:r>
            <a:r>
              <a:rPr lang="en-IE" sz="2200" dirty="0">
                <a:hlinkClick r:id="rId4"/>
              </a:rPr>
              <a:t>https://www.tcd.ie/disability/</a:t>
            </a:r>
            <a:r>
              <a:rPr lang="en-IE" sz="2200" dirty="0"/>
              <a:t>) </a:t>
            </a:r>
            <a:endParaRPr lang="en-IE" sz="2200" b="0" dirty="0"/>
          </a:p>
          <a:p>
            <a:pPr lvl="2"/>
            <a:r>
              <a:rPr lang="en-IE" sz="2200" b="0" dirty="0"/>
              <a:t>Student Counselling Service  (</a:t>
            </a:r>
            <a:r>
              <a:rPr lang="en-IE" sz="2200" b="0" dirty="0">
                <a:hlinkClick r:id="rId5"/>
              </a:rPr>
              <a:t>student-counselling@tcd.ie</a:t>
            </a:r>
            <a:r>
              <a:rPr lang="en-IE" sz="2200" b="0" dirty="0"/>
              <a:t>)</a:t>
            </a:r>
          </a:p>
          <a:p>
            <a:pPr lvl="2"/>
            <a:r>
              <a:rPr lang="en-IE" sz="2200" b="0" dirty="0"/>
              <a:t>Student-2-Student (</a:t>
            </a:r>
            <a:r>
              <a:rPr lang="en-IE" sz="2200" b="0" dirty="0">
                <a:hlinkClick r:id="rId6"/>
              </a:rPr>
              <a:t>student2student@tcd.ie</a:t>
            </a:r>
            <a:r>
              <a:rPr lang="en-IE" sz="2200" b="0" dirty="0"/>
              <a:t>).</a:t>
            </a:r>
          </a:p>
          <a:p>
            <a:pPr lvl="2"/>
            <a:r>
              <a:rPr lang="en-IE" sz="2200" b="0" dirty="0"/>
              <a:t>Student Health Centre</a:t>
            </a:r>
            <a:r>
              <a:rPr lang="en-IE" sz="2200" dirty="0"/>
              <a:t> (</a:t>
            </a:r>
            <a:r>
              <a:rPr lang="en-IE" sz="2200" dirty="0">
                <a:hlinkClick r:id="rId7"/>
              </a:rPr>
              <a:t>https://www.tcd.ie/collegehealth/</a:t>
            </a:r>
            <a:r>
              <a:rPr lang="en-IE" sz="2200" dirty="0"/>
              <a:t>)</a:t>
            </a:r>
            <a:r>
              <a:rPr lang="en-IE" sz="2200" b="0" dirty="0"/>
              <a:t>.</a:t>
            </a:r>
          </a:p>
          <a:p>
            <a:pPr lvl="2"/>
            <a:r>
              <a:rPr lang="en-IE" sz="2200" b="0" dirty="0"/>
              <a:t>Student Union</a:t>
            </a:r>
            <a:r>
              <a:rPr lang="en-IE" sz="2200" dirty="0"/>
              <a:t> (</a:t>
            </a:r>
            <a:r>
              <a:rPr lang="en-IE" sz="2200" dirty="0">
                <a:hlinkClick r:id="rId8"/>
              </a:rPr>
              <a:t>https://www.tcd.ie/students/students-union/</a:t>
            </a:r>
            <a:r>
              <a:rPr lang="en-IE" sz="2200" dirty="0"/>
              <a:t>)</a:t>
            </a:r>
            <a:r>
              <a:rPr lang="en-IE" sz="2200" b="0" dirty="0"/>
              <a:t>.</a:t>
            </a:r>
          </a:p>
          <a:p>
            <a:pPr lvl="2"/>
            <a:r>
              <a:rPr lang="en-IE" sz="2200" dirty="0"/>
              <a:t>Trinity Global (</a:t>
            </a:r>
            <a:r>
              <a:rPr lang="en-IE" sz="2200" dirty="0">
                <a:hlinkClick r:id="rId9"/>
              </a:rPr>
              <a:t>https://www.tcd.ie/global/study/</a:t>
            </a:r>
            <a:r>
              <a:rPr lang="en-IE" sz="2200" dirty="0"/>
              <a:t>).</a:t>
            </a:r>
            <a:endParaRPr lang="en-IE" sz="2200" b="0" dirty="0"/>
          </a:p>
        </p:txBody>
      </p:sp>
    </p:spTree>
    <p:extLst>
      <p:ext uri="{BB962C8B-B14F-4D97-AF65-F5344CB8AC3E}">
        <p14:creationId xmlns:p14="http://schemas.microsoft.com/office/powerpoint/2010/main" val="2957011978"/>
      </p:ext>
    </p:extLst>
  </p:cSld>
  <p:clrMapOvr>
    <a:masterClrMapping/>
  </p:clrMapOvr>
</p:sld>
</file>

<file path=ppt/theme/theme1.xml><?xml version="1.0" encoding="utf-8"?>
<a:theme xmlns:a="http://schemas.openxmlformats.org/drawingml/2006/main" name="Trinity_PPT_Calibri_Option2">
  <a:themeElements>
    <a:clrScheme name="Trinity College">
      <a:dk1>
        <a:sysClr val="windowText" lastClr="000000"/>
      </a:dk1>
      <a:lt1>
        <a:sysClr val="window" lastClr="FFFFFF"/>
      </a:lt1>
      <a:dk2>
        <a:srgbClr val="3E6DB2"/>
      </a:dk2>
      <a:lt2>
        <a:srgbClr val="FFFFFF"/>
      </a:lt2>
      <a:accent1>
        <a:srgbClr val="4F81BD"/>
      </a:accent1>
      <a:accent2>
        <a:srgbClr val="0E73B9"/>
      </a:accent2>
      <a:accent3>
        <a:srgbClr val="7C7C7C"/>
      </a:accent3>
      <a:accent4>
        <a:srgbClr val="A6A6A6"/>
      </a:accent4>
      <a:accent5>
        <a:srgbClr val="4F81BD"/>
      </a:accent5>
      <a:accent6>
        <a:srgbClr val="3E6DB2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Trinity_PPT_Calibri_Option2</Template>
  <TotalTime>1080</TotalTime>
  <Words>958</Words>
  <Application>Microsoft Office PowerPoint</Application>
  <PresentationFormat>On-screen Show (4:3)</PresentationFormat>
  <Paragraphs>96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Minion Pro</vt:lpstr>
      <vt:lpstr>Wingdings</vt:lpstr>
      <vt:lpstr>Trinity_PPT_Calibri_Option2</vt:lpstr>
      <vt:lpstr>               Erasmus, International Exchange and Visiting Student Welcome Meeting</vt:lpstr>
      <vt:lpstr>    Structure of the meeting</vt:lpstr>
      <vt:lpstr>Departments and Coordinators</vt:lpstr>
      <vt:lpstr>Structure of the Academic Year</vt:lpstr>
      <vt:lpstr>What is the right module load?</vt:lpstr>
      <vt:lpstr>ECTS credits at Trinity</vt:lpstr>
      <vt:lpstr>Choosing and registering for modules (1)</vt:lpstr>
      <vt:lpstr>Choosing and registering for modules (2)</vt:lpstr>
      <vt:lpstr> Some general advice</vt:lpstr>
      <vt:lpstr>If you need further assistance</vt:lpstr>
      <vt:lpstr>And what next? </vt:lpstr>
      <vt:lpstr>Any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— Calibri Regular 36pt</dc:title>
  <dc:creator>Administrator</dc:creator>
  <cp:lastModifiedBy>Michael Enearu</cp:lastModifiedBy>
  <cp:revision>167</cp:revision>
  <cp:lastPrinted>2014-12-16T10:33:11Z</cp:lastPrinted>
  <dcterms:created xsi:type="dcterms:W3CDTF">2015-04-21T16:55:50Z</dcterms:created>
  <dcterms:modified xsi:type="dcterms:W3CDTF">2025-09-09T10:25:35Z</dcterms:modified>
</cp:coreProperties>
</file>