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4"/>
  </p:handoutMasterIdLst>
  <p:sldIdLst>
    <p:sldId id="256" r:id="rId5"/>
    <p:sldId id="257" r:id="rId6"/>
    <p:sldId id="258" r:id="rId7"/>
    <p:sldId id="263" r:id="rId8"/>
    <p:sldId id="267" r:id="rId9"/>
    <p:sldId id="264" r:id="rId10"/>
    <p:sldId id="265" r:id="rId11"/>
    <p:sldId id="266" r:id="rId12"/>
    <p:sldId id="261" r:id="rId13"/>
  </p:sldIdLst>
  <p:sldSz cx="12192000" cy="6858000"/>
  <p:notesSz cx="9144000" cy="6858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4C6BC-FB1E-4C12-B1A0-D69F2FB8366B}" v="8" dt="2021-09-21T16:03:26.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0668" autoAdjust="0"/>
  </p:normalViewPr>
  <p:slideViewPr>
    <p:cSldViewPr snapToGrid="0" snapToObjects="1">
      <p:cViewPr varScale="1">
        <p:scale>
          <a:sx n="51" d="100"/>
          <a:sy n="51" d="100"/>
        </p:scale>
        <p:origin x="84"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4305EE-668E-43EB-A289-170A011AB4F4}"/>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5D350A-DBC9-4527-A351-062DEAE0BBC7}"/>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2AD00FA-2C1D-489B-9C2F-0EB1EDEE32F1}" type="datetimeFigureOut">
              <a:rPr lang="en-US" smtClean="0"/>
              <a:pPr/>
              <a:t>10/9/2023</a:t>
            </a:fld>
            <a:endParaRPr lang="en-US"/>
          </a:p>
        </p:txBody>
      </p:sp>
      <p:sp>
        <p:nvSpPr>
          <p:cNvPr id="4" name="Footer Placeholder 3">
            <a:extLst>
              <a:ext uri="{FF2B5EF4-FFF2-40B4-BE49-F238E27FC236}">
                <a16:creationId xmlns:a16="http://schemas.microsoft.com/office/drawing/2014/main" id="{62A71539-650E-4581-A9C1-0EAA065FD200}"/>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1827D7-5FC2-4377-BC6B-39B9176AF21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6889FAF-E519-420B-B318-A81639DC2714}" type="slidenum">
              <a:rPr lang="en-US" smtClean="0"/>
              <a:pPr/>
              <a:t>‹#›</a:t>
            </a:fld>
            <a:endParaRPr lang="en-US"/>
          </a:p>
        </p:txBody>
      </p:sp>
    </p:spTree>
    <p:extLst>
      <p:ext uri="{BB962C8B-B14F-4D97-AF65-F5344CB8AC3E}">
        <p14:creationId xmlns:p14="http://schemas.microsoft.com/office/powerpoint/2010/main" val="26496608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con.exchange@tcd.i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Econ.exchange@tcd.ie" TargetMode="External"/><Relationship Id="rId2" Type="http://schemas.openxmlformats.org/officeDocument/2006/relationships/hyperlink" Target="mailto:ssp_studyabroad@tcd.i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orms.office.com/r/bCrekhNu6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cd.ie/ssp/undergraduate/study-abroad/Outgoin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9729" y="1871131"/>
            <a:ext cx="7237707" cy="1515533"/>
          </a:xfrm>
        </p:spPr>
        <p:txBody>
          <a:bodyPr/>
          <a:lstStyle/>
          <a:p>
            <a:br>
              <a:rPr lang="en-US" sz="5000" dirty="0"/>
            </a:br>
            <a:r>
              <a:rPr lang="en-US" sz="4800" dirty="0"/>
              <a:t>Study Abroad</a:t>
            </a:r>
            <a:br>
              <a:rPr lang="en-US" sz="4800" dirty="0"/>
            </a:br>
            <a:r>
              <a:rPr lang="en-US" sz="4800" b="1" dirty="0"/>
              <a:t>Department of Economics</a:t>
            </a:r>
          </a:p>
        </p:txBody>
      </p:sp>
      <p:sp>
        <p:nvSpPr>
          <p:cNvPr id="3" name="Subtitle 2"/>
          <p:cNvSpPr>
            <a:spLocks noGrp="1"/>
          </p:cNvSpPr>
          <p:nvPr>
            <p:ph type="subTitle" idx="1"/>
          </p:nvPr>
        </p:nvSpPr>
        <p:spPr/>
        <p:txBody>
          <a:bodyPr/>
          <a:lstStyle/>
          <a:p>
            <a:r>
              <a:rPr lang="en-US" dirty="0"/>
              <a:t>Coordinator: Michael Wycherley</a:t>
            </a:r>
          </a:p>
          <a:p>
            <a:r>
              <a:rPr lang="en-US" dirty="0"/>
              <a:t>Email: </a:t>
            </a:r>
            <a:r>
              <a:rPr lang="en-US" dirty="0">
                <a:hlinkClick r:id="rId2"/>
              </a:rPr>
              <a:t>Econ.exchange@tcd.ie</a:t>
            </a:r>
            <a:r>
              <a:rPr lang="en-US" dirty="0"/>
              <a:t> </a:t>
            </a:r>
          </a:p>
        </p:txBody>
      </p:sp>
    </p:spTree>
    <p:extLst>
      <p:ext uri="{BB962C8B-B14F-4D97-AF65-F5344CB8AC3E}">
        <p14:creationId xmlns:p14="http://schemas.microsoft.com/office/powerpoint/2010/main" val="83042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511227751"/>
              </p:ext>
            </p:extLst>
          </p:nvPr>
        </p:nvGraphicFramePr>
        <p:xfrm>
          <a:off x="457199" y="149540"/>
          <a:ext cx="11300915" cy="6529039"/>
        </p:xfrm>
        <a:graphic>
          <a:graphicData uri="http://schemas.openxmlformats.org/drawingml/2006/table">
            <a:tbl>
              <a:tblPr firstRow="1" bandRow="1">
                <a:tableStyleId>{5C22544A-7EE6-4342-B048-85BDC9FD1C3A}</a:tableStyleId>
              </a:tblPr>
              <a:tblGrid>
                <a:gridCol w="3517687">
                  <a:extLst>
                    <a:ext uri="{9D8B030D-6E8A-4147-A177-3AD203B41FA5}">
                      <a16:colId xmlns:a16="http://schemas.microsoft.com/office/drawing/2014/main" val="20000"/>
                    </a:ext>
                  </a:extLst>
                </a:gridCol>
                <a:gridCol w="1938883">
                  <a:extLst>
                    <a:ext uri="{9D8B030D-6E8A-4147-A177-3AD203B41FA5}">
                      <a16:colId xmlns:a16="http://schemas.microsoft.com/office/drawing/2014/main" val="20001"/>
                    </a:ext>
                  </a:extLst>
                </a:gridCol>
                <a:gridCol w="5844345">
                  <a:extLst>
                    <a:ext uri="{9D8B030D-6E8A-4147-A177-3AD203B41FA5}">
                      <a16:colId xmlns:a16="http://schemas.microsoft.com/office/drawing/2014/main" val="20002"/>
                    </a:ext>
                  </a:extLst>
                </a:gridCol>
              </a:tblGrid>
              <a:tr h="354541">
                <a:tc gridSpan="3">
                  <a:txBody>
                    <a:bodyPr/>
                    <a:lstStyle/>
                    <a:p>
                      <a:pPr algn="ctr"/>
                      <a:r>
                        <a:rPr lang="en-US" b="1"/>
                        <a:t>Economics </a:t>
                      </a:r>
                      <a:r>
                        <a:rPr lang="en-US" b="1" dirty="0"/>
                        <a:t>Exchanges</a:t>
                      </a:r>
                    </a:p>
                  </a:txBody>
                  <a:tcPr/>
                </a:tc>
                <a:tc hMerge="1">
                  <a:txBody>
                    <a:bodyPr/>
                    <a:lstStyle/>
                    <a:p>
                      <a:endParaRPr lang="en-US" b="1" dirty="0"/>
                    </a:p>
                  </a:txBody>
                  <a:tcPr/>
                </a:tc>
                <a:tc hMerge="1">
                  <a:txBody>
                    <a:bodyPr/>
                    <a:lstStyle/>
                    <a:p>
                      <a:endParaRPr lang="en-US" b="1" dirty="0"/>
                    </a:p>
                  </a:txBody>
                  <a:tcPr/>
                </a:tc>
                <a:extLst>
                  <a:ext uri="{0D108BD9-81ED-4DB2-BD59-A6C34878D82A}">
                    <a16:rowId xmlns:a16="http://schemas.microsoft.com/office/drawing/2014/main" val="10004"/>
                  </a:ext>
                </a:extLst>
              </a:tr>
              <a:tr h="687681">
                <a:tc>
                  <a:txBody>
                    <a:bodyPr/>
                    <a:lstStyle/>
                    <a:p>
                      <a:r>
                        <a:rPr lang="en-US" b="1" dirty="0"/>
                        <a:t>UCL - </a:t>
                      </a:r>
                      <a:r>
                        <a:rPr lang="en-US" b="1" dirty="0" err="1"/>
                        <a:t>Université</a:t>
                      </a:r>
                      <a:r>
                        <a:rPr lang="en-US" b="1" dirty="0"/>
                        <a:t> </a:t>
                      </a:r>
                      <a:r>
                        <a:rPr lang="en-US" b="1" dirty="0" err="1"/>
                        <a:t>Catholique</a:t>
                      </a:r>
                      <a:r>
                        <a:rPr lang="en-US" b="1" dirty="0"/>
                        <a:t> de Louvain, Belgium</a:t>
                      </a:r>
                    </a:p>
                  </a:txBody>
                  <a:tcPr/>
                </a:tc>
                <a:tc>
                  <a:txBody>
                    <a:bodyPr/>
                    <a:lstStyle/>
                    <a:p>
                      <a:r>
                        <a:rPr lang="en-US" dirty="0"/>
                        <a:t>3 places x 6 months</a:t>
                      </a:r>
                    </a:p>
                  </a:txBody>
                  <a:tcPr/>
                </a:tc>
                <a:tc>
                  <a:txBody>
                    <a:bodyPr/>
                    <a:lstStyle/>
                    <a:p>
                      <a:pPr marL="285750" indent="-285750">
                        <a:buFontTx/>
                        <a:buChar char="-"/>
                      </a:pPr>
                      <a:r>
                        <a:rPr lang="en-US" dirty="0"/>
                        <a:t>HT</a:t>
                      </a:r>
                      <a:r>
                        <a:rPr lang="en-US" baseline="0" dirty="0"/>
                        <a:t> &amp; TT</a:t>
                      </a:r>
                    </a:p>
                    <a:p>
                      <a:pPr marL="285750" indent="-285750">
                        <a:buFontTx/>
                        <a:buChar char="-"/>
                      </a:pPr>
                      <a:r>
                        <a:rPr lang="en-US" dirty="0"/>
                        <a:t>Some French needed</a:t>
                      </a:r>
                    </a:p>
                  </a:txBody>
                  <a:tcPr/>
                </a:tc>
                <a:extLst>
                  <a:ext uri="{0D108BD9-81ED-4DB2-BD59-A6C34878D82A}">
                    <a16:rowId xmlns:a16="http://schemas.microsoft.com/office/drawing/2014/main" val="10001"/>
                  </a:ext>
                </a:extLst>
              </a:tr>
              <a:tr h="915190">
                <a:tc>
                  <a:txBody>
                    <a:bodyPr/>
                    <a:lstStyle/>
                    <a:p>
                      <a:r>
                        <a:rPr lang="en-US" b="1" dirty="0"/>
                        <a:t>IEP - </a:t>
                      </a:r>
                      <a:r>
                        <a:rPr lang="en-US" b="1" dirty="0" err="1"/>
                        <a:t>Institut</a:t>
                      </a:r>
                      <a:r>
                        <a:rPr lang="en-US" b="1" dirty="0"/>
                        <a:t> </a:t>
                      </a:r>
                      <a:r>
                        <a:rPr lang="en-US" b="1" dirty="0" err="1"/>
                        <a:t>d'Études</a:t>
                      </a:r>
                      <a:r>
                        <a:rPr lang="en-US" b="1" dirty="0"/>
                        <a:t> </a:t>
                      </a:r>
                      <a:r>
                        <a:rPr lang="en-US" b="1" dirty="0" err="1"/>
                        <a:t>Politiques</a:t>
                      </a:r>
                      <a:r>
                        <a:rPr lang="en-US" b="1" dirty="0"/>
                        <a:t> de Paris (</a:t>
                      </a:r>
                      <a:r>
                        <a:rPr lang="en-US" b="1" dirty="0" err="1"/>
                        <a:t>SciencePo</a:t>
                      </a:r>
                      <a:r>
                        <a:rPr lang="en-US" b="1" dirty="0"/>
                        <a:t>), France</a:t>
                      </a:r>
                    </a:p>
                  </a:txBody>
                  <a:tcPr/>
                </a:tc>
                <a:tc>
                  <a:txBody>
                    <a:bodyPr/>
                    <a:lstStyle/>
                    <a:p>
                      <a:r>
                        <a:rPr lang="en-US" dirty="0"/>
                        <a:t>6 places x 9 months</a:t>
                      </a:r>
                    </a:p>
                  </a:txBody>
                  <a:tcPr/>
                </a:tc>
                <a:tc>
                  <a:txBody>
                    <a:bodyPr/>
                    <a:lstStyle/>
                    <a:p>
                      <a:pPr marL="285750" indent="-285750">
                        <a:buFontTx/>
                        <a:buChar char="-"/>
                      </a:pPr>
                      <a:r>
                        <a:rPr lang="en-US" dirty="0"/>
                        <a:t>Joint Economics/Business or Joint</a:t>
                      </a:r>
                      <a:r>
                        <a:rPr lang="en-US" baseline="0" dirty="0"/>
                        <a:t> </a:t>
                      </a:r>
                      <a:r>
                        <a:rPr lang="en-US" dirty="0"/>
                        <a:t>Economics/Politics</a:t>
                      </a:r>
                    </a:p>
                    <a:p>
                      <a:pPr marL="285750" indent="-285750">
                        <a:buFontTx/>
                        <a:buChar char="-"/>
                      </a:pPr>
                      <a:r>
                        <a:rPr lang="en-US" dirty="0"/>
                        <a:t>For Business Students: consult coordinator</a:t>
                      </a:r>
                    </a:p>
                    <a:p>
                      <a:pPr marL="285750" indent="-285750">
                        <a:buFontTx/>
                        <a:buChar char="-"/>
                      </a:pPr>
                      <a:r>
                        <a:rPr lang="en-US" dirty="0"/>
                        <a:t>Preference given to students who can speak some French</a:t>
                      </a:r>
                    </a:p>
                  </a:txBody>
                  <a:tcPr/>
                </a:tc>
                <a:extLst>
                  <a:ext uri="{0D108BD9-81ED-4DB2-BD59-A6C34878D82A}">
                    <a16:rowId xmlns:a16="http://schemas.microsoft.com/office/drawing/2014/main" val="10002"/>
                  </a:ext>
                </a:extLst>
              </a:tr>
              <a:tr h="687681">
                <a:tc>
                  <a:txBody>
                    <a:bodyPr/>
                    <a:lstStyle/>
                    <a:p>
                      <a:r>
                        <a:rPr lang="en-US" b="1" dirty="0"/>
                        <a:t>HEC School of Management, Paris, France</a:t>
                      </a:r>
                    </a:p>
                  </a:txBody>
                  <a:tcPr/>
                </a:tc>
                <a:tc>
                  <a:txBody>
                    <a:bodyPr/>
                    <a:lstStyle/>
                    <a:p>
                      <a:r>
                        <a:rPr lang="en-US" dirty="0"/>
                        <a:t>2 places x 9 months</a:t>
                      </a:r>
                    </a:p>
                  </a:txBody>
                  <a:tcPr/>
                </a:tc>
                <a:tc>
                  <a:txBody>
                    <a:bodyPr/>
                    <a:lstStyle/>
                    <a:p>
                      <a:pPr marL="285750" indent="-285750">
                        <a:buFontTx/>
                        <a:buChar char="-"/>
                      </a:pPr>
                      <a:r>
                        <a:rPr lang="en-US" dirty="0"/>
                        <a:t>Joint Economics/Business </a:t>
                      </a:r>
                      <a:r>
                        <a:rPr lang="en-US" b="1" dirty="0"/>
                        <a:t>only</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a:t>Some French needed</a:t>
                      </a:r>
                    </a:p>
                  </a:txBody>
                  <a:tcPr/>
                </a:tc>
                <a:extLst>
                  <a:ext uri="{0D108BD9-81ED-4DB2-BD59-A6C34878D82A}">
                    <a16:rowId xmlns:a16="http://schemas.microsoft.com/office/drawing/2014/main" val="10003"/>
                  </a:ext>
                </a:extLst>
              </a:tr>
              <a:tr h="815283">
                <a:tc>
                  <a:txBody>
                    <a:bodyPr/>
                    <a:lstStyle/>
                    <a:p>
                      <a:r>
                        <a:rPr lang="en-US" b="1" dirty="0"/>
                        <a:t>University of Cologne, Germany</a:t>
                      </a:r>
                    </a:p>
                  </a:txBody>
                  <a:tcPr/>
                </a:tc>
                <a:tc>
                  <a:txBody>
                    <a:bodyPr/>
                    <a:lstStyle/>
                    <a:p>
                      <a:r>
                        <a:rPr lang="en-US" dirty="0"/>
                        <a:t>4 places x 6 months</a:t>
                      </a:r>
                    </a:p>
                  </a:txBody>
                  <a:tcPr/>
                </a:tc>
                <a:tc>
                  <a:txBody>
                    <a:bodyPr/>
                    <a:lstStyle/>
                    <a:p>
                      <a:pPr marL="285750" indent="-285750">
                        <a:buFontTx/>
                        <a:buChar char="-"/>
                      </a:pPr>
                      <a:r>
                        <a:rPr lang="en-US" dirty="0"/>
                        <a:t>HT</a:t>
                      </a:r>
                      <a:r>
                        <a:rPr lang="en-US" baseline="0" dirty="0"/>
                        <a:t> &amp; TT</a:t>
                      </a:r>
                    </a:p>
                    <a:p>
                      <a:pPr marL="285750" indent="-285750">
                        <a:buFontTx/>
                        <a:buChar char="-"/>
                      </a:pPr>
                      <a:r>
                        <a:rPr lang="en-US" dirty="0"/>
                        <a:t>Preference given to students who can speak some German</a:t>
                      </a:r>
                    </a:p>
                  </a:txBody>
                  <a:tcPr/>
                </a:tc>
                <a:extLst>
                  <a:ext uri="{0D108BD9-81ED-4DB2-BD59-A6C34878D82A}">
                    <a16:rowId xmlns:a16="http://schemas.microsoft.com/office/drawing/2014/main" val="10005"/>
                  </a:ext>
                </a:extLst>
              </a:tr>
              <a:tr h="687681">
                <a:tc>
                  <a:txBody>
                    <a:bodyPr/>
                    <a:lstStyle/>
                    <a:p>
                      <a:r>
                        <a:rPr lang="en-US" b="1" dirty="0"/>
                        <a:t>Tilburg University, Netherlands</a:t>
                      </a:r>
                    </a:p>
                  </a:txBody>
                  <a:tcPr/>
                </a:tc>
                <a:tc>
                  <a:txBody>
                    <a:bodyPr/>
                    <a:lstStyle/>
                    <a:p>
                      <a:r>
                        <a:rPr lang="en-US" dirty="0"/>
                        <a:t>5 places x 6 months</a:t>
                      </a:r>
                    </a:p>
                  </a:txBody>
                  <a:tcPr/>
                </a:tc>
                <a:tc>
                  <a:txBody>
                    <a:bodyPr/>
                    <a:lstStyle/>
                    <a:p>
                      <a:pPr marL="285750" indent="-285750">
                        <a:buFontTx/>
                        <a:buChar char="-"/>
                      </a:pPr>
                      <a:r>
                        <a:rPr lang="en-US" dirty="0"/>
                        <a:t>HT</a:t>
                      </a:r>
                      <a:r>
                        <a:rPr lang="en-US" baseline="0" dirty="0"/>
                        <a:t> &amp; TT</a:t>
                      </a:r>
                    </a:p>
                    <a:p>
                      <a:pPr marL="285750" indent="-285750">
                        <a:buFontTx/>
                        <a:buChar char="-"/>
                      </a:pPr>
                      <a:r>
                        <a:rPr lang="en-US" dirty="0"/>
                        <a:t>Courses in English</a:t>
                      </a:r>
                    </a:p>
                  </a:txBody>
                  <a:tcPr/>
                </a:tc>
                <a:extLst>
                  <a:ext uri="{0D108BD9-81ED-4DB2-BD59-A6C34878D82A}">
                    <a16:rowId xmlns:a16="http://schemas.microsoft.com/office/drawing/2014/main" val="10006"/>
                  </a:ext>
                </a:extLst>
              </a:tr>
              <a:tr h="639463">
                <a:tc>
                  <a:txBody>
                    <a:bodyPr/>
                    <a:lstStyle/>
                    <a:p>
                      <a:r>
                        <a:rPr lang="en-US" b="1" dirty="0"/>
                        <a:t>Queensland University of Technology, Brisbane, Australia</a:t>
                      </a:r>
                    </a:p>
                  </a:txBody>
                  <a:tcPr/>
                </a:tc>
                <a:tc>
                  <a:txBody>
                    <a:bodyPr/>
                    <a:lstStyle/>
                    <a:p>
                      <a:r>
                        <a:rPr lang="en-US" dirty="0"/>
                        <a:t>6 places x 6 months</a:t>
                      </a:r>
                    </a:p>
                  </a:txBody>
                  <a:tcPr/>
                </a:tc>
                <a:tc>
                  <a:txBody>
                    <a:bodyPr/>
                    <a:lstStyle/>
                    <a:p>
                      <a:pPr marL="285750" indent="-285750">
                        <a:buFontTx/>
                        <a:buChar char="-"/>
                      </a:pPr>
                      <a:r>
                        <a:rPr lang="en-US" dirty="0"/>
                        <a:t>Joint Economics/Business </a:t>
                      </a:r>
                      <a:r>
                        <a:rPr lang="en-US" b="1" dirty="0"/>
                        <a:t>only</a:t>
                      </a:r>
                    </a:p>
                  </a:txBody>
                  <a:tcPr/>
                </a:tc>
                <a:extLst>
                  <a:ext uri="{0D108BD9-81ED-4DB2-BD59-A6C34878D82A}">
                    <a16:rowId xmlns:a16="http://schemas.microsoft.com/office/drawing/2014/main" val="10007"/>
                  </a:ext>
                </a:extLst>
              </a:tr>
              <a:tr h="815283">
                <a:tc>
                  <a:txBody>
                    <a:bodyPr/>
                    <a:lstStyle/>
                    <a:p>
                      <a:pPr marL="0" algn="l" defTabSz="457200" rtl="0" eaLnBrk="1" latinLnBrk="0" hangingPunct="1"/>
                      <a:r>
                        <a:rPr lang="en-US" sz="1800" b="1" kern="1200" dirty="0">
                          <a:solidFill>
                            <a:schemeClr val="dk1"/>
                          </a:solidFill>
                          <a:latin typeface="+mn-lt"/>
                          <a:ea typeface="+mn-ea"/>
                          <a:cs typeface="+mn-cs"/>
                        </a:rPr>
                        <a:t>ESADE, Barcelona, Spain</a:t>
                      </a:r>
                    </a:p>
                  </a:txBody>
                  <a:tcPr/>
                </a:tc>
                <a:tc>
                  <a:txBody>
                    <a:bodyPr/>
                    <a:lstStyle/>
                    <a:p>
                      <a:r>
                        <a:rPr lang="en-US" dirty="0"/>
                        <a:t>4 places x 6 months</a:t>
                      </a:r>
                    </a:p>
                  </a:txBody>
                  <a:tcPr/>
                </a:tc>
                <a:tc>
                  <a:txBody>
                    <a:bodyPr/>
                    <a:lstStyle/>
                    <a:p>
                      <a:pPr marL="285750" indent="-285750">
                        <a:buFontTx/>
                        <a:buChar char="-"/>
                      </a:pPr>
                      <a:r>
                        <a:rPr lang="en-US" dirty="0"/>
                        <a:t>2 x Full year slots or 4 x 1 semester exchanges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dirty="0"/>
                        <a:t>For Business Students: consult coordinator</a:t>
                      </a:r>
                    </a:p>
                    <a:p>
                      <a:pPr marL="285750" indent="-285750">
                        <a:buFontTx/>
                        <a:buChar char="-"/>
                      </a:pPr>
                      <a:r>
                        <a:rPr lang="en-IE" dirty="0"/>
                        <a:t>Courses in English</a:t>
                      </a:r>
                    </a:p>
                  </a:txBody>
                  <a:tcPr/>
                </a:tc>
                <a:extLst>
                  <a:ext uri="{0D108BD9-81ED-4DB2-BD59-A6C34878D82A}">
                    <a16:rowId xmlns:a16="http://schemas.microsoft.com/office/drawing/2014/main" val="718209567"/>
                  </a:ext>
                </a:extLst>
              </a:tr>
              <a:tr h="815283">
                <a:tc>
                  <a:txBody>
                    <a:bodyPr/>
                    <a:lstStyle/>
                    <a:p>
                      <a:r>
                        <a:rPr lang="en-US" b="1" dirty="0"/>
                        <a:t>Stockholm School of Economics, Sweden</a:t>
                      </a:r>
                    </a:p>
                  </a:txBody>
                  <a:tcPr/>
                </a:tc>
                <a:tc>
                  <a:txBody>
                    <a:bodyPr/>
                    <a:lstStyle/>
                    <a:p>
                      <a:r>
                        <a:rPr lang="en-US" dirty="0"/>
                        <a:t>3 places x 6 months</a:t>
                      </a:r>
                    </a:p>
                  </a:txBody>
                  <a:tcPr/>
                </a:tc>
                <a:tc>
                  <a:txBody>
                    <a:bodyPr/>
                    <a:lstStyle/>
                    <a:p>
                      <a:pPr marL="285750" indent="-285750">
                        <a:buFontTx/>
                        <a:buChar char="-"/>
                      </a:pPr>
                      <a:r>
                        <a:rPr lang="en-US" dirty="0"/>
                        <a:t>HT</a:t>
                      </a:r>
                      <a:r>
                        <a:rPr lang="en-US" baseline="0" dirty="0"/>
                        <a:t> &amp; TT</a:t>
                      </a:r>
                    </a:p>
                    <a:p>
                      <a:pPr marL="285750" indent="-285750">
                        <a:buFontTx/>
                        <a:buChar char="-"/>
                      </a:pPr>
                      <a:r>
                        <a:rPr lang="en-US" dirty="0"/>
                        <a:t>Courses in English</a:t>
                      </a:r>
                    </a:p>
                  </a:txBody>
                  <a:tcPr/>
                </a:tc>
                <a:extLst>
                  <a:ext uri="{0D108BD9-81ED-4DB2-BD59-A6C34878D82A}">
                    <a16:rowId xmlns:a16="http://schemas.microsoft.com/office/drawing/2014/main" val="449789750"/>
                  </a:ext>
                </a:extLst>
              </a:tr>
            </a:tbl>
          </a:graphicData>
        </a:graphic>
      </p:graphicFrame>
    </p:spTree>
    <p:extLst>
      <p:ext uri="{BB962C8B-B14F-4D97-AF65-F5344CB8AC3E}">
        <p14:creationId xmlns:p14="http://schemas.microsoft.com/office/powerpoint/2010/main" val="36608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dates</a:t>
            </a:r>
          </a:p>
        </p:txBody>
      </p:sp>
      <p:sp>
        <p:nvSpPr>
          <p:cNvPr id="3" name="Content Placeholder 2"/>
          <p:cNvSpPr>
            <a:spLocks noGrp="1"/>
          </p:cNvSpPr>
          <p:nvPr>
            <p:ph idx="1"/>
          </p:nvPr>
        </p:nvSpPr>
        <p:spPr>
          <a:xfrm>
            <a:off x="1295401" y="2556932"/>
            <a:ext cx="9601196" cy="3539068"/>
          </a:xfrm>
        </p:spPr>
        <p:txBody>
          <a:bodyPr>
            <a:normAutofit lnSpcReduction="10000"/>
          </a:bodyPr>
          <a:lstStyle/>
          <a:p>
            <a:r>
              <a:rPr lang="en-US" dirty="0"/>
              <a:t>Applications for Erasmus exchanges for the 24/25 Academic Year will </a:t>
            </a:r>
            <a:r>
              <a:rPr lang="en-US" b="1" dirty="0"/>
              <a:t>open on Monday 16th October 2023</a:t>
            </a:r>
          </a:p>
          <a:p>
            <a:r>
              <a:rPr lang="en-US" dirty="0"/>
              <a:t>The </a:t>
            </a:r>
            <a:r>
              <a:rPr lang="en-US" b="1" dirty="0"/>
              <a:t>deadline for submission of applications is 17th November 2023</a:t>
            </a:r>
            <a:r>
              <a:rPr lang="en-US" dirty="0"/>
              <a:t>. No late applications accepted!</a:t>
            </a:r>
          </a:p>
          <a:p>
            <a:pPr lvl="1"/>
            <a:r>
              <a:rPr lang="en-US" dirty="0"/>
              <a:t>If you have any queries about the application form contact </a:t>
            </a:r>
            <a:r>
              <a:rPr lang="en-US" b="1" dirty="0">
                <a:hlinkClick r:id="rId2"/>
              </a:rPr>
              <a:t>ssp_studyabroad@tcd.ie</a:t>
            </a:r>
            <a:r>
              <a:rPr lang="en-US" dirty="0"/>
              <a:t> </a:t>
            </a:r>
          </a:p>
          <a:p>
            <a:pPr lvl="1"/>
            <a:r>
              <a:rPr lang="en-US" dirty="0"/>
              <a:t>If you have queries about exchange destinations or requirements contact us at </a:t>
            </a:r>
            <a:r>
              <a:rPr lang="en-US" dirty="0">
                <a:hlinkClick r:id="rId3"/>
              </a:rPr>
              <a:t>Econ.exchange@tcd.ie</a:t>
            </a:r>
            <a:r>
              <a:rPr lang="en-US" dirty="0"/>
              <a:t> </a:t>
            </a:r>
          </a:p>
          <a:p>
            <a:r>
              <a:rPr lang="en-US" dirty="0"/>
              <a:t>Early applications don’t get any special advantage, we don’t consider any applications until after the deadline</a:t>
            </a:r>
          </a:p>
          <a:p>
            <a:endParaRPr lang="en-US" dirty="0"/>
          </a:p>
        </p:txBody>
      </p:sp>
    </p:spTree>
    <p:extLst>
      <p:ext uri="{BB962C8B-B14F-4D97-AF65-F5344CB8AC3E}">
        <p14:creationId xmlns:p14="http://schemas.microsoft.com/office/powerpoint/2010/main" val="24667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Common questions (1)</a:t>
            </a:r>
          </a:p>
        </p:txBody>
      </p:sp>
      <p:sp>
        <p:nvSpPr>
          <p:cNvPr id="3" name="Content Placeholder 2"/>
          <p:cNvSpPr>
            <a:spLocks noGrp="1"/>
          </p:cNvSpPr>
          <p:nvPr>
            <p:ph idx="1"/>
          </p:nvPr>
        </p:nvSpPr>
        <p:spPr>
          <a:xfrm>
            <a:off x="1130968" y="2452658"/>
            <a:ext cx="9978189" cy="3318936"/>
          </a:xfrm>
        </p:spPr>
        <p:txBody>
          <a:bodyPr>
            <a:noAutofit/>
          </a:bodyPr>
          <a:lstStyle/>
          <a:p>
            <a:r>
              <a:rPr lang="en-IE" sz="1600" dirty="0"/>
              <a:t>I’m a JH student which department do I go away through?</a:t>
            </a:r>
          </a:p>
          <a:p>
            <a:pPr marL="0" indent="0">
              <a:buNone/>
            </a:pPr>
            <a:r>
              <a:rPr lang="en-IE" sz="1600" dirty="0"/>
              <a:t>	</a:t>
            </a:r>
            <a:r>
              <a:rPr lang="en-IE" sz="1600" i="1" dirty="0"/>
              <a:t>You can go on exchanges organised by either department or the college. There are no specific “economics and maths” exchanges (for example)</a:t>
            </a:r>
          </a:p>
          <a:p>
            <a:pPr marL="457200" lvl="1" indent="0">
              <a:buNone/>
            </a:pPr>
            <a:r>
              <a:rPr lang="en-IE" sz="1600" i="1" dirty="0"/>
              <a:t>You must get the approval of both departments to the exchange. This involves </a:t>
            </a:r>
            <a:r>
              <a:rPr lang="en-IE" sz="1600" b="1" i="1" u="sng" dirty="0"/>
              <a:t>you</a:t>
            </a:r>
            <a:r>
              <a:rPr lang="en-IE" sz="1600" i="1" dirty="0"/>
              <a:t> researching the modules that are available and producing a study plan for approval</a:t>
            </a:r>
            <a:endParaRPr lang="en-IE" sz="1600" dirty="0"/>
          </a:p>
          <a:p>
            <a:r>
              <a:rPr lang="en-IE" sz="1600" dirty="0"/>
              <a:t>How do college wide and departmental applications operate?</a:t>
            </a:r>
          </a:p>
          <a:p>
            <a:pPr marL="457200" lvl="1" indent="0">
              <a:buNone/>
            </a:pPr>
            <a:r>
              <a:rPr lang="en-IE" sz="1600" i="1" dirty="0"/>
              <a:t>SS&amp;P and Business have a single application process, other departments and schools have different processes, as do College-wide exchanges</a:t>
            </a:r>
          </a:p>
          <a:p>
            <a:pPr marL="457200" lvl="1" indent="0">
              <a:buNone/>
            </a:pPr>
            <a:r>
              <a:rPr lang="en-IE" sz="1600" i="1" dirty="0"/>
              <a:t>If you apply through multiple processes you may get multiple offers and you can choose which to accept. If you are rejecting an offer from us please let us know asap, as if you do so early enough we can offer the place to someone else</a:t>
            </a:r>
          </a:p>
        </p:txBody>
      </p:sp>
    </p:spTree>
    <p:extLst>
      <p:ext uri="{BB962C8B-B14F-4D97-AF65-F5344CB8AC3E}">
        <p14:creationId xmlns:p14="http://schemas.microsoft.com/office/powerpoint/2010/main" val="242172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Common questions (2)</a:t>
            </a:r>
          </a:p>
        </p:txBody>
      </p:sp>
      <p:sp>
        <p:nvSpPr>
          <p:cNvPr id="3" name="Content Placeholder 2"/>
          <p:cNvSpPr>
            <a:spLocks noGrp="1"/>
          </p:cNvSpPr>
          <p:nvPr>
            <p:ph idx="1"/>
          </p:nvPr>
        </p:nvSpPr>
        <p:spPr>
          <a:xfrm>
            <a:off x="1130968" y="2452658"/>
            <a:ext cx="9978189" cy="3318936"/>
          </a:xfrm>
        </p:spPr>
        <p:txBody>
          <a:bodyPr>
            <a:noAutofit/>
          </a:bodyPr>
          <a:lstStyle/>
          <a:p>
            <a:r>
              <a:rPr lang="en-IE" dirty="0"/>
              <a:t>How are decisions made</a:t>
            </a:r>
            <a:endParaRPr lang="en-IE" i="1" dirty="0"/>
          </a:p>
          <a:p>
            <a:pPr marL="457200" lvl="1" indent="0">
              <a:buNone/>
            </a:pPr>
            <a:r>
              <a:rPr lang="en-IE" sz="1800" i="1" dirty="0"/>
              <a:t>These are </a:t>
            </a:r>
            <a:r>
              <a:rPr lang="en-IE" sz="1800" i="1" dirty="0" err="1"/>
              <a:t>exhanges</a:t>
            </a:r>
            <a:r>
              <a:rPr lang="en-IE" sz="1800" i="1" dirty="0"/>
              <a:t>, we take a certain number of their students and they take the same number of ours, the numbers are set years in advance. This means it’s a competitive process, based on your suitability for the destination and your academic performance</a:t>
            </a:r>
          </a:p>
          <a:p>
            <a:pPr marL="457200" lvl="1" indent="0">
              <a:buNone/>
            </a:pPr>
            <a:r>
              <a:rPr lang="en-IE" sz="1800" i="1" dirty="0"/>
              <a:t>In the event of underperformance in the SF year offers may be withdrawn</a:t>
            </a:r>
          </a:p>
          <a:p>
            <a:r>
              <a:rPr lang="en-IE" i="1" dirty="0"/>
              <a:t>What about fees?</a:t>
            </a:r>
          </a:p>
          <a:p>
            <a:pPr marL="457200" lvl="1" indent="0">
              <a:buNone/>
            </a:pPr>
            <a:r>
              <a:rPr lang="en-IE" sz="1800" i="1" dirty="0"/>
              <a:t>Since these are exchange you continue to pay Trinity fees (and the foreign students pay fees to their home universities)</a:t>
            </a:r>
          </a:p>
          <a:p>
            <a:pPr marL="457200" lvl="1" indent="0">
              <a:buNone/>
            </a:pPr>
            <a:r>
              <a:rPr lang="en-IE" sz="1800" i="1" dirty="0"/>
              <a:t>There may be minor registration fees to pay at your destination university and there may be some financial support available from Trinity, the school and department are not involved in this</a:t>
            </a:r>
          </a:p>
        </p:txBody>
      </p:sp>
    </p:spTree>
    <p:extLst>
      <p:ext uri="{BB962C8B-B14F-4D97-AF65-F5344CB8AC3E}">
        <p14:creationId xmlns:p14="http://schemas.microsoft.com/office/powerpoint/2010/main" val="298078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Module suitability &amp; frontloading</a:t>
            </a:r>
            <a:endParaRPr lang="en-US" dirty="0"/>
          </a:p>
        </p:txBody>
      </p:sp>
      <p:sp>
        <p:nvSpPr>
          <p:cNvPr id="3" name="Content Placeholder 2"/>
          <p:cNvSpPr>
            <a:spLocks noGrp="1"/>
          </p:cNvSpPr>
          <p:nvPr>
            <p:ph idx="1"/>
          </p:nvPr>
        </p:nvSpPr>
        <p:spPr>
          <a:xfrm>
            <a:off x="1295401" y="2535382"/>
            <a:ext cx="9996054" cy="3458094"/>
          </a:xfrm>
        </p:spPr>
        <p:txBody>
          <a:bodyPr>
            <a:noAutofit/>
          </a:bodyPr>
          <a:lstStyle/>
          <a:p>
            <a:r>
              <a:rPr lang="en-IE" dirty="0"/>
              <a:t>Study plans need to be signed off on by all subjects</a:t>
            </a:r>
          </a:p>
          <a:p>
            <a:r>
              <a:rPr lang="en-IE" dirty="0"/>
              <a:t>Module titles are not enough to judge the content, neither is who teaches it </a:t>
            </a:r>
          </a:p>
          <a:p>
            <a:r>
              <a:rPr lang="en-IE" dirty="0"/>
              <a:t>A balanced credit load across subjects while abroad is expected, however it may be possible to frontload a subject</a:t>
            </a:r>
          </a:p>
          <a:p>
            <a:pPr lvl="1"/>
            <a:r>
              <a:rPr lang="en-IE" dirty="0"/>
              <a:t>You need specific permission from </a:t>
            </a:r>
            <a:r>
              <a:rPr lang="en-IE" b="1" dirty="0"/>
              <a:t>both</a:t>
            </a:r>
            <a:r>
              <a:rPr lang="en-IE" dirty="0"/>
              <a:t> subjects to do this, which will only be granted if it is not possible to take both subjects while abroad</a:t>
            </a:r>
          </a:p>
          <a:p>
            <a:pPr lvl="1"/>
            <a:r>
              <a:rPr lang="en-IE" dirty="0"/>
              <a:t>It is not possible to take more than 25 economic credits in one semester at Trinity</a:t>
            </a:r>
          </a:p>
          <a:p>
            <a:r>
              <a:rPr lang="en-IE" dirty="0"/>
              <a:t>Around 10 credits of econometrics is a requirement for the economics capstone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897A-1F77-0A10-46E4-AF9FA87D234B}"/>
              </a:ext>
            </a:extLst>
          </p:cNvPr>
          <p:cNvSpPr>
            <a:spLocks noGrp="1"/>
          </p:cNvSpPr>
          <p:nvPr>
            <p:ph type="title"/>
          </p:nvPr>
        </p:nvSpPr>
        <p:spPr/>
        <p:txBody>
          <a:bodyPr>
            <a:normAutofit fontScale="90000"/>
          </a:bodyPr>
          <a:lstStyle/>
          <a:p>
            <a:r>
              <a:rPr lang="en-IE" dirty="0"/>
              <a:t>But how do I know if an exchange is suitable for me?</a:t>
            </a:r>
          </a:p>
        </p:txBody>
      </p:sp>
      <p:sp>
        <p:nvSpPr>
          <p:cNvPr id="3" name="Content Placeholder 2">
            <a:extLst>
              <a:ext uri="{FF2B5EF4-FFF2-40B4-BE49-F238E27FC236}">
                <a16:creationId xmlns:a16="http://schemas.microsoft.com/office/drawing/2014/main" id="{25B3E1F1-00E4-4B7E-9FD2-303374FAA96B}"/>
              </a:ext>
            </a:extLst>
          </p:cNvPr>
          <p:cNvSpPr>
            <a:spLocks noGrp="1"/>
          </p:cNvSpPr>
          <p:nvPr>
            <p:ph idx="1"/>
          </p:nvPr>
        </p:nvSpPr>
        <p:spPr>
          <a:xfrm>
            <a:off x="1295401" y="2556931"/>
            <a:ext cx="9601196" cy="3617487"/>
          </a:xfrm>
        </p:spPr>
        <p:txBody>
          <a:bodyPr>
            <a:normAutofit fontScale="92500" lnSpcReduction="20000"/>
          </a:bodyPr>
          <a:lstStyle/>
          <a:p>
            <a:r>
              <a:rPr lang="en-IE" dirty="0"/>
              <a:t>There are a huge range of possible destinations which change from year to year (both the destinations and the options at existing destinations)</a:t>
            </a:r>
          </a:p>
          <a:p>
            <a:r>
              <a:rPr lang="en-IE" dirty="0"/>
              <a:t>We haven’t sent students to many of them and probably haven’t sent students on your pathway to even more.</a:t>
            </a:r>
          </a:p>
          <a:p>
            <a:r>
              <a:rPr lang="en-IE" dirty="0"/>
              <a:t>Exchanges organised by the economics department are suitable for economics students (with some pathway caveats noted earlier)</a:t>
            </a:r>
          </a:p>
          <a:p>
            <a:r>
              <a:rPr lang="en-IE" dirty="0"/>
              <a:t>For exchanges organised by other bodies contact the relevant unit</a:t>
            </a:r>
          </a:p>
          <a:p>
            <a:pPr marL="457200" lvl="1" indent="0">
              <a:buNone/>
            </a:pPr>
            <a:r>
              <a:rPr lang="en-IE" dirty="0"/>
              <a:t>If you need specific economics approval for a non-economics department exchange please fill out the form below for each destination you are interested in</a:t>
            </a:r>
          </a:p>
          <a:p>
            <a:pPr marL="457200" lvl="1" indent="0" algn="ctr">
              <a:buNone/>
            </a:pPr>
            <a:r>
              <a:rPr lang="en-IE" dirty="0">
                <a:hlinkClick r:id="rId2"/>
              </a:rPr>
              <a:t>https://forms.office.com/r/bCrekhNu6x</a:t>
            </a:r>
            <a:endParaRPr lang="en-IE" dirty="0"/>
          </a:p>
        </p:txBody>
      </p:sp>
    </p:spTree>
    <p:extLst>
      <p:ext uri="{BB962C8B-B14F-4D97-AF65-F5344CB8AC3E}">
        <p14:creationId xmlns:p14="http://schemas.microsoft.com/office/powerpoint/2010/main" val="196518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44DD-4886-1414-8EE3-78737DE6E79E}"/>
              </a:ext>
            </a:extLst>
          </p:cNvPr>
          <p:cNvSpPr>
            <a:spLocks noGrp="1"/>
          </p:cNvSpPr>
          <p:nvPr>
            <p:ph type="title"/>
          </p:nvPr>
        </p:nvSpPr>
        <p:spPr/>
        <p:txBody>
          <a:bodyPr/>
          <a:lstStyle/>
          <a:p>
            <a:r>
              <a:rPr lang="en-IE" dirty="0"/>
              <a:t>I’ve been offered a place what next?</a:t>
            </a:r>
          </a:p>
        </p:txBody>
      </p:sp>
      <p:sp>
        <p:nvSpPr>
          <p:cNvPr id="3" name="Content Placeholder 2">
            <a:extLst>
              <a:ext uri="{FF2B5EF4-FFF2-40B4-BE49-F238E27FC236}">
                <a16:creationId xmlns:a16="http://schemas.microsoft.com/office/drawing/2014/main" id="{E3659B84-C80F-D841-3FDC-8CA5C93BC974}"/>
              </a:ext>
            </a:extLst>
          </p:cNvPr>
          <p:cNvSpPr>
            <a:spLocks noGrp="1"/>
          </p:cNvSpPr>
          <p:nvPr>
            <p:ph idx="1"/>
          </p:nvPr>
        </p:nvSpPr>
        <p:spPr>
          <a:xfrm>
            <a:off x="1295400" y="2556932"/>
            <a:ext cx="10059139" cy="3781724"/>
          </a:xfrm>
        </p:spPr>
        <p:txBody>
          <a:bodyPr>
            <a:normAutofit/>
          </a:bodyPr>
          <a:lstStyle/>
          <a:p>
            <a:r>
              <a:rPr lang="en-IE" dirty="0"/>
              <a:t>Decide whether to accept and let us know</a:t>
            </a:r>
          </a:p>
          <a:p>
            <a:r>
              <a:rPr lang="en-IE" dirty="0"/>
              <a:t>There will be a School meeting on the next steps, but a few points</a:t>
            </a:r>
          </a:p>
          <a:p>
            <a:pPr lvl="1"/>
            <a:r>
              <a:rPr lang="en-IE" sz="1800" dirty="0"/>
              <a:t>Trinity’s Erasmus office handles nominations (aside from QUT), not the department or school</a:t>
            </a:r>
          </a:p>
          <a:p>
            <a:pPr lvl="1"/>
            <a:r>
              <a:rPr lang="en-IE" sz="1800" dirty="0"/>
              <a:t>Eventually your host university will be in touch with information. Most queries about your time abroad should be directed to them</a:t>
            </a:r>
          </a:p>
          <a:p>
            <a:pPr lvl="1"/>
            <a:r>
              <a:rPr lang="en-IE" sz="1800" dirty="0"/>
              <a:t>If your study plan is not recognised by Trinity you will have to repeat the year. </a:t>
            </a:r>
          </a:p>
          <a:p>
            <a:pPr lvl="2"/>
            <a:r>
              <a:rPr lang="en-IE" sz="1600" dirty="0"/>
              <a:t>It can be difficult to change modules (or even get your first choices) at some universities.</a:t>
            </a:r>
          </a:p>
          <a:p>
            <a:pPr lvl="2"/>
            <a:r>
              <a:rPr lang="en-IE" sz="1600" dirty="0"/>
              <a:t>So it is important that you get your study plan approved by your Trinity </a:t>
            </a:r>
            <a:r>
              <a:rPr lang="en-IE" sz="1600"/>
              <a:t>department(s) </a:t>
            </a:r>
            <a:r>
              <a:rPr lang="en-IE" sz="1600" b="1"/>
              <a:t>before</a:t>
            </a:r>
            <a:r>
              <a:rPr lang="en-IE" sz="1600"/>
              <a:t> </a:t>
            </a:r>
            <a:r>
              <a:rPr lang="en-IE" sz="1600" dirty="0"/>
              <a:t>you register and preferably before you travel. </a:t>
            </a:r>
          </a:p>
        </p:txBody>
      </p:sp>
    </p:spTree>
    <p:extLst>
      <p:ext uri="{BB962C8B-B14F-4D97-AF65-F5344CB8AC3E}">
        <p14:creationId xmlns:p14="http://schemas.microsoft.com/office/powerpoint/2010/main" val="409465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Q&amp;A</a:t>
            </a:r>
          </a:p>
        </p:txBody>
      </p:sp>
      <p:sp>
        <p:nvSpPr>
          <p:cNvPr id="3" name="Subtitle 2"/>
          <p:cNvSpPr>
            <a:spLocks noGrp="1"/>
          </p:cNvSpPr>
          <p:nvPr>
            <p:ph type="subTitle" idx="1"/>
          </p:nvPr>
        </p:nvSpPr>
        <p:spPr/>
        <p:txBody>
          <a:bodyPr/>
          <a:lstStyle/>
          <a:p>
            <a:r>
              <a:rPr lang="en-US" dirty="0"/>
              <a:t>Also visit the website</a:t>
            </a:r>
          </a:p>
          <a:p>
            <a:r>
              <a:rPr lang="en-US" dirty="0">
                <a:hlinkClick r:id="rId2"/>
              </a:rPr>
              <a:t>https://www.tcd.ie/ssp/undergraduate/study-abroad/Outgoing/</a:t>
            </a:r>
            <a:endParaRPr lang="en-US" dirty="0"/>
          </a:p>
          <a:p>
            <a:endParaRPr lang="en-US" dirty="0"/>
          </a:p>
        </p:txBody>
      </p:sp>
    </p:spTree>
    <p:extLst>
      <p:ext uri="{BB962C8B-B14F-4D97-AF65-F5344CB8AC3E}">
        <p14:creationId xmlns:p14="http://schemas.microsoft.com/office/powerpoint/2010/main" val="901255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431c6274-5d67-4e97-90ee-3fde403ae39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CE0071640BB949B2C1C697A5D6EFF0" ma:contentTypeVersion="13" ma:contentTypeDescription="Create a new document." ma:contentTypeScope="" ma:versionID="834f9b395f1d59c9863c551753287e5a">
  <xsd:schema xmlns:xsd="http://www.w3.org/2001/XMLSchema" xmlns:xs="http://www.w3.org/2001/XMLSchema" xmlns:p="http://schemas.microsoft.com/office/2006/metadata/properties" xmlns:ns2="d2b37510-6b93-4020-b7e1-d7cc46fd8609" xmlns:ns3="c1b4825d-536b-4771-8a7b-836a16232cb5" targetNamespace="http://schemas.microsoft.com/office/2006/metadata/properties" ma:root="true" ma:fieldsID="a0f86925b5f3112580f0f6387bcbab7f" ns2:_="" ns3:_="">
    <xsd:import namespace="d2b37510-6b93-4020-b7e1-d7cc46fd8609"/>
    <xsd:import namespace="c1b4825d-536b-4771-8a7b-836a16232cb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37510-6b93-4020-b7e1-d7cc46fd86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b4825d-536b-4771-8a7b-836a16232cb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CE1F2B-1377-4BE4-B09C-CFA670A427C1}">
  <ds:schemaRefs>
    <ds:schemaRef ds:uri="http://schemas.microsoft.com/sharepoint/v3/contenttype/forms"/>
  </ds:schemaRefs>
</ds:datastoreItem>
</file>

<file path=customXml/itemProps2.xml><?xml version="1.0" encoding="utf-8"?>
<ds:datastoreItem xmlns:ds="http://schemas.openxmlformats.org/officeDocument/2006/customXml" ds:itemID="{5E85FA8E-8820-4D85-8D92-41E3A97B48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37510-6b93-4020-b7e1-d7cc46fd8609"/>
    <ds:schemaRef ds:uri="c1b4825d-536b-4771-8a7b-836a16232c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BF045F-EAA6-4DAD-BC02-217DBD4731E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Organic</Template>
  <TotalTime>947</TotalTime>
  <Words>952</Words>
  <Application>Microsoft Office PowerPoint</Application>
  <PresentationFormat>Widescreen</PresentationFormat>
  <Paragraphs>82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 Study Abroad Department of Economics</vt:lpstr>
      <vt:lpstr>PowerPoint Presentation</vt:lpstr>
      <vt:lpstr>Key dates</vt:lpstr>
      <vt:lpstr>Common questions (1)</vt:lpstr>
      <vt:lpstr>Common questions (2)</vt:lpstr>
      <vt:lpstr>Module suitability &amp; frontloading</vt:lpstr>
      <vt:lpstr>But how do I know if an exchange is suitable for me?</vt:lpstr>
      <vt:lpstr>I’ve been offered a place what next?</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Study Abroad Department of Economics</dc:title>
  <dc:creator>Davide Romelli</dc:creator>
  <cp:lastModifiedBy>Michael Wycherley</cp:lastModifiedBy>
  <cp:revision>34</cp:revision>
  <cp:lastPrinted>2017-11-01T17:52:57Z</cp:lastPrinted>
  <dcterms:created xsi:type="dcterms:W3CDTF">2017-10-31T22:42:47Z</dcterms:created>
  <dcterms:modified xsi:type="dcterms:W3CDTF">2023-10-09T11:57:27Z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0x01010057CE0071640BB949B2C1C697A5D6EFF0</vt:lpwstr>
  </property>
</Properties>
</file>