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56" r:id="rId5"/>
    <p:sldId id="299" r:id="rId6"/>
    <p:sldId id="298" r:id="rId7"/>
    <p:sldId id="300" r:id="rId8"/>
    <p:sldId id="284" r:id="rId9"/>
    <p:sldId id="258" r:id="rId10"/>
    <p:sldId id="297" r:id="rId11"/>
    <p:sldId id="287" r:id="rId12"/>
    <p:sldId id="289" r:id="rId13"/>
    <p:sldId id="291" r:id="rId14"/>
    <p:sldId id="260" r:id="rId15"/>
  </p:sldIdLst>
  <p:sldSz cx="9144000" cy="6858000" type="screen4x3"/>
  <p:notesSz cx="6858000" cy="9947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19">
          <p15:clr>
            <a:srgbClr val="A4A3A4"/>
          </p15:clr>
        </p15:guide>
        <p15:guide id="2" pos="519">
          <p15:clr>
            <a:srgbClr val="A4A3A4"/>
          </p15:clr>
        </p15:guide>
      </p15:sldGuideLst>
    </p:ext>
    <p:ext uri="{2D200454-40CA-4A62-9FC3-DE9A4176ACB9}">
      <p15:notesGuideLst xmlns:p15="http://schemas.microsoft.com/office/powerpoint/2012/main">
        <p15:guide id="1" orient="horz" pos="3133">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73B9"/>
    <a:srgbClr val="3E6D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186264-8A9A-5041-AC4F-A7A38B9860C3}" v="287" dt="2022-05-11T21:45:04.1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755"/>
    <p:restoredTop sz="94627" autoAdjust="0"/>
  </p:normalViewPr>
  <p:slideViewPr>
    <p:cSldViewPr snapToGrid="0" showGuides="1">
      <p:cViewPr varScale="1">
        <p:scale>
          <a:sx n="128" d="100"/>
          <a:sy n="128" d="100"/>
        </p:scale>
        <p:origin x="872" y="176"/>
      </p:cViewPr>
      <p:guideLst>
        <p:guide orient="horz" pos="4319"/>
        <p:guide pos="519"/>
      </p:guideLst>
    </p:cSldViewPr>
  </p:slideViewPr>
  <p:notesTextViewPr>
    <p:cViewPr>
      <p:scale>
        <a:sx n="1" d="1"/>
        <a:sy n="1" d="1"/>
      </p:scale>
      <p:origin x="0" y="0"/>
    </p:cViewPr>
  </p:notesTextViewPr>
  <p:notesViewPr>
    <p:cSldViewPr snapToGrid="0" showGuides="1">
      <p:cViewPr varScale="1">
        <p:scale>
          <a:sx n="91" d="100"/>
          <a:sy n="91" d="100"/>
        </p:scale>
        <p:origin x="-3720" y="-108"/>
      </p:cViewPr>
      <p:guideLst>
        <p:guide orient="horz" pos="3133"/>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942975" y="746125"/>
            <a:ext cx="4972050" cy="3730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87971" y="4724956"/>
            <a:ext cx="4908331" cy="447627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5"/>
          </p:nvPr>
        </p:nvSpPr>
        <p:spPr>
          <a:xfrm>
            <a:off x="6022876" y="9449911"/>
            <a:ext cx="835124" cy="497364"/>
          </a:xfrm>
          <a:prstGeom prst="rect">
            <a:avLst/>
          </a:prstGeom>
        </p:spPr>
        <p:txBody>
          <a:bodyPr vert="horz" lIns="91440" tIns="45720" rIns="91440" bIns="45720" rtlCol="0" anchor="b"/>
          <a:lstStyle>
            <a:lvl1pPr algn="r">
              <a:defRPr sz="1200">
                <a:latin typeface="+mn-lt"/>
                <a:cs typeface="Arial" panose="020B0604020202020204" pitchFamily="34" charset="0"/>
              </a:defRPr>
            </a:lvl1pPr>
          </a:lstStyle>
          <a:p>
            <a:fld id="{49DD4D23-C98A-435E-AE88-9061F8349B02}" type="slidenum">
              <a:rPr lang="en-GB" smtClean="0"/>
              <a:pPr/>
              <a:t>‹#›</a:t>
            </a:fld>
            <a:endParaRPr lang="en-GB"/>
          </a:p>
        </p:txBody>
      </p:sp>
    </p:spTree>
    <p:extLst>
      <p:ext uri="{BB962C8B-B14F-4D97-AF65-F5344CB8AC3E}">
        <p14:creationId xmlns:p14="http://schemas.microsoft.com/office/powerpoint/2010/main" val="610033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Arial" panose="020B0604020202020204" pitchFamily="34" charset="0"/>
      </a:defRPr>
    </a:lvl1pPr>
    <a:lvl2pPr marL="457200" algn="l" defTabSz="914400" rtl="0" eaLnBrk="1" latinLnBrk="0" hangingPunct="1">
      <a:defRPr sz="1200" kern="1200">
        <a:solidFill>
          <a:schemeClr val="tx1"/>
        </a:solidFill>
        <a:latin typeface="+mn-lt"/>
        <a:ea typeface="+mn-ea"/>
        <a:cs typeface="Arial" panose="020B0604020202020204" pitchFamily="34" charset="0"/>
      </a:defRPr>
    </a:lvl2pPr>
    <a:lvl3pPr marL="914400" algn="l" defTabSz="914400" rtl="0" eaLnBrk="1" latinLnBrk="0" hangingPunct="1">
      <a:defRPr sz="1200" kern="1200">
        <a:solidFill>
          <a:schemeClr val="tx1"/>
        </a:solidFill>
        <a:latin typeface="+mn-lt"/>
        <a:ea typeface="+mn-ea"/>
        <a:cs typeface="Arial" panose="020B0604020202020204" pitchFamily="34" charset="0"/>
      </a:defRPr>
    </a:lvl3pPr>
    <a:lvl4pPr marL="1371600" algn="l" defTabSz="914400" rtl="0" eaLnBrk="1" latinLnBrk="0" hangingPunct="1">
      <a:defRPr sz="1200" kern="1200">
        <a:solidFill>
          <a:schemeClr val="tx1"/>
        </a:solidFill>
        <a:latin typeface="+mn-lt"/>
        <a:ea typeface="+mn-ea"/>
        <a:cs typeface="Arial" panose="020B0604020202020204" pitchFamily="34" charset="0"/>
      </a:defRPr>
    </a:lvl4pPr>
    <a:lvl5pPr marL="1828800" algn="l" defTabSz="914400" rtl="0" eaLnBrk="1" latinLnBrk="0" hangingPunct="1">
      <a:defRPr sz="1200" kern="1200">
        <a:solidFill>
          <a:schemeClr val="tx1"/>
        </a:solidFill>
        <a:latin typeface="+mn-lt"/>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l="971" t="3974" r="3958" b="558"/>
          <a:stretch/>
        </p:blipFill>
        <p:spPr>
          <a:xfrm>
            <a:off x="0" y="0"/>
            <a:ext cx="9144000" cy="6858000"/>
          </a:xfrm>
          <a:prstGeom prst="rect">
            <a:avLst/>
          </a:prstGeom>
        </p:spPr>
      </p:pic>
      <p:sp>
        <p:nvSpPr>
          <p:cNvPr id="2" name="Title 1"/>
          <p:cNvSpPr>
            <a:spLocks noGrp="1"/>
          </p:cNvSpPr>
          <p:nvPr>
            <p:ph type="ctrTitle"/>
          </p:nvPr>
        </p:nvSpPr>
        <p:spPr>
          <a:xfrm>
            <a:off x="828674" y="3715200"/>
            <a:ext cx="7500939" cy="554850"/>
          </a:xfrm>
        </p:spPr>
        <p:txBody>
          <a:bodyPr/>
          <a:lstStyle>
            <a:lvl1pPr algn="l">
              <a:defRPr sz="2600">
                <a:solidFill>
                  <a:schemeClr val="bg1"/>
                </a:solidFill>
              </a:defRPr>
            </a:lvl1pPr>
          </a:lstStyle>
          <a:p>
            <a:r>
              <a:rPr lang="en-US"/>
              <a:t>Click to edit Master title style</a:t>
            </a:r>
            <a:endParaRPr lang="en-GB"/>
          </a:p>
        </p:txBody>
      </p:sp>
      <p:sp>
        <p:nvSpPr>
          <p:cNvPr id="3" name="Subtitle 2"/>
          <p:cNvSpPr>
            <a:spLocks noGrp="1"/>
          </p:cNvSpPr>
          <p:nvPr>
            <p:ph type="subTitle" idx="1"/>
          </p:nvPr>
        </p:nvSpPr>
        <p:spPr>
          <a:xfrm>
            <a:off x="828675" y="4289400"/>
            <a:ext cx="7500938" cy="361800"/>
          </a:xfrm>
        </p:spPr>
        <p:txBody>
          <a:bodyPr/>
          <a:lstStyle>
            <a:lvl1pPr marL="0" indent="0" algn="l">
              <a:buNone/>
              <a:defRPr sz="2000" b="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8675" y="525798"/>
            <a:ext cx="3020400" cy="807254"/>
          </a:xfrm>
          <a:prstGeom prst="rect">
            <a:avLst/>
          </a:prstGeom>
        </p:spPr>
      </p:pic>
      <p:sp>
        <p:nvSpPr>
          <p:cNvPr id="11" name="Text Placeholder 10"/>
          <p:cNvSpPr>
            <a:spLocks noGrp="1"/>
          </p:cNvSpPr>
          <p:nvPr>
            <p:ph type="body" sz="quarter" idx="10"/>
          </p:nvPr>
        </p:nvSpPr>
        <p:spPr>
          <a:xfrm>
            <a:off x="828675" y="5481750"/>
            <a:ext cx="4679325" cy="979374"/>
          </a:xfrm>
        </p:spPr>
        <p:txBody>
          <a:bodyPr/>
          <a:lstStyle>
            <a:lvl1pPr>
              <a:spcBef>
                <a:spcPts val="0"/>
              </a:spcBef>
              <a:defRPr sz="1400">
                <a:solidFill>
                  <a:schemeClr val="bg1"/>
                </a:solidFill>
              </a:defRPr>
            </a:lvl1pPr>
            <a:lvl2pPr marL="0" indent="0">
              <a:spcBef>
                <a:spcPts val="0"/>
              </a:spcBef>
              <a:buNone/>
              <a:defRPr sz="1400">
                <a:solidFill>
                  <a:schemeClr val="bg1"/>
                </a:solidFill>
              </a:defRPr>
            </a:lvl2pPr>
            <a:lvl3pPr marL="0" indent="0">
              <a:spcBef>
                <a:spcPts val="567"/>
              </a:spcBef>
              <a:buNone/>
              <a:defRPr sz="1400">
                <a:solidFill>
                  <a:schemeClr val="bg1"/>
                </a:solidFill>
              </a:defRPr>
            </a:lvl3pPr>
            <a:lvl4pPr>
              <a:spcBef>
                <a:spcPts val="0"/>
              </a:spcBef>
              <a:defRPr sz="1400">
                <a:solidFill>
                  <a:schemeClr val="bg1"/>
                </a:solidFill>
              </a:defRPr>
            </a:lvl4pPr>
            <a:lvl5pPr>
              <a:spcBef>
                <a:spcPts val="0"/>
              </a:spcBef>
              <a:defRPr sz="1400">
                <a:solidFill>
                  <a:schemeClr val="bg1"/>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533279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C650D-A4BC-6B4D-962F-102A7C62CD35}"/>
              </a:ext>
            </a:extLst>
          </p:cNvPr>
          <p:cNvSpPr>
            <a:spLocks noGrp="1"/>
          </p:cNvSpPr>
          <p:nvPr>
            <p:ph type="title"/>
          </p:nvPr>
        </p:nvSpPr>
        <p:spPr>
          <a:xfrm>
            <a:off x="629841" y="457200"/>
            <a:ext cx="2949178" cy="1600200"/>
          </a:xfrm>
        </p:spPr>
        <p:txBody>
          <a:bodyPr anchor="b"/>
          <a:lstStyle>
            <a:lvl1pPr>
              <a:defRPr sz="24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24556D1E-3EC4-0744-A2F0-63ED2445772F}"/>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F86420EE-62A0-9B41-8510-D90F7763E7B1}"/>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a:extLst>
              <a:ext uri="{FF2B5EF4-FFF2-40B4-BE49-F238E27FC236}">
                <a16:creationId xmlns:a16="http://schemas.microsoft.com/office/drawing/2014/main" id="{4BCD2B25-D390-A44A-8A88-6E29FDF0871B}"/>
              </a:ext>
            </a:extLst>
          </p:cNvPr>
          <p:cNvSpPr>
            <a:spLocks noGrp="1"/>
          </p:cNvSpPr>
          <p:nvPr>
            <p:ph type="dt" sz="half" idx="10"/>
          </p:nvPr>
        </p:nvSpPr>
        <p:spPr/>
        <p:txBody>
          <a:bodyPr/>
          <a:lstStyle/>
          <a:p>
            <a:fld id="{B61BEF0D-F0BB-DE4B-95CE-6DB70DBA9567}" type="datetimeFigureOut">
              <a:rPr lang="en-US" smtClean="0"/>
              <a:pPr/>
              <a:t>4/24/24</a:t>
            </a:fld>
            <a:endParaRPr lang="en-US" dirty="0"/>
          </a:p>
        </p:txBody>
      </p:sp>
      <p:sp>
        <p:nvSpPr>
          <p:cNvPr id="6" name="Footer Placeholder 5">
            <a:extLst>
              <a:ext uri="{FF2B5EF4-FFF2-40B4-BE49-F238E27FC236}">
                <a16:creationId xmlns:a16="http://schemas.microsoft.com/office/drawing/2014/main" id="{8694D33E-D5E6-D44F-971A-A7A42A4FC6B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7CA44F5-E462-834F-880A-2E7EFAA58AA7}"/>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5112840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mp; Content 20p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Text Placeholder 3"/>
          <p:cNvSpPr>
            <a:spLocks noGrp="1"/>
          </p:cNvSpPr>
          <p:nvPr>
            <p:ph type="body" sz="quarter" idx="10"/>
          </p:nvPr>
        </p:nvSpPr>
        <p:spPr>
          <a:xfrm>
            <a:off x="828675" y="1881075"/>
            <a:ext cx="7500938" cy="40401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Text Placeholder 5"/>
          <p:cNvSpPr>
            <a:spLocks noGrp="1"/>
          </p:cNvSpPr>
          <p:nvPr>
            <p:ph type="body" sz="quarter" idx="11"/>
          </p:nvPr>
        </p:nvSpPr>
        <p:spPr>
          <a:xfrm>
            <a:off x="828675" y="914400"/>
            <a:ext cx="7500938" cy="276225"/>
          </a:xfrm>
        </p:spPr>
        <p:txBody>
          <a:bodyPr/>
          <a:lstStyle>
            <a:lvl1pPr>
              <a:defRPr sz="2000" b="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3573000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amp; 2 Column Content 20pt">
    <p:spTree>
      <p:nvGrpSpPr>
        <p:cNvPr id="1" name=""/>
        <p:cNvGrpSpPr/>
        <p:nvPr/>
      </p:nvGrpSpPr>
      <p:grpSpPr>
        <a:xfrm>
          <a:off x="0" y="0"/>
          <a:ext cx="0" cy="0"/>
          <a:chOff x="0" y="0"/>
          <a:chExt cx="0" cy="0"/>
        </a:xfrm>
      </p:grpSpPr>
      <p:sp>
        <p:nvSpPr>
          <p:cNvPr id="5" name="Rectangle 4"/>
          <p:cNvSpPr/>
          <p:nvPr userDrawn="1"/>
        </p:nvSpPr>
        <p:spPr>
          <a:xfrm>
            <a:off x="0" y="5819775"/>
            <a:ext cx="9144000" cy="1036637"/>
          </a:xfrm>
          <a:prstGeom prst="rect">
            <a:avLst/>
          </a:prstGeom>
          <a:solidFill>
            <a:srgbClr val="0E73B9"/>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727075" indent="0" algn="l"/>
            <a:endParaRPr lang="en-GB" sz="100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3913" y="6046348"/>
            <a:ext cx="2060224" cy="550631"/>
          </a:xfrm>
          <a:prstGeom prst="rect">
            <a:avLst/>
          </a:prstGeom>
        </p:spPr>
      </p:pic>
      <p:sp>
        <p:nvSpPr>
          <p:cNvPr id="2" name="Title 1"/>
          <p:cNvSpPr>
            <a:spLocks noGrp="1"/>
          </p:cNvSpPr>
          <p:nvPr>
            <p:ph type="title"/>
          </p:nvPr>
        </p:nvSpPr>
        <p:spPr/>
        <p:txBody>
          <a:bodyPr/>
          <a:lstStyle/>
          <a:p>
            <a:r>
              <a:rPr lang="en-US"/>
              <a:t>Click to edit Master title style</a:t>
            </a:r>
            <a:endParaRPr lang="en-GB"/>
          </a:p>
        </p:txBody>
      </p:sp>
      <p:sp>
        <p:nvSpPr>
          <p:cNvPr id="8" name="Text Placeholder 5"/>
          <p:cNvSpPr>
            <a:spLocks noGrp="1"/>
          </p:cNvSpPr>
          <p:nvPr>
            <p:ph type="body" sz="quarter" idx="11"/>
          </p:nvPr>
        </p:nvSpPr>
        <p:spPr>
          <a:xfrm>
            <a:off x="828675" y="914400"/>
            <a:ext cx="7500938" cy="276225"/>
          </a:xfrm>
        </p:spPr>
        <p:txBody>
          <a:bodyPr/>
          <a:lstStyle>
            <a:lvl1pPr>
              <a:defRPr sz="2000" b="0">
                <a:solidFill>
                  <a:schemeClr val="tx1"/>
                </a:solidFill>
              </a:defRPr>
            </a:lvl1pPr>
          </a:lstStyle>
          <a:p>
            <a:pPr lvl="0"/>
            <a:r>
              <a:rPr lang="en-US"/>
              <a:t>Click to edit Master text styles</a:t>
            </a:r>
          </a:p>
        </p:txBody>
      </p:sp>
      <p:cxnSp>
        <p:nvCxnSpPr>
          <p:cNvPr id="6" name="Straight Connector 5"/>
          <p:cNvCxnSpPr/>
          <p:nvPr userDrawn="1"/>
        </p:nvCxnSpPr>
        <p:spPr>
          <a:xfrm>
            <a:off x="0" y="1438275"/>
            <a:ext cx="914400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 Placeholder 3"/>
          <p:cNvSpPr>
            <a:spLocks noGrp="1"/>
          </p:cNvSpPr>
          <p:nvPr>
            <p:ph type="body" sz="quarter" idx="10"/>
          </p:nvPr>
        </p:nvSpPr>
        <p:spPr>
          <a:xfrm>
            <a:off x="828675" y="1881075"/>
            <a:ext cx="7500938" cy="40401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4209210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Title &amp; 2 Column Content 20pt">
    <p:spTree>
      <p:nvGrpSpPr>
        <p:cNvPr id="1" name=""/>
        <p:cNvGrpSpPr/>
        <p:nvPr/>
      </p:nvGrpSpPr>
      <p:grpSpPr>
        <a:xfrm>
          <a:off x="0" y="0"/>
          <a:ext cx="0" cy="0"/>
          <a:chOff x="0" y="0"/>
          <a:chExt cx="0" cy="0"/>
        </a:xfrm>
      </p:grpSpPr>
      <p:sp>
        <p:nvSpPr>
          <p:cNvPr id="5" name="Rectangle 4"/>
          <p:cNvSpPr/>
          <p:nvPr userDrawn="1"/>
        </p:nvSpPr>
        <p:spPr>
          <a:xfrm>
            <a:off x="0" y="5819775"/>
            <a:ext cx="9144000" cy="1036637"/>
          </a:xfrm>
          <a:prstGeom prst="rect">
            <a:avLst/>
          </a:prstGeom>
          <a:solidFill>
            <a:srgbClr val="0E73B9"/>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727075" indent="0" algn="l"/>
            <a:endParaRPr lang="en-GB" sz="100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3913" y="6046348"/>
            <a:ext cx="2060224" cy="550631"/>
          </a:xfrm>
          <a:prstGeom prst="rect">
            <a:avLst/>
          </a:prstGeom>
        </p:spPr>
      </p:pic>
      <p:sp>
        <p:nvSpPr>
          <p:cNvPr id="2" name="Title 1"/>
          <p:cNvSpPr>
            <a:spLocks noGrp="1"/>
          </p:cNvSpPr>
          <p:nvPr>
            <p:ph type="title"/>
          </p:nvPr>
        </p:nvSpPr>
        <p:spPr/>
        <p:txBody>
          <a:bodyPr/>
          <a:lstStyle/>
          <a:p>
            <a:r>
              <a:rPr lang="en-US"/>
              <a:t>Click to edit Master title style</a:t>
            </a:r>
            <a:endParaRPr lang="en-GB"/>
          </a:p>
        </p:txBody>
      </p:sp>
      <p:sp>
        <p:nvSpPr>
          <p:cNvPr id="4" name="Text Placeholder 3"/>
          <p:cNvSpPr>
            <a:spLocks noGrp="1"/>
          </p:cNvSpPr>
          <p:nvPr>
            <p:ph type="body" sz="quarter" idx="10"/>
          </p:nvPr>
        </p:nvSpPr>
        <p:spPr>
          <a:xfrm>
            <a:off x="828676" y="1881075"/>
            <a:ext cx="3933824" cy="3163365"/>
          </a:xfrm>
        </p:spPr>
        <p:txBody>
          <a:bodyPr/>
          <a:lstStyle>
            <a:lvl1pPr marL="276225" indent="-276225">
              <a:spcBef>
                <a:spcPts val="900"/>
              </a:spcBef>
              <a:buClr>
                <a:schemeClr val="tx2"/>
              </a:buClr>
              <a:buFont typeface="Arial" panose="020B0604020202020204" pitchFamily="34" charset="0"/>
              <a:buChar char="‒"/>
              <a:defRPr sz="1400" b="0"/>
            </a:lvl1pPr>
            <a:lvl2pPr marL="625475" indent="-233363">
              <a:buFont typeface="Arial" panose="020B0604020202020204" pitchFamily="34" charset="0"/>
              <a:buChar char="•"/>
              <a:defRPr sz="1400"/>
            </a:lvl2pPr>
            <a:lvl3pPr marL="912813" indent="-222250">
              <a:defRPr sz="1400"/>
            </a:lvl3pPr>
            <a:lvl4pPr marL="1128713" indent="-190500">
              <a:defRPr sz="1400"/>
            </a:lvl4pPr>
            <a:lvl5pPr marL="1439863" indent="-185738">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Text Placeholder 5"/>
          <p:cNvSpPr>
            <a:spLocks noGrp="1"/>
          </p:cNvSpPr>
          <p:nvPr>
            <p:ph type="body" sz="quarter" idx="11"/>
          </p:nvPr>
        </p:nvSpPr>
        <p:spPr>
          <a:xfrm>
            <a:off x="828675" y="914400"/>
            <a:ext cx="7500938" cy="276225"/>
          </a:xfrm>
        </p:spPr>
        <p:txBody>
          <a:bodyPr/>
          <a:lstStyle>
            <a:lvl1pPr>
              <a:defRPr sz="2000" b="0">
                <a:solidFill>
                  <a:schemeClr val="tx1"/>
                </a:solidFill>
              </a:defRPr>
            </a:lvl1pPr>
          </a:lstStyle>
          <a:p>
            <a:pPr lvl="0"/>
            <a:r>
              <a:rPr lang="en-US"/>
              <a:t>Click to edit Master text styles</a:t>
            </a:r>
          </a:p>
        </p:txBody>
      </p:sp>
      <p:cxnSp>
        <p:nvCxnSpPr>
          <p:cNvPr id="6" name="Straight Connector 5"/>
          <p:cNvCxnSpPr/>
          <p:nvPr userDrawn="1"/>
        </p:nvCxnSpPr>
        <p:spPr>
          <a:xfrm>
            <a:off x="0" y="1438275"/>
            <a:ext cx="914400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Text Placeholder 3"/>
          <p:cNvSpPr>
            <a:spLocks noGrp="1"/>
          </p:cNvSpPr>
          <p:nvPr>
            <p:ph type="body" sz="quarter" idx="12"/>
          </p:nvPr>
        </p:nvSpPr>
        <p:spPr>
          <a:xfrm>
            <a:off x="4914901" y="1881075"/>
            <a:ext cx="3934800" cy="3163365"/>
          </a:xfrm>
        </p:spPr>
        <p:txBody>
          <a:bodyPr/>
          <a:lstStyle>
            <a:lvl1pPr marL="276225" indent="-276225">
              <a:spcBef>
                <a:spcPts val="900"/>
              </a:spcBef>
              <a:buClr>
                <a:schemeClr val="tx2"/>
              </a:buClr>
              <a:buFont typeface="Arial" panose="020B0604020202020204" pitchFamily="34" charset="0"/>
              <a:buChar char="‒"/>
              <a:defRPr sz="1400" b="0"/>
            </a:lvl1pPr>
            <a:lvl2pPr marL="625475" indent="-233363">
              <a:buFont typeface="Arial" panose="020B0604020202020204" pitchFamily="34" charset="0"/>
              <a:buChar char="•"/>
              <a:defRPr sz="1400"/>
            </a:lvl2pPr>
            <a:lvl3pPr marL="912813" indent="-222250">
              <a:defRPr sz="1400"/>
            </a:lvl3pPr>
            <a:lvl4pPr marL="1128713" indent="-190500">
              <a:defRPr sz="1400"/>
            </a:lvl4pPr>
            <a:lvl5pPr marL="1439863" indent="-185738">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971917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Content &amp; Image">
    <p:spTree>
      <p:nvGrpSpPr>
        <p:cNvPr id="1" name=""/>
        <p:cNvGrpSpPr/>
        <p:nvPr/>
      </p:nvGrpSpPr>
      <p:grpSpPr>
        <a:xfrm>
          <a:off x="0" y="0"/>
          <a:ext cx="0" cy="0"/>
          <a:chOff x="0" y="0"/>
          <a:chExt cx="0" cy="0"/>
        </a:xfrm>
      </p:grpSpPr>
      <p:sp>
        <p:nvSpPr>
          <p:cNvPr id="5" name="Picture Placeholder 4"/>
          <p:cNvSpPr>
            <a:spLocks noGrp="1"/>
          </p:cNvSpPr>
          <p:nvPr>
            <p:ph type="pic" sz="quarter" idx="12" hasCustomPrompt="1"/>
          </p:nvPr>
        </p:nvSpPr>
        <p:spPr>
          <a:xfrm>
            <a:off x="4939200" y="1438275"/>
            <a:ext cx="4204800" cy="5076825"/>
          </a:xfrm>
          <a:solidFill>
            <a:schemeClr val="accent4"/>
          </a:solidFill>
        </p:spPr>
        <p:txBody>
          <a:bodyPr tIns="0" anchor="ctr" anchorCtr="0"/>
          <a:lstStyle>
            <a:lvl1pPr algn="ctr">
              <a:defRPr sz="1600" b="0">
                <a:solidFill>
                  <a:schemeClr val="accent3"/>
                </a:solidFill>
              </a:defRPr>
            </a:lvl1pPr>
          </a:lstStyle>
          <a:p>
            <a:r>
              <a:rPr lang="en-GB"/>
              <a:t>IMAGE</a:t>
            </a:r>
          </a:p>
        </p:txBody>
      </p:sp>
      <p:sp>
        <p:nvSpPr>
          <p:cNvPr id="2" name="Title 1"/>
          <p:cNvSpPr>
            <a:spLocks noGrp="1"/>
          </p:cNvSpPr>
          <p:nvPr>
            <p:ph type="title"/>
          </p:nvPr>
        </p:nvSpPr>
        <p:spPr/>
        <p:txBody>
          <a:bodyPr/>
          <a:lstStyle/>
          <a:p>
            <a:r>
              <a:rPr lang="en-US"/>
              <a:t>Click to edit Master title style</a:t>
            </a:r>
            <a:endParaRPr lang="en-GB"/>
          </a:p>
        </p:txBody>
      </p:sp>
      <p:sp>
        <p:nvSpPr>
          <p:cNvPr id="4" name="Text Placeholder 3"/>
          <p:cNvSpPr>
            <a:spLocks noGrp="1"/>
          </p:cNvSpPr>
          <p:nvPr>
            <p:ph type="body" sz="quarter" idx="10"/>
          </p:nvPr>
        </p:nvSpPr>
        <p:spPr>
          <a:xfrm>
            <a:off x="828675" y="1905000"/>
            <a:ext cx="3819525" cy="3987688"/>
          </a:xfrm>
        </p:spPr>
        <p:txBody>
          <a:bodyPr/>
          <a:lstStyle>
            <a:lvl1pPr marL="238125" indent="-238125">
              <a:spcBef>
                <a:spcPts val="850"/>
              </a:spcBef>
              <a:buClr>
                <a:schemeClr val="tx2"/>
              </a:buClr>
              <a:buFont typeface="Calibri" panose="020F0502020204030204" pitchFamily="34" charset="0"/>
              <a:buChar char="–"/>
              <a:defRPr sz="1400" b="0"/>
            </a:lvl1pPr>
            <a:lvl2pPr marL="503238" indent="-207963">
              <a:spcBef>
                <a:spcPts val="0"/>
              </a:spcBef>
              <a:spcAft>
                <a:spcPts val="567"/>
              </a:spcAft>
              <a:defRPr sz="1400" b="0"/>
            </a:lvl2pPr>
            <a:lvl3pPr>
              <a:defRPr sz="1400" b="0"/>
            </a:lvl3pPr>
            <a:lvl4pPr>
              <a:defRPr sz="1400" b="0"/>
            </a:lvl4pPr>
            <a:lvl5pPr>
              <a:defRPr sz="1400" b="0"/>
            </a:lvl5pPr>
          </a:lstStyle>
          <a:p>
            <a:pPr lvl="0"/>
            <a:r>
              <a:rPr lang="en-US"/>
              <a:t>Click to edit Master text styles</a:t>
            </a:r>
          </a:p>
          <a:p>
            <a:pPr lvl="1"/>
            <a:r>
              <a:rPr lang="en-US"/>
              <a:t>Second level</a:t>
            </a:r>
          </a:p>
        </p:txBody>
      </p:sp>
      <p:sp>
        <p:nvSpPr>
          <p:cNvPr id="6" name="Text Placeholder 5"/>
          <p:cNvSpPr>
            <a:spLocks noGrp="1"/>
          </p:cNvSpPr>
          <p:nvPr>
            <p:ph type="body" sz="quarter" idx="11"/>
          </p:nvPr>
        </p:nvSpPr>
        <p:spPr>
          <a:xfrm>
            <a:off x="828675" y="914400"/>
            <a:ext cx="7500938" cy="276225"/>
          </a:xfrm>
        </p:spPr>
        <p:txBody>
          <a:bodyPr/>
          <a:lstStyle>
            <a:lvl1pPr>
              <a:defRPr sz="2000" b="0">
                <a:solidFill>
                  <a:schemeClr val="tx1"/>
                </a:solidFill>
              </a:defRPr>
            </a:lvl1pPr>
          </a:lstStyle>
          <a:p>
            <a:pPr lvl="0"/>
            <a:r>
              <a:rPr lang="en-US"/>
              <a:t>Click to edit Master text styles</a:t>
            </a:r>
          </a:p>
        </p:txBody>
      </p:sp>
      <p:sp>
        <p:nvSpPr>
          <p:cNvPr id="8" name="Rectangle 7"/>
          <p:cNvSpPr/>
          <p:nvPr userDrawn="1"/>
        </p:nvSpPr>
        <p:spPr>
          <a:xfrm>
            <a:off x="0" y="6498000"/>
            <a:ext cx="9144000" cy="360000"/>
          </a:xfrm>
          <a:prstGeom prst="rect">
            <a:avLst/>
          </a:prstGeom>
          <a:solidFill>
            <a:srgbClr val="0E73B9"/>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727075" indent="0" algn="l"/>
            <a:r>
              <a:rPr lang="en-GB" sz="1000" b="1"/>
              <a:t>Trinity College Dublin, </a:t>
            </a:r>
            <a:r>
              <a:rPr lang="en-GB" sz="1000"/>
              <a:t>The University of Dublin</a:t>
            </a:r>
          </a:p>
        </p:txBody>
      </p:sp>
      <p:cxnSp>
        <p:nvCxnSpPr>
          <p:cNvPr id="7" name="Straight Connector 6"/>
          <p:cNvCxnSpPr/>
          <p:nvPr userDrawn="1"/>
        </p:nvCxnSpPr>
        <p:spPr>
          <a:xfrm>
            <a:off x="0" y="1438275"/>
            <a:ext cx="914400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2368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amp; Image">
    <p:spTree>
      <p:nvGrpSpPr>
        <p:cNvPr id="1" name=""/>
        <p:cNvGrpSpPr/>
        <p:nvPr/>
      </p:nvGrpSpPr>
      <p:grpSpPr>
        <a:xfrm>
          <a:off x="0" y="0"/>
          <a:ext cx="0" cy="0"/>
          <a:chOff x="0" y="0"/>
          <a:chExt cx="0" cy="0"/>
        </a:xfrm>
      </p:grpSpPr>
      <p:sp>
        <p:nvSpPr>
          <p:cNvPr id="5" name="Picture Placeholder 4"/>
          <p:cNvSpPr>
            <a:spLocks noGrp="1"/>
          </p:cNvSpPr>
          <p:nvPr>
            <p:ph type="pic" sz="quarter" idx="12" hasCustomPrompt="1"/>
          </p:nvPr>
        </p:nvSpPr>
        <p:spPr>
          <a:xfrm>
            <a:off x="0" y="1438275"/>
            <a:ext cx="9144000" cy="5076825"/>
          </a:xfrm>
          <a:solidFill>
            <a:schemeClr val="accent4"/>
          </a:solidFill>
        </p:spPr>
        <p:txBody>
          <a:bodyPr tIns="0" anchor="ctr" anchorCtr="0"/>
          <a:lstStyle>
            <a:lvl1pPr algn="ctr">
              <a:defRPr sz="1600" b="0">
                <a:solidFill>
                  <a:schemeClr val="accent3"/>
                </a:solidFill>
              </a:defRPr>
            </a:lvl1pPr>
          </a:lstStyle>
          <a:p>
            <a:r>
              <a:rPr lang="en-GB"/>
              <a:t>IMAGE</a:t>
            </a:r>
          </a:p>
        </p:txBody>
      </p:sp>
      <p:sp>
        <p:nvSpPr>
          <p:cNvPr id="2" name="Title 1"/>
          <p:cNvSpPr>
            <a:spLocks noGrp="1"/>
          </p:cNvSpPr>
          <p:nvPr>
            <p:ph type="title"/>
          </p:nvPr>
        </p:nvSpPr>
        <p:spPr/>
        <p:txBody>
          <a:bodyPr/>
          <a:lstStyle/>
          <a:p>
            <a:r>
              <a:rPr lang="en-US"/>
              <a:t>Click to edit Master title style</a:t>
            </a:r>
            <a:endParaRPr lang="en-GB"/>
          </a:p>
        </p:txBody>
      </p:sp>
      <p:sp>
        <p:nvSpPr>
          <p:cNvPr id="6" name="Text Placeholder 5"/>
          <p:cNvSpPr>
            <a:spLocks noGrp="1"/>
          </p:cNvSpPr>
          <p:nvPr>
            <p:ph type="body" sz="quarter" idx="11"/>
          </p:nvPr>
        </p:nvSpPr>
        <p:spPr>
          <a:xfrm>
            <a:off x="828675" y="914400"/>
            <a:ext cx="7500938" cy="276225"/>
          </a:xfrm>
        </p:spPr>
        <p:txBody>
          <a:bodyPr/>
          <a:lstStyle>
            <a:lvl1pPr>
              <a:defRPr sz="2000" b="0">
                <a:solidFill>
                  <a:schemeClr val="tx1"/>
                </a:solidFill>
              </a:defRPr>
            </a:lvl1pPr>
          </a:lstStyle>
          <a:p>
            <a:pPr lvl="0"/>
            <a:r>
              <a:rPr lang="en-US"/>
              <a:t>Click to edit Master text styles</a:t>
            </a:r>
          </a:p>
        </p:txBody>
      </p:sp>
      <p:sp>
        <p:nvSpPr>
          <p:cNvPr id="8" name="Rectangle 7"/>
          <p:cNvSpPr/>
          <p:nvPr userDrawn="1"/>
        </p:nvSpPr>
        <p:spPr>
          <a:xfrm>
            <a:off x="0" y="6498000"/>
            <a:ext cx="9144000" cy="360000"/>
          </a:xfrm>
          <a:prstGeom prst="rect">
            <a:avLst/>
          </a:prstGeom>
          <a:solidFill>
            <a:srgbClr val="0E73B9"/>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727075" indent="0" algn="l"/>
            <a:r>
              <a:rPr lang="en-GB" sz="1000" b="1"/>
              <a:t>Trinity College Dublin, </a:t>
            </a:r>
            <a:r>
              <a:rPr lang="en-GB" sz="1000"/>
              <a:t>The University of Dublin</a:t>
            </a:r>
          </a:p>
        </p:txBody>
      </p:sp>
      <p:cxnSp>
        <p:nvCxnSpPr>
          <p:cNvPr id="7" name="Straight Connector 6"/>
          <p:cNvCxnSpPr/>
          <p:nvPr userDrawn="1"/>
        </p:nvCxnSpPr>
        <p:spPr>
          <a:xfrm>
            <a:off x="0" y="1438275"/>
            <a:ext cx="914400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8617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hank You">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print">
            <a:extLst>
              <a:ext uri="{28A0092B-C50C-407E-A947-70E740481C1C}">
                <a14:useLocalDpi xmlns:a14="http://schemas.microsoft.com/office/drawing/2010/main" val="0"/>
              </a:ext>
            </a:extLst>
          </a:blip>
          <a:srcRect l="971" t="3974" r="3958" b="558"/>
          <a:stretch/>
        </p:blipFill>
        <p:spPr>
          <a:xfrm>
            <a:off x="0" y="0"/>
            <a:ext cx="9144000" cy="6858000"/>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8675" y="525798"/>
            <a:ext cx="3020400" cy="807254"/>
          </a:xfrm>
          <a:prstGeom prst="rect">
            <a:avLst/>
          </a:prstGeom>
        </p:spPr>
      </p:pic>
      <p:sp>
        <p:nvSpPr>
          <p:cNvPr id="2" name="Title 1"/>
          <p:cNvSpPr>
            <a:spLocks noGrp="1"/>
          </p:cNvSpPr>
          <p:nvPr>
            <p:ph type="ctrTitle"/>
          </p:nvPr>
        </p:nvSpPr>
        <p:spPr>
          <a:xfrm>
            <a:off x="828674" y="3715200"/>
            <a:ext cx="7500939" cy="554850"/>
          </a:xfrm>
        </p:spPr>
        <p:txBody>
          <a:bodyPr/>
          <a:lstStyle>
            <a:lvl1pPr algn="l">
              <a:defRPr sz="4200">
                <a:solidFill>
                  <a:schemeClr val="bg1"/>
                </a:solidFill>
              </a:defRPr>
            </a:lvl1pPr>
          </a:lstStyle>
          <a:p>
            <a:r>
              <a:rPr lang="en-US"/>
              <a:t>Click to edit Master title style</a:t>
            </a:r>
            <a:endParaRPr lang="en-GB"/>
          </a:p>
        </p:txBody>
      </p:sp>
    </p:spTree>
    <p:extLst>
      <p:ext uri="{BB962C8B-B14F-4D97-AF65-F5344CB8AC3E}">
        <p14:creationId xmlns:p14="http://schemas.microsoft.com/office/powerpoint/2010/main" val="547789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757743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534AF-B63F-4B48-94E8-FEEFAF1884D5}"/>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E8A7C65A-2A0E-1945-A808-1E52D8D8C19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23F83CA-4B3C-D64C-8FE6-7A65D82CF015}"/>
              </a:ext>
            </a:extLst>
          </p:cNvPr>
          <p:cNvSpPr>
            <a:spLocks noGrp="1"/>
          </p:cNvSpPr>
          <p:nvPr>
            <p:ph type="dt" sz="half" idx="10"/>
          </p:nvPr>
        </p:nvSpPr>
        <p:spPr/>
        <p:txBody>
          <a:bodyPr/>
          <a:lstStyle/>
          <a:p>
            <a:fld id="{52647F38-B617-4D2F-AE0A-013F0C4D2C57}" type="datetimeFigureOut">
              <a:rPr lang="en-US" smtClean="0"/>
              <a:t>4/24/24</a:t>
            </a:fld>
            <a:endParaRPr lang="en-US" dirty="0"/>
          </a:p>
        </p:txBody>
      </p:sp>
      <p:sp>
        <p:nvSpPr>
          <p:cNvPr id="5" name="Footer Placeholder 4">
            <a:extLst>
              <a:ext uri="{FF2B5EF4-FFF2-40B4-BE49-F238E27FC236}">
                <a16:creationId xmlns:a16="http://schemas.microsoft.com/office/drawing/2014/main" id="{895E5F25-6CF5-FD40-9578-F472EFCC82D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8057E8A-C70C-5945-AC7D-9CCDD84DB0B8}"/>
              </a:ext>
            </a:extLst>
          </p:cNvPr>
          <p:cNvSpPr>
            <a:spLocks noGrp="1"/>
          </p:cNvSpPr>
          <p:nvPr>
            <p:ph type="sldNum" sz="quarter" idx="12"/>
          </p:nvPr>
        </p:nvSpPr>
        <p:spPr/>
        <p:txBody>
          <a:bodyPr/>
          <a:lstStyle/>
          <a:p>
            <a:fld id="{E97799C9-84D9-46D2-A11E-BCF8A720529D}" type="slidenum">
              <a:rPr lang="en-US" smtClean="0"/>
              <a:t>‹#›</a:t>
            </a:fld>
            <a:endParaRPr lang="en-US" dirty="0"/>
          </a:p>
        </p:txBody>
      </p:sp>
    </p:spTree>
    <p:extLst>
      <p:ext uri="{BB962C8B-B14F-4D97-AF65-F5344CB8AC3E}">
        <p14:creationId xmlns:p14="http://schemas.microsoft.com/office/powerpoint/2010/main" val="30397796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28674" y="360000"/>
            <a:ext cx="7500939" cy="561600"/>
          </a:xfrm>
          <a:prstGeom prst="rect">
            <a:avLst/>
          </a:prstGeom>
        </p:spPr>
        <p:txBody>
          <a:bodyPr vert="horz" lIns="0" tIns="0" rIns="0" bIns="0" rtlCol="0" anchor="b" anchorCtr="0">
            <a:noAutofit/>
          </a:bodyPr>
          <a:lstStyle/>
          <a:p>
            <a:r>
              <a:rPr lang="en-US"/>
              <a:t>Click to edit Master title style</a:t>
            </a:r>
            <a:endParaRPr lang="en-GB"/>
          </a:p>
        </p:txBody>
      </p:sp>
      <p:sp>
        <p:nvSpPr>
          <p:cNvPr id="3" name="Text Placeholder 2"/>
          <p:cNvSpPr>
            <a:spLocks noGrp="1"/>
          </p:cNvSpPr>
          <p:nvPr>
            <p:ph type="body" idx="1"/>
          </p:nvPr>
        </p:nvSpPr>
        <p:spPr>
          <a:xfrm>
            <a:off x="828675" y="1871551"/>
            <a:ext cx="7500938" cy="4096800"/>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Rectangle 10"/>
          <p:cNvSpPr/>
          <p:nvPr/>
        </p:nvSpPr>
        <p:spPr>
          <a:xfrm>
            <a:off x="0" y="6498000"/>
            <a:ext cx="9144000" cy="360000"/>
          </a:xfrm>
          <a:prstGeom prst="rect">
            <a:avLst/>
          </a:prstGeom>
          <a:solidFill>
            <a:srgbClr val="0E73B9"/>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727075" indent="0" algn="l"/>
            <a:r>
              <a:rPr lang="en-GB" sz="1000" b="1"/>
              <a:t>Trinity College Dublin, </a:t>
            </a:r>
            <a:r>
              <a:rPr lang="en-GB" sz="1000"/>
              <a:t>The University of Dublin</a:t>
            </a:r>
          </a:p>
        </p:txBody>
      </p:sp>
      <p:cxnSp>
        <p:nvCxnSpPr>
          <p:cNvPr id="6" name="Straight Connector 5"/>
          <p:cNvCxnSpPr/>
          <p:nvPr/>
        </p:nvCxnSpPr>
        <p:spPr>
          <a:xfrm>
            <a:off x="0" y="1438275"/>
            <a:ext cx="914400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1066575"/>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60" r:id="rId3"/>
    <p:sldLayoutId id="2147483661" r:id="rId4"/>
    <p:sldLayoutId id="2147483657" r:id="rId5"/>
    <p:sldLayoutId id="2147483658" r:id="rId6"/>
    <p:sldLayoutId id="2147483659" r:id="rId7"/>
    <p:sldLayoutId id="2147483654" r:id="rId8"/>
    <p:sldLayoutId id="2147483662" r:id="rId9"/>
    <p:sldLayoutId id="2147483663" r:id="rId10"/>
  </p:sldLayoutIdLst>
  <p:txStyles>
    <p:titleStyle>
      <a:lvl1pPr algn="l" defTabSz="914400" rtl="0" eaLnBrk="1" latinLnBrk="0" hangingPunct="1">
        <a:spcBef>
          <a:spcPct val="0"/>
        </a:spcBef>
        <a:buNone/>
        <a:defRPr sz="2600" b="1" kern="1200">
          <a:solidFill>
            <a:schemeClr val="tx1"/>
          </a:solidFill>
          <a:latin typeface="+mj-lt"/>
          <a:ea typeface="+mj-ea"/>
          <a:cs typeface="+mj-cs"/>
        </a:defRPr>
      </a:lvl1pPr>
    </p:titleStyle>
    <p:bodyStyle>
      <a:lvl1pPr marL="0" indent="0" algn="l" defTabSz="914400" rtl="0" eaLnBrk="1" latinLnBrk="0" hangingPunct="1">
        <a:spcBef>
          <a:spcPts val="1417"/>
        </a:spcBef>
        <a:buFont typeface="Arial" pitchFamily="34" charset="0"/>
        <a:buNone/>
        <a:defRPr sz="2000" b="1" kern="1200">
          <a:solidFill>
            <a:schemeClr val="tx1"/>
          </a:solidFill>
          <a:latin typeface="+mn-lt"/>
          <a:ea typeface="+mn-ea"/>
          <a:cs typeface="+mn-cs"/>
        </a:defRPr>
      </a:lvl1pPr>
      <a:lvl2pPr marL="317500" indent="-317500"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2pPr>
      <a:lvl3pPr marL="568325" indent="-222250"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3pPr>
      <a:lvl4pPr marL="784225" indent="-201613" algn="l" defTabSz="914400" rtl="0" eaLnBrk="1" latinLnBrk="0" hangingPunct="1">
        <a:spcBef>
          <a:spcPts val="1134"/>
        </a:spcBef>
        <a:buClr>
          <a:schemeClr val="tx2"/>
        </a:buClr>
        <a:buFont typeface="Minion Pro" pitchFamily="18" charset="0"/>
        <a:buChar char="‒"/>
        <a:defRPr sz="2000" kern="1200">
          <a:solidFill>
            <a:schemeClr val="tx1"/>
          </a:solidFill>
          <a:latin typeface="+mn-lt"/>
          <a:ea typeface="+mn-ea"/>
          <a:cs typeface="+mn-cs"/>
        </a:defRPr>
      </a:lvl4pPr>
      <a:lvl5pPr marL="1000125" indent="-185738"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Erasmus.Outgoing@tcd.ie" TargetMode="External"/><Relationship Id="rId2" Type="http://schemas.openxmlformats.org/officeDocument/2006/relationships/hyperlink" Target="https://www.tcd.ie/ssp/undergraduate/study-abroad/outgoing/" TargetMode="Externa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mailto:Econ.Exchange@tcd.ie" TargetMode="External"/><Relationship Id="rId7" Type="http://schemas.openxmlformats.org/officeDocument/2006/relationships/hyperlink" Target="mailto:sspsabr@tcd.ie" TargetMode="External"/><Relationship Id="rId2" Type="http://schemas.openxmlformats.org/officeDocument/2006/relationships/hyperlink" Target="mailto:business.exchange@tcd.ie" TargetMode="External"/><Relationship Id="rId1" Type="http://schemas.openxmlformats.org/officeDocument/2006/relationships/slideLayout" Target="../slideLayouts/slideLayout2.xml"/><Relationship Id="rId6" Type="http://schemas.openxmlformats.org/officeDocument/2006/relationships/hyperlink" Target="mailto:LAYTER@tcd.ie" TargetMode="External"/><Relationship Id="rId5" Type="http://schemas.openxmlformats.org/officeDocument/2006/relationships/hyperlink" Target="mailto:RATOFFW@tcd.ie" TargetMode="External"/><Relationship Id="rId4" Type="http://schemas.openxmlformats.org/officeDocument/2006/relationships/hyperlink" Target="mailto:PoliticalScienceExchange@tcd.ie"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G"/><Relationship Id="rId1" Type="http://schemas.openxmlformats.org/officeDocument/2006/relationships/slideLayout" Target="../slideLayouts/slideLayout10.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8674" y="3290676"/>
            <a:ext cx="7500939" cy="979374"/>
          </a:xfrm>
        </p:spPr>
        <p:txBody>
          <a:bodyPr/>
          <a:lstStyle/>
          <a:p>
            <a:pPr algn="ctr"/>
            <a:r>
              <a:rPr lang="en-IE" sz="4000" dirty="0"/>
              <a:t>Study Abroad Information Session</a:t>
            </a:r>
            <a:br>
              <a:rPr lang="en-IE" sz="2800" dirty="0"/>
            </a:br>
            <a:r>
              <a:rPr lang="en-IE" sz="2000" i="1" dirty="0"/>
              <a:t>School of Social Sciences and Philosophy and Trinity Business School</a:t>
            </a:r>
            <a:br>
              <a:rPr lang="en-IE" i="1" dirty="0"/>
            </a:br>
            <a:endParaRPr lang="en-GB" dirty="0"/>
          </a:p>
        </p:txBody>
      </p:sp>
      <p:sp>
        <p:nvSpPr>
          <p:cNvPr id="6" name="Text Placeholder 5"/>
          <p:cNvSpPr>
            <a:spLocks noGrp="1"/>
          </p:cNvSpPr>
          <p:nvPr>
            <p:ph type="body" sz="quarter" idx="10"/>
          </p:nvPr>
        </p:nvSpPr>
        <p:spPr>
          <a:xfrm>
            <a:off x="828675" y="5481750"/>
            <a:ext cx="7679705" cy="979374"/>
          </a:xfrm>
        </p:spPr>
        <p:txBody>
          <a:bodyPr/>
          <a:lstStyle/>
          <a:p>
            <a:r>
              <a:rPr lang="en-GB" dirty="0"/>
              <a:t>Dr Yekaterina Chzhen</a:t>
            </a:r>
          </a:p>
          <a:p>
            <a:r>
              <a:rPr lang="en-GB" i="1" dirty="0"/>
              <a:t>Director of Study Abroad</a:t>
            </a:r>
          </a:p>
          <a:p>
            <a:endParaRPr lang="en-GB" dirty="0"/>
          </a:p>
          <a:p>
            <a:r>
              <a:rPr lang="en-GB" dirty="0"/>
              <a:t>April 24, 2024</a:t>
            </a:r>
          </a:p>
        </p:txBody>
      </p:sp>
    </p:spTree>
    <p:extLst>
      <p:ext uri="{BB962C8B-B14F-4D97-AF65-F5344CB8AC3E}">
        <p14:creationId xmlns:p14="http://schemas.microsoft.com/office/powerpoint/2010/main" val="17727920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Support While Away</a:t>
            </a:r>
          </a:p>
        </p:txBody>
      </p:sp>
      <p:sp>
        <p:nvSpPr>
          <p:cNvPr id="3" name="Content Placeholder 2"/>
          <p:cNvSpPr>
            <a:spLocks noGrp="1"/>
          </p:cNvSpPr>
          <p:nvPr>
            <p:ph idx="1"/>
          </p:nvPr>
        </p:nvSpPr>
        <p:spPr/>
        <p:txBody>
          <a:bodyPr>
            <a:normAutofit fontScale="92500" lnSpcReduction="20000"/>
          </a:bodyPr>
          <a:lstStyle/>
          <a:p>
            <a:pPr marL="342900" indent="-342900">
              <a:buFont typeface="Arial" panose="020B0604020202020204" pitchFamily="34" charset="0"/>
              <a:buChar char="•"/>
            </a:pPr>
            <a:r>
              <a:rPr lang="en-IE" dirty="0"/>
              <a:t>All documents needed for your exchange are provided by Erasmus/International exchange offices or available on the School website</a:t>
            </a:r>
            <a:r>
              <a:rPr lang="en-IE" b="0" dirty="0"/>
              <a:t>: </a:t>
            </a:r>
            <a:r>
              <a:rPr lang="en-IE" b="0" dirty="0">
                <a:solidFill>
                  <a:srgbClr val="0070C0"/>
                </a:solidFill>
                <a:hlinkClick r:id="rId2">
                  <a:extLst>
                    <a:ext uri="{A12FA001-AC4F-418D-AE19-62706E023703}">
                      <ahyp:hlinkClr xmlns:ahyp="http://schemas.microsoft.com/office/drawing/2018/hyperlinkcolor" val="tx"/>
                    </a:ext>
                  </a:extLst>
                </a:hlinkClick>
              </a:rPr>
              <a:t>https://www.tcd.ie/ssp/undergraduate/study-abroad/outgoing/</a:t>
            </a:r>
            <a:endParaRPr lang="en-IE" b="0" dirty="0">
              <a:solidFill>
                <a:srgbClr val="0070C0"/>
              </a:solidFill>
            </a:endParaRPr>
          </a:p>
          <a:p>
            <a:pPr marL="342900" indent="-342900">
              <a:buFont typeface="Arial" panose="020B0604020202020204" pitchFamily="34" charset="0"/>
              <a:buChar char="•"/>
            </a:pPr>
            <a:r>
              <a:rPr lang="en-IE" dirty="0"/>
              <a:t>On Academic issues, stay in touch with your coordinator(s) via their </a:t>
            </a:r>
            <a:r>
              <a:rPr lang="en-IE" u="sng" dirty="0"/>
              <a:t>exchange email address</a:t>
            </a:r>
            <a:r>
              <a:rPr lang="en-IE" dirty="0"/>
              <a:t>:</a:t>
            </a:r>
          </a:p>
          <a:p>
            <a:pPr lvl="2"/>
            <a:r>
              <a:rPr lang="en-IE" dirty="0"/>
              <a:t>Especially important if you fail modules that jeapordize your ability to get requisite ECTS.</a:t>
            </a:r>
          </a:p>
          <a:p>
            <a:pPr marL="342900" indent="-342900">
              <a:buFont typeface="Arial" panose="020B0604020202020204" pitchFamily="34" charset="0"/>
              <a:buChar char="•"/>
            </a:pPr>
            <a:r>
              <a:rPr lang="en-IE" dirty="0"/>
              <a:t>For pastoral issues, stay in touch with your college tutor</a:t>
            </a:r>
          </a:p>
          <a:p>
            <a:pPr lvl="2"/>
            <a:r>
              <a:rPr lang="en-IE" dirty="0"/>
              <a:t>It is recommended that you contact your tutor before you leave for Erasmus to let them know that you will be going away.</a:t>
            </a:r>
          </a:p>
          <a:p>
            <a:pPr marL="342900" indent="-342900">
              <a:buFont typeface="Arial" panose="020B0604020202020204" pitchFamily="34" charset="0"/>
              <a:buChar char="•"/>
            </a:pPr>
            <a:r>
              <a:rPr lang="en-IE" dirty="0"/>
              <a:t>For queries about the Erasmus grant contact </a:t>
            </a:r>
            <a:r>
              <a:rPr lang="en-IE" dirty="0">
                <a:hlinkClick r:id="rId3"/>
              </a:rPr>
              <a:t>Erasmus.Outgoing@tcd.ie</a:t>
            </a:r>
            <a:endParaRPr lang="en-IE" dirty="0"/>
          </a:p>
          <a:p>
            <a:pPr marL="342900" indent="-342900">
              <a:buFont typeface="Arial" panose="020B0604020202020204" pitchFamily="34" charset="0"/>
              <a:buChar char="•"/>
            </a:pPr>
            <a:r>
              <a:rPr lang="en-IE" dirty="0"/>
              <a:t>For other queries ask your Programme Administrator,</a:t>
            </a:r>
          </a:p>
        </p:txBody>
      </p:sp>
    </p:spTree>
    <p:extLst>
      <p:ext uri="{BB962C8B-B14F-4D97-AF65-F5344CB8AC3E}">
        <p14:creationId xmlns:p14="http://schemas.microsoft.com/office/powerpoint/2010/main" val="386710289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1530" y="3617947"/>
            <a:ext cx="7500939" cy="1701210"/>
          </a:xfrm>
        </p:spPr>
        <p:txBody>
          <a:bodyPr/>
          <a:lstStyle/>
          <a:p>
            <a:pPr algn="ctr"/>
            <a:r>
              <a:rPr lang="en-GB" sz="6600" dirty="0"/>
              <a:t>Thank You</a:t>
            </a:r>
            <a:br>
              <a:rPr lang="en-GB" dirty="0"/>
            </a:br>
            <a:br>
              <a:rPr lang="en-GB" dirty="0"/>
            </a:br>
            <a:r>
              <a:rPr lang="en-IE" sz="3600" b="0" dirty="0"/>
              <a:t>Remember, we are here to support you whilst on exchange – STAY IN TOUCH! </a:t>
            </a:r>
            <a:br>
              <a:rPr lang="en-IE" sz="3600" b="0" dirty="0"/>
            </a:br>
            <a:endParaRPr lang="en-GB" dirty="0"/>
          </a:p>
        </p:txBody>
      </p:sp>
    </p:spTree>
    <p:extLst>
      <p:ext uri="{BB962C8B-B14F-4D97-AF65-F5344CB8AC3E}">
        <p14:creationId xmlns:p14="http://schemas.microsoft.com/office/powerpoint/2010/main" val="173462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Coordinators and Executive officers</a:t>
            </a:r>
          </a:p>
        </p:txBody>
      </p:sp>
      <p:sp>
        <p:nvSpPr>
          <p:cNvPr id="3" name="Text Placeholder 2"/>
          <p:cNvSpPr>
            <a:spLocks noGrp="1"/>
          </p:cNvSpPr>
          <p:nvPr>
            <p:ph type="body" sz="quarter" idx="10"/>
          </p:nvPr>
        </p:nvSpPr>
        <p:spPr>
          <a:xfrm>
            <a:off x="828675" y="1584512"/>
            <a:ext cx="7500938" cy="4832763"/>
          </a:xfrm>
        </p:spPr>
        <p:txBody>
          <a:bodyPr vert="horz" lIns="0" tIns="0" rIns="0" bIns="0" rtlCol="0" anchor="t">
            <a:noAutofit/>
          </a:bodyPr>
          <a:lstStyle/>
          <a:p>
            <a:r>
              <a:rPr lang="en-GB" dirty="0"/>
              <a:t>Business – Deirdre Crowe</a:t>
            </a:r>
          </a:p>
          <a:p>
            <a:pPr lvl="1">
              <a:spcBef>
                <a:spcPts val="0"/>
              </a:spcBef>
            </a:pPr>
            <a:r>
              <a:rPr lang="en-GB" dirty="0"/>
              <a:t>Email: </a:t>
            </a:r>
            <a:r>
              <a:rPr lang="en-GB" dirty="0">
                <a:hlinkClick r:id="rId2"/>
              </a:rPr>
              <a:t>business.exchange@tcd.ie</a:t>
            </a:r>
            <a:endParaRPr lang="en-GB" dirty="0"/>
          </a:p>
          <a:p>
            <a:pPr marL="0" lvl="1" indent="0">
              <a:buNone/>
            </a:pPr>
            <a:r>
              <a:rPr lang="en-GB" b="1" dirty="0"/>
              <a:t>Economics – Michael Wycherley</a:t>
            </a:r>
          </a:p>
          <a:p>
            <a:pPr marL="0" lvl="1">
              <a:spcBef>
                <a:spcPts val="0"/>
              </a:spcBef>
            </a:pPr>
            <a:r>
              <a:rPr lang="en-GB" dirty="0"/>
              <a:t>Email: </a:t>
            </a:r>
            <a:r>
              <a:rPr lang="en-GB" dirty="0">
                <a:hlinkClick r:id="rId3"/>
              </a:rPr>
              <a:t>Econ.Exchange@tcd.ie</a:t>
            </a:r>
            <a:endParaRPr lang="en-GB" dirty="0"/>
          </a:p>
          <a:p>
            <a:pPr marL="0" lvl="1" indent="0">
              <a:buNone/>
            </a:pPr>
            <a:r>
              <a:rPr lang="en-GB" b="1" dirty="0"/>
              <a:t>Political Science – Tom </a:t>
            </a:r>
            <a:r>
              <a:rPr lang="en-GB" b="1" dirty="0" err="1"/>
              <a:t>Paskhalis</a:t>
            </a:r>
            <a:endParaRPr lang="en-GB" b="1" dirty="0"/>
          </a:p>
          <a:p>
            <a:pPr lvl="1">
              <a:spcBef>
                <a:spcPts val="0"/>
              </a:spcBef>
            </a:pPr>
            <a:r>
              <a:rPr lang="en-GB" dirty="0"/>
              <a:t>Email: </a:t>
            </a:r>
            <a:r>
              <a:rPr lang="en-GB" dirty="0">
                <a:hlinkClick r:id="rId4"/>
              </a:rPr>
              <a:t>PoliticalScienceExchange@tcd.ie</a:t>
            </a:r>
            <a:r>
              <a:rPr lang="en-GB" dirty="0"/>
              <a:t>  </a:t>
            </a:r>
          </a:p>
          <a:p>
            <a:pPr marL="0" lvl="1" indent="0">
              <a:buNone/>
            </a:pPr>
            <a:r>
              <a:rPr lang="en-GB" b="1" dirty="0"/>
              <a:t>Philosophy – William </a:t>
            </a:r>
            <a:r>
              <a:rPr lang="en-GB" b="1" dirty="0" err="1"/>
              <a:t>Ratoff</a:t>
            </a:r>
            <a:endParaRPr lang="en-GB" b="1" dirty="0"/>
          </a:p>
          <a:p>
            <a:pPr lvl="1">
              <a:spcBef>
                <a:spcPts val="0"/>
              </a:spcBef>
            </a:pPr>
            <a:r>
              <a:rPr lang="en-GB" dirty="0"/>
              <a:t>Email: </a:t>
            </a:r>
            <a:r>
              <a:rPr lang="en-GB" dirty="0">
                <a:ea typeface="+mn-lt"/>
                <a:cs typeface="+mn-lt"/>
                <a:hlinkClick r:id="rId5"/>
              </a:rPr>
              <a:t>RATOFFW@tcd.ie</a:t>
            </a:r>
            <a:endParaRPr lang="en-GB" dirty="0">
              <a:ea typeface="Calibri"/>
              <a:cs typeface="Calibri"/>
            </a:endParaRPr>
          </a:p>
          <a:p>
            <a:pPr marL="0" lvl="1" indent="0">
              <a:buNone/>
            </a:pPr>
            <a:r>
              <a:rPr lang="en-GB" b="1" dirty="0"/>
              <a:t>Sociology – Richard </a:t>
            </a:r>
            <a:r>
              <a:rPr lang="en-GB" b="1" dirty="0" err="1"/>
              <a:t>Layte</a:t>
            </a:r>
            <a:endParaRPr lang="en-GB" b="1" dirty="0"/>
          </a:p>
          <a:p>
            <a:pPr lvl="1">
              <a:spcBef>
                <a:spcPts val="0"/>
              </a:spcBef>
            </a:pPr>
            <a:r>
              <a:rPr lang="en-GB" dirty="0"/>
              <a:t>Email: </a:t>
            </a:r>
            <a:r>
              <a:rPr lang="en-GB" dirty="0">
                <a:hlinkClick r:id="rId6"/>
              </a:rPr>
              <a:t>LAYTER@tcd.ie</a:t>
            </a:r>
            <a:r>
              <a:rPr lang="en-GB" dirty="0"/>
              <a:t> </a:t>
            </a:r>
          </a:p>
          <a:p>
            <a:pPr marL="0" lvl="1" indent="0">
              <a:spcBef>
                <a:spcPts val="0"/>
              </a:spcBef>
              <a:buNone/>
            </a:pPr>
            <a:endParaRPr lang="en-GB" dirty="0"/>
          </a:p>
          <a:p>
            <a:pPr marL="0" lvl="1" indent="0">
              <a:buNone/>
            </a:pPr>
            <a:r>
              <a:rPr lang="en-IE" b="1" dirty="0"/>
              <a:t>SSP Study Abroad</a:t>
            </a:r>
            <a:endParaRPr lang="en-GB" b="1" dirty="0"/>
          </a:p>
          <a:p>
            <a:pPr lvl="1">
              <a:spcBef>
                <a:spcPts val="0"/>
              </a:spcBef>
            </a:pPr>
            <a:r>
              <a:rPr lang="en-GB" dirty="0"/>
              <a:t>Email: </a:t>
            </a:r>
            <a:r>
              <a:rPr lang="en-GB" dirty="0">
                <a:hlinkClick r:id="rId7"/>
              </a:rPr>
              <a:t>sspsabr@tcd.ie</a:t>
            </a:r>
            <a:endParaRPr lang="en-GB" dirty="0"/>
          </a:p>
          <a:p>
            <a:pPr lvl="1">
              <a:spcBef>
                <a:spcPts val="0"/>
              </a:spcBef>
            </a:pPr>
            <a:endParaRPr lang="en-GB" dirty="0">
              <a:ea typeface="Calibri"/>
              <a:cs typeface="Calibri"/>
            </a:endParaRPr>
          </a:p>
          <a:p>
            <a:pPr marL="0" lvl="1" indent="0">
              <a:spcBef>
                <a:spcPts val="0"/>
              </a:spcBef>
              <a:buNone/>
            </a:pPr>
            <a:endParaRPr lang="en-GB" dirty="0"/>
          </a:p>
        </p:txBody>
      </p:sp>
    </p:spTree>
    <p:extLst>
      <p:ext uri="{BB962C8B-B14F-4D97-AF65-F5344CB8AC3E}">
        <p14:creationId xmlns:p14="http://schemas.microsoft.com/office/powerpoint/2010/main" val="855618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78BFE-9463-0D4D-BC72-D777095446BA}"/>
              </a:ext>
            </a:extLst>
          </p:cNvPr>
          <p:cNvSpPr>
            <a:spLocks noGrp="1"/>
          </p:cNvSpPr>
          <p:nvPr>
            <p:ph type="title"/>
          </p:nvPr>
        </p:nvSpPr>
        <p:spPr>
          <a:xfrm>
            <a:off x="6630045" y="901670"/>
            <a:ext cx="7500939" cy="471435"/>
          </a:xfrm>
        </p:spPr>
        <p:txBody>
          <a:bodyPr/>
          <a:lstStyle/>
          <a:p>
            <a:r>
              <a:rPr lang="en-IE" dirty="0"/>
              <a:t>Checklist 24/25</a:t>
            </a:r>
            <a:endParaRPr lang="en-US" dirty="0"/>
          </a:p>
        </p:txBody>
      </p:sp>
      <p:pic>
        <p:nvPicPr>
          <p:cNvPr id="8" name="Picture 7" descr="A document with text on it&#10;&#10;Description automatically generated">
            <a:extLst>
              <a:ext uri="{FF2B5EF4-FFF2-40B4-BE49-F238E27FC236}">
                <a16:creationId xmlns:a16="http://schemas.microsoft.com/office/drawing/2014/main" id="{5842099F-19D5-6927-F178-06D9C712AB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5919377" cy="6858000"/>
          </a:xfrm>
          <a:prstGeom prst="rect">
            <a:avLst/>
          </a:prstGeom>
        </p:spPr>
      </p:pic>
      <p:sp>
        <p:nvSpPr>
          <p:cNvPr id="5" name="TextBox 4">
            <a:extLst>
              <a:ext uri="{FF2B5EF4-FFF2-40B4-BE49-F238E27FC236}">
                <a16:creationId xmlns:a16="http://schemas.microsoft.com/office/drawing/2014/main" id="{741EEF0F-3237-C599-EFCD-6F16A8FEB1B5}"/>
              </a:ext>
            </a:extLst>
          </p:cNvPr>
          <p:cNvSpPr txBox="1"/>
          <p:nvPr/>
        </p:nvSpPr>
        <p:spPr>
          <a:xfrm>
            <a:off x="1775742" y="332879"/>
            <a:ext cx="7793181" cy="369332"/>
          </a:xfrm>
          <a:prstGeom prst="rect">
            <a:avLst/>
          </a:prstGeom>
          <a:noFill/>
        </p:spPr>
        <p:txBody>
          <a:bodyPr wrap="square" rtlCol="0">
            <a:spAutoFit/>
          </a:bodyPr>
          <a:lstStyle/>
          <a:p>
            <a:r>
              <a:rPr lang="en-US" dirty="0">
                <a:solidFill>
                  <a:srgbClr val="FF0000"/>
                </a:solidFill>
              </a:rPr>
              <a:t>https://</a:t>
            </a:r>
            <a:r>
              <a:rPr lang="en-US" dirty="0" err="1">
                <a:solidFill>
                  <a:srgbClr val="FF0000"/>
                </a:solidFill>
              </a:rPr>
              <a:t>www.tcd.ie</a:t>
            </a:r>
            <a:r>
              <a:rPr lang="en-US" dirty="0">
                <a:solidFill>
                  <a:srgbClr val="FF0000"/>
                </a:solidFill>
              </a:rPr>
              <a:t>/</a:t>
            </a:r>
            <a:r>
              <a:rPr lang="en-US" dirty="0" err="1">
                <a:solidFill>
                  <a:srgbClr val="FF0000"/>
                </a:solidFill>
              </a:rPr>
              <a:t>ssp</a:t>
            </a:r>
            <a:r>
              <a:rPr lang="en-US" dirty="0">
                <a:solidFill>
                  <a:srgbClr val="FF0000"/>
                </a:solidFill>
              </a:rPr>
              <a:t>/undergraduate/study-abroad/outgoing/</a:t>
            </a:r>
          </a:p>
        </p:txBody>
      </p:sp>
    </p:spTree>
    <p:extLst>
      <p:ext uri="{BB962C8B-B14F-4D97-AF65-F5344CB8AC3E}">
        <p14:creationId xmlns:p14="http://schemas.microsoft.com/office/powerpoint/2010/main" val="111724144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BFFFD-BC1F-05EF-A0D5-D47145D1B7C4}"/>
              </a:ext>
            </a:extLst>
          </p:cNvPr>
          <p:cNvSpPr>
            <a:spLocks noGrp="1"/>
          </p:cNvSpPr>
          <p:nvPr>
            <p:ph type="title"/>
          </p:nvPr>
        </p:nvSpPr>
        <p:spPr/>
        <p:txBody>
          <a:bodyPr/>
          <a:lstStyle/>
          <a:p>
            <a:r>
              <a:rPr lang="en-US" dirty="0"/>
              <a:t>Applying for an Erasmus+ mobility grant </a:t>
            </a:r>
          </a:p>
        </p:txBody>
      </p:sp>
      <p:sp>
        <p:nvSpPr>
          <p:cNvPr id="3" name="Content Placeholder 2">
            <a:extLst>
              <a:ext uri="{FF2B5EF4-FFF2-40B4-BE49-F238E27FC236}">
                <a16:creationId xmlns:a16="http://schemas.microsoft.com/office/drawing/2014/main" id="{BC29E363-63ED-CF62-56FD-CDD1879A3FAA}"/>
              </a:ext>
            </a:extLst>
          </p:cNvPr>
          <p:cNvSpPr>
            <a:spLocks noGrp="1"/>
          </p:cNvSpPr>
          <p:nvPr>
            <p:ph idx="1"/>
          </p:nvPr>
        </p:nvSpPr>
        <p:spPr/>
        <p:txBody>
          <a:bodyPr/>
          <a:lstStyle/>
          <a:p>
            <a:pPr marL="342900" indent="-342900">
              <a:buFont typeface="Arial" panose="020B0604020202020204" pitchFamily="34" charset="0"/>
              <a:buChar char="•"/>
            </a:pPr>
            <a:r>
              <a:rPr lang="en-US" b="0" dirty="0">
                <a:latin typeface="Calibri" panose="020F0502020204030204" pitchFamily="34" charset="0"/>
                <a:cs typeface="Calibri" panose="020F0502020204030204" pitchFamily="34" charset="0"/>
              </a:rPr>
              <a:t>From </a:t>
            </a:r>
            <a:r>
              <a:rPr lang="en-IE" b="0" i="0" dirty="0">
                <a:effectLst/>
                <a:highlight>
                  <a:srgbClr val="FFFFFF"/>
                </a:highlight>
                <a:latin typeface="Calibri" panose="020F0502020204030204" pitchFamily="34" charset="0"/>
                <a:cs typeface="Calibri" panose="020F0502020204030204" pitchFamily="34" charset="0"/>
              </a:rPr>
              <a:t>€</a:t>
            </a:r>
            <a:r>
              <a:rPr lang="en-US" b="0" dirty="0">
                <a:latin typeface="Calibri" panose="020F0502020204030204" pitchFamily="34" charset="0"/>
                <a:cs typeface="Calibri" panose="020F0502020204030204" pitchFamily="34" charset="0"/>
              </a:rPr>
              <a:t>300 to </a:t>
            </a:r>
            <a:r>
              <a:rPr lang="en-IE" b="0" i="0" dirty="0">
                <a:effectLst/>
                <a:highlight>
                  <a:srgbClr val="FFFFFF"/>
                </a:highlight>
                <a:latin typeface="Calibri" panose="020F0502020204030204" pitchFamily="34" charset="0"/>
                <a:cs typeface="Calibri" panose="020F0502020204030204" pitchFamily="34" charset="0"/>
              </a:rPr>
              <a:t>€</a:t>
            </a:r>
            <a:r>
              <a:rPr lang="en-US" b="0" dirty="0">
                <a:latin typeface="Calibri" panose="020F0502020204030204" pitchFamily="34" charset="0"/>
                <a:cs typeface="Calibri" panose="020F0502020204030204" pitchFamily="34" charset="0"/>
              </a:rPr>
              <a:t>450 per month.</a:t>
            </a:r>
          </a:p>
          <a:p>
            <a:pPr marL="660400" lvl="1" indent="-342900">
              <a:buFont typeface="Arial" panose="020B0604020202020204" pitchFamily="34" charset="0"/>
              <a:buChar char="•"/>
            </a:pPr>
            <a:r>
              <a:rPr lang="en-US" b="0" dirty="0">
                <a:latin typeface="Calibri" panose="020F0502020204030204" pitchFamily="34" charset="0"/>
                <a:cs typeface="Calibri" panose="020F0502020204030204" pitchFamily="34" charset="0"/>
              </a:rPr>
              <a:t>Not affecting SUSI grants and the NI Student Loan, but check with the Academic Registry Financial Aid Officer about other grants/loans.</a:t>
            </a:r>
          </a:p>
          <a:p>
            <a:pPr marL="342900" indent="-342900">
              <a:buFont typeface="Arial" panose="020B0604020202020204" pitchFamily="34" charset="0"/>
              <a:buChar char="•"/>
            </a:pPr>
            <a:r>
              <a:rPr lang="en-US" b="0" dirty="0">
                <a:latin typeface="Calibri" panose="020F0502020204030204" pitchFamily="34" charset="0"/>
                <a:cs typeface="Calibri" panose="020F0502020204030204" pitchFamily="34" charset="0"/>
              </a:rPr>
              <a:t>Two instalments (80% and 20%). </a:t>
            </a:r>
          </a:p>
          <a:p>
            <a:pPr marL="342900" indent="-342900">
              <a:buFont typeface="Arial" panose="020B0604020202020204" pitchFamily="34" charset="0"/>
              <a:buChar char="•"/>
            </a:pPr>
            <a:r>
              <a:rPr lang="en-US" b="0" dirty="0">
                <a:latin typeface="Calibri" panose="020F0502020204030204" pitchFamily="34" charset="0"/>
                <a:cs typeface="Calibri" panose="020F0502020204030204" pitchFamily="34" charset="0"/>
              </a:rPr>
              <a:t>To apply:</a:t>
            </a:r>
          </a:p>
          <a:p>
            <a:pPr marL="660400" lvl="1" indent="-342900">
              <a:buFont typeface="Arial" panose="020B0604020202020204" pitchFamily="34" charset="0"/>
              <a:buChar char="•"/>
            </a:pPr>
            <a:r>
              <a:rPr lang="en-US" dirty="0">
                <a:latin typeface="Calibri" panose="020F0502020204030204" pitchFamily="34" charset="0"/>
                <a:cs typeface="Calibri" panose="020F0502020204030204" pitchFamily="34" charset="0"/>
              </a:rPr>
              <a:t>Send the following 3 things to </a:t>
            </a:r>
            <a:r>
              <a:rPr lang="en-US" dirty="0" err="1">
                <a:solidFill>
                  <a:srgbClr val="FF0000"/>
                </a:solidFill>
                <a:latin typeface="Calibri" panose="020F0502020204030204" pitchFamily="34" charset="0"/>
                <a:cs typeface="Calibri" panose="020F0502020204030204" pitchFamily="34" charset="0"/>
              </a:rPr>
              <a:t>erasmus.outgoing@tcd.ie</a:t>
            </a:r>
            <a:endParaRPr lang="en-US" dirty="0">
              <a:solidFill>
                <a:srgbClr val="FF0000"/>
              </a:solidFill>
              <a:latin typeface="Calibri" panose="020F0502020204030204" pitchFamily="34" charset="0"/>
              <a:cs typeface="Calibri" panose="020F0502020204030204" pitchFamily="34" charset="0"/>
            </a:endParaRPr>
          </a:p>
          <a:p>
            <a:pPr marL="911225" lvl="2" indent="-342900"/>
            <a:r>
              <a:rPr lang="en-US" dirty="0">
                <a:latin typeface="Calibri" panose="020F0502020204030204" pitchFamily="34" charset="0"/>
                <a:cs typeface="Calibri" panose="020F0502020204030204" pitchFamily="34" charset="0"/>
              </a:rPr>
              <a:t>Grant agreement</a:t>
            </a:r>
          </a:p>
          <a:p>
            <a:pPr marL="911225" lvl="2" indent="-342900"/>
            <a:r>
              <a:rPr lang="en-US" b="0" dirty="0">
                <a:latin typeface="Calibri" panose="020F0502020204030204" pitchFamily="34" charset="0"/>
                <a:cs typeface="Calibri" panose="020F0502020204030204" pitchFamily="34" charset="0"/>
              </a:rPr>
              <a:t>Learning agreement</a:t>
            </a:r>
          </a:p>
          <a:p>
            <a:pPr marL="911225" lvl="2" indent="-342900"/>
            <a:r>
              <a:rPr lang="en-US" dirty="0">
                <a:latin typeface="Calibri" panose="020F0502020204030204" pitchFamily="34" charset="0"/>
                <a:cs typeface="Calibri" panose="020F0502020204030204" pitchFamily="34" charset="0"/>
              </a:rPr>
              <a:t>Confirmation of arrival/departure. </a:t>
            </a:r>
          </a:p>
          <a:p>
            <a:pPr lvl="1" indent="0">
              <a:buNone/>
            </a:pPr>
            <a:endParaRPr lang="en-US" b="0" dirty="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AFD9B75E-BEF6-F24F-63B1-3FEBF2CB7294}"/>
              </a:ext>
            </a:extLst>
          </p:cNvPr>
          <p:cNvSpPr txBox="1"/>
          <p:nvPr/>
        </p:nvSpPr>
        <p:spPr>
          <a:xfrm>
            <a:off x="737755" y="921600"/>
            <a:ext cx="8952510" cy="369332"/>
          </a:xfrm>
          <a:prstGeom prst="rect">
            <a:avLst/>
          </a:prstGeom>
          <a:noFill/>
        </p:spPr>
        <p:txBody>
          <a:bodyPr wrap="square">
            <a:spAutoFit/>
          </a:bodyPr>
          <a:lstStyle/>
          <a:p>
            <a:r>
              <a:rPr lang="en-IE" sz="1800" dirty="0">
                <a:solidFill>
                  <a:srgbClr val="FF0000"/>
                </a:solidFill>
              </a:rPr>
              <a:t>https://</a:t>
            </a:r>
            <a:r>
              <a:rPr lang="en-IE" sz="1800" dirty="0" err="1">
                <a:solidFill>
                  <a:srgbClr val="FF0000"/>
                </a:solidFill>
              </a:rPr>
              <a:t>www.tcd.ie</a:t>
            </a:r>
            <a:r>
              <a:rPr lang="en-IE" sz="1800" dirty="0">
                <a:solidFill>
                  <a:srgbClr val="FF0000"/>
                </a:solidFill>
              </a:rPr>
              <a:t>/study/study-abroad/outbound/apply/apply-</a:t>
            </a:r>
            <a:r>
              <a:rPr lang="en-IE" sz="1800" dirty="0" err="1">
                <a:solidFill>
                  <a:srgbClr val="FF0000"/>
                </a:solidFill>
              </a:rPr>
              <a:t>erasmus.php</a:t>
            </a:r>
            <a:endParaRPr lang="en-IE" sz="1800" dirty="0">
              <a:solidFill>
                <a:srgbClr val="FF0000"/>
              </a:solidFill>
            </a:endParaRPr>
          </a:p>
        </p:txBody>
      </p:sp>
    </p:spTree>
    <p:extLst>
      <p:ext uri="{BB962C8B-B14F-4D97-AF65-F5344CB8AC3E}">
        <p14:creationId xmlns:p14="http://schemas.microsoft.com/office/powerpoint/2010/main" val="51944027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Preparing to go away</a:t>
            </a:r>
          </a:p>
        </p:txBody>
      </p:sp>
      <p:sp>
        <p:nvSpPr>
          <p:cNvPr id="3" name="Content Placeholder 2"/>
          <p:cNvSpPr>
            <a:spLocks noGrp="1"/>
          </p:cNvSpPr>
          <p:nvPr>
            <p:ph idx="1"/>
          </p:nvPr>
        </p:nvSpPr>
        <p:spPr>
          <a:xfrm>
            <a:off x="512618" y="1731818"/>
            <a:ext cx="8063346" cy="4475018"/>
          </a:xfrm>
        </p:spPr>
        <p:txBody>
          <a:bodyPr>
            <a:normAutofit fontScale="92500" lnSpcReduction="10000"/>
          </a:bodyPr>
          <a:lstStyle/>
          <a:p>
            <a:pPr marL="457200" indent="-457200">
              <a:buFont typeface="+mj-lt"/>
              <a:buAutoNum type="arabicPeriod"/>
            </a:pPr>
            <a:r>
              <a:rPr lang="en-IE" b="0" dirty="0"/>
              <a:t>Do your research! Check the host university website to learn about your destination.</a:t>
            </a:r>
          </a:p>
          <a:p>
            <a:pPr marL="457200" indent="-457200">
              <a:buFont typeface="+mj-lt"/>
              <a:buAutoNum type="arabicPeriod"/>
            </a:pPr>
            <a:r>
              <a:rPr lang="en-IE" b="0" dirty="0"/>
              <a:t>Get in touch with the contact person at your host university for information regarding modules and accommodation.</a:t>
            </a:r>
          </a:p>
          <a:p>
            <a:pPr marL="457200" indent="-457200">
              <a:buFont typeface="+mj-lt"/>
              <a:buAutoNum type="arabicPeriod"/>
            </a:pPr>
            <a:r>
              <a:rPr lang="en-IE" b="0" dirty="0"/>
              <a:t>Register with Academic Registry.</a:t>
            </a:r>
          </a:p>
          <a:p>
            <a:pPr marL="342900" indent="-342900">
              <a:buFont typeface="Arial" panose="020B0604020202020204" pitchFamily="34" charset="0"/>
              <a:buChar char="•"/>
            </a:pPr>
            <a:r>
              <a:rPr lang="en-IE" dirty="0"/>
              <a:t>Make sure you can meet your programme requirements	</a:t>
            </a:r>
          </a:p>
          <a:p>
            <a:pPr lvl="2"/>
            <a:r>
              <a:rPr lang="en-IE" dirty="0"/>
              <a:t>Check your programme handbook, if unsure talk to your coordinator</a:t>
            </a:r>
          </a:p>
          <a:p>
            <a:pPr marL="342900" indent="-342900">
              <a:buFont typeface="Arial" panose="020B0604020202020204" pitchFamily="34" charset="0"/>
              <a:buChar char="•"/>
            </a:pPr>
            <a:r>
              <a:rPr lang="en-IE" dirty="0"/>
              <a:t>Make sure your Host University allows you to meet subject requirements for your Capstone Project, think about prerequisites for SS modules</a:t>
            </a:r>
          </a:p>
          <a:p>
            <a:pPr lvl="2"/>
            <a:r>
              <a:rPr lang="en-IE" dirty="0"/>
              <a:t>Check your programme handbook, talk to your exchange coordinator.</a:t>
            </a:r>
          </a:p>
          <a:p>
            <a:pPr marL="342900" indent="-342900">
              <a:buFont typeface="Arial" panose="020B0604020202020204" pitchFamily="34" charset="0"/>
              <a:buChar char="•"/>
            </a:pPr>
            <a:r>
              <a:rPr lang="en-IE" dirty="0">
                <a:solidFill>
                  <a:srgbClr val="FF0000"/>
                </a:solidFill>
              </a:rPr>
              <a:t>Please remember that only students with a minimum of II.2 are allowed to go on exchange. </a:t>
            </a:r>
          </a:p>
          <a:p>
            <a:pPr marL="342900" indent="-342900">
              <a:buFont typeface="Arial" panose="020B0604020202020204" pitchFamily="34" charset="0"/>
              <a:buChar char="•"/>
            </a:pPr>
            <a:endParaRPr lang="en-IE" b="0" dirty="0"/>
          </a:p>
          <a:p>
            <a:endParaRPr lang="en-IE" b="0" dirty="0"/>
          </a:p>
        </p:txBody>
      </p:sp>
    </p:spTree>
    <p:extLst>
      <p:ext uri="{BB962C8B-B14F-4D97-AF65-F5344CB8AC3E}">
        <p14:creationId xmlns:p14="http://schemas.microsoft.com/office/powerpoint/2010/main" val="261101482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66613" y="988828"/>
            <a:ext cx="2949178" cy="1600200"/>
          </a:xfrm>
        </p:spPr>
        <p:txBody>
          <a:bodyPr/>
          <a:lstStyle/>
          <a:p>
            <a:r>
              <a:rPr lang="en-IE" dirty="0"/>
              <a:t>The Learning Agreement</a:t>
            </a:r>
          </a:p>
        </p:txBody>
      </p:sp>
      <p:pic>
        <p:nvPicPr>
          <p:cNvPr id="7" name="Content Placeholder 6"/>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233335" y="1707921"/>
            <a:ext cx="2531534" cy="3669506"/>
          </a:xfrm>
        </p:spPr>
      </p:pic>
      <p:sp>
        <p:nvSpPr>
          <p:cNvPr id="6" name="Text Placeholder 5"/>
          <p:cNvSpPr>
            <a:spLocks noGrp="1"/>
          </p:cNvSpPr>
          <p:nvPr>
            <p:ph type="body" sz="half" idx="2"/>
          </p:nvPr>
        </p:nvSpPr>
        <p:spPr>
          <a:xfrm>
            <a:off x="329610" y="2713721"/>
            <a:ext cx="3903726" cy="3059758"/>
          </a:xfrm>
        </p:spPr>
        <p:txBody>
          <a:bodyPr>
            <a:normAutofit/>
          </a:bodyPr>
          <a:lstStyle/>
          <a:p>
            <a:pPr marL="214313" indent="-214313">
              <a:buFont typeface="Arial" panose="020B0604020202020204" pitchFamily="34" charset="0"/>
              <a:buChar char="•"/>
            </a:pPr>
            <a:r>
              <a:rPr lang="en-IE" sz="1800" dirty="0"/>
              <a:t>This is a very important document</a:t>
            </a:r>
          </a:p>
          <a:p>
            <a:pPr marL="557213" lvl="1" indent="-214313">
              <a:buFont typeface="Arial" panose="020B0604020202020204" pitchFamily="34" charset="0"/>
              <a:buChar char="•"/>
            </a:pPr>
            <a:r>
              <a:rPr lang="en-IE" sz="1400" dirty="0"/>
              <a:t>You must complete the Learning agreement</a:t>
            </a:r>
          </a:p>
          <a:p>
            <a:pPr marL="557213" lvl="1" indent="-214313">
              <a:buFont typeface="Arial" panose="020B0604020202020204" pitchFamily="34" charset="0"/>
              <a:buChar char="•"/>
            </a:pPr>
            <a:r>
              <a:rPr lang="en-IE" sz="1400" dirty="0"/>
              <a:t>Have it signed by your TCD coordinator(s)</a:t>
            </a:r>
          </a:p>
          <a:p>
            <a:pPr marL="557213" lvl="1" indent="-214313">
              <a:buFont typeface="Arial" panose="020B0604020202020204" pitchFamily="34" charset="0"/>
              <a:buChar char="•"/>
            </a:pPr>
            <a:r>
              <a:rPr lang="en-IE" sz="1400" dirty="0"/>
              <a:t>Have it signed and stamped by your host University</a:t>
            </a:r>
          </a:p>
          <a:p>
            <a:pPr lvl="1"/>
            <a:r>
              <a:rPr lang="en-IE" sz="1800" b="1" dirty="0"/>
              <a:t>All changes to the learning agreement must be approved by your TCD coordinators</a:t>
            </a:r>
            <a:endParaRPr lang="en-IE" sz="1400" b="1" dirty="0"/>
          </a:p>
          <a:p>
            <a:pPr marL="214313" indent="-214313">
              <a:buFont typeface="Arial" panose="020B0604020202020204" pitchFamily="34" charset="0"/>
              <a:buChar char="•"/>
            </a:pPr>
            <a:endParaRPr lang="en-IE" sz="1800" dirty="0"/>
          </a:p>
        </p:txBody>
      </p:sp>
      <p:pic>
        <p:nvPicPr>
          <p:cNvPr id="3" name="Picture 2">
            <a:extLst>
              <a:ext uri="{FF2B5EF4-FFF2-40B4-BE49-F238E27FC236}">
                <a16:creationId xmlns:a16="http://schemas.microsoft.com/office/drawing/2014/main" id="{319E5218-C908-C54C-B163-F6A5B0CD0838}"/>
              </a:ext>
            </a:extLst>
          </p:cNvPr>
          <p:cNvPicPr>
            <a:picLocks noChangeAspect="1"/>
          </p:cNvPicPr>
          <p:nvPr/>
        </p:nvPicPr>
        <p:blipFill>
          <a:blip r:embed="rId3"/>
          <a:stretch>
            <a:fillRect/>
          </a:stretch>
        </p:blipFill>
        <p:spPr>
          <a:xfrm>
            <a:off x="6473612" y="1707922"/>
            <a:ext cx="2595245" cy="3669506"/>
          </a:xfrm>
          <a:prstGeom prst="rect">
            <a:avLst/>
          </a:prstGeom>
        </p:spPr>
      </p:pic>
    </p:spTree>
    <p:extLst>
      <p:ext uri="{BB962C8B-B14F-4D97-AF65-F5344CB8AC3E}">
        <p14:creationId xmlns:p14="http://schemas.microsoft.com/office/powerpoint/2010/main" val="272441876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233335" y="1707921"/>
            <a:ext cx="2531534" cy="3669506"/>
          </a:xfrm>
        </p:spPr>
      </p:pic>
      <p:sp>
        <p:nvSpPr>
          <p:cNvPr id="10" name="Text Placeholder 5">
            <a:extLst>
              <a:ext uri="{FF2B5EF4-FFF2-40B4-BE49-F238E27FC236}">
                <a16:creationId xmlns:a16="http://schemas.microsoft.com/office/drawing/2014/main" id="{25453679-D72D-844E-A613-7D00E09C460B}"/>
              </a:ext>
            </a:extLst>
          </p:cNvPr>
          <p:cNvSpPr>
            <a:spLocks noGrp="1"/>
          </p:cNvSpPr>
          <p:nvPr>
            <p:ph type="body" sz="half" idx="2"/>
          </p:nvPr>
        </p:nvSpPr>
        <p:spPr>
          <a:xfrm>
            <a:off x="629841" y="2057400"/>
            <a:ext cx="2949178" cy="3811588"/>
          </a:xfrm>
        </p:spPr>
        <p:txBody>
          <a:bodyPr>
            <a:normAutofit/>
          </a:bodyPr>
          <a:lstStyle/>
          <a:p>
            <a:pPr algn="ctr"/>
            <a:r>
              <a:rPr lang="en-IE" sz="2800" dirty="0"/>
              <a:t>The Learning Agreement</a:t>
            </a:r>
            <a:endParaRPr lang="en-IE" b="1" dirty="0"/>
          </a:p>
          <a:p>
            <a:r>
              <a:rPr lang="en-IE" sz="1400" b="1" dirty="0"/>
              <a:t>If students deviate from the programme of study agreed upon in their learning agreement, coordinators are not obliged to accept non-approved modules, which could jeopardize the student’s ability to progress.</a:t>
            </a:r>
          </a:p>
          <a:p>
            <a:pPr marL="214313" indent="-214313">
              <a:buFont typeface="Arial" panose="020B0604020202020204" pitchFamily="34" charset="0"/>
              <a:buChar char="•"/>
            </a:pPr>
            <a:endParaRPr lang="en-IE" dirty="0"/>
          </a:p>
        </p:txBody>
      </p:sp>
      <p:pic>
        <p:nvPicPr>
          <p:cNvPr id="11" name="Picture 2" descr="Image result for attention symbol">
            <a:extLst>
              <a:ext uri="{FF2B5EF4-FFF2-40B4-BE49-F238E27FC236}">
                <a16:creationId xmlns:a16="http://schemas.microsoft.com/office/drawing/2014/main" id="{8631901B-0F9E-3D41-8821-CB3EB6DA15A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10946" y="4513199"/>
            <a:ext cx="1119097" cy="96612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90E96209-1082-134C-BB9A-F605D384A6C1}"/>
              </a:ext>
            </a:extLst>
          </p:cNvPr>
          <p:cNvPicPr>
            <a:picLocks noChangeAspect="1"/>
          </p:cNvPicPr>
          <p:nvPr/>
        </p:nvPicPr>
        <p:blipFill>
          <a:blip r:embed="rId4"/>
          <a:stretch>
            <a:fillRect/>
          </a:stretch>
        </p:blipFill>
        <p:spPr>
          <a:xfrm>
            <a:off x="6473612" y="1707922"/>
            <a:ext cx="2595245" cy="3669506"/>
          </a:xfrm>
          <a:prstGeom prst="rect">
            <a:avLst/>
          </a:prstGeom>
        </p:spPr>
      </p:pic>
    </p:spTree>
    <p:extLst>
      <p:ext uri="{BB962C8B-B14F-4D97-AF65-F5344CB8AC3E}">
        <p14:creationId xmlns:p14="http://schemas.microsoft.com/office/powerpoint/2010/main" val="246031469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E" dirty="0"/>
              <a:t>Requirements While Away</a:t>
            </a:r>
          </a:p>
        </p:txBody>
      </p:sp>
      <p:sp>
        <p:nvSpPr>
          <p:cNvPr id="5" name="Content Placeholder 4"/>
          <p:cNvSpPr>
            <a:spLocks noGrp="1"/>
          </p:cNvSpPr>
          <p:nvPr>
            <p:ph idx="1"/>
          </p:nvPr>
        </p:nvSpPr>
        <p:spPr/>
        <p:txBody>
          <a:bodyPr/>
          <a:lstStyle/>
          <a:p>
            <a:r>
              <a:rPr lang="en-IE" dirty="0"/>
              <a:t>Full Year Exchanges</a:t>
            </a:r>
          </a:p>
          <a:p>
            <a:pPr lvl="1"/>
            <a:r>
              <a:rPr lang="en-IE" dirty="0"/>
              <a:t>Students must </a:t>
            </a:r>
            <a:r>
              <a:rPr lang="en-IE" b="1" i="1" dirty="0"/>
              <a:t>enrol in modules equivalent to 60 ECTS</a:t>
            </a:r>
          </a:p>
          <a:p>
            <a:pPr lvl="2"/>
            <a:r>
              <a:rPr lang="en-IE" dirty="0"/>
              <a:t>The </a:t>
            </a:r>
            <a:r>
              <a:rPr lang="en-IE" i="1" dirty="0"/>
              <a:t>results will be calculated on the best relevant 45 ECTS</a:t>
            </a:r>
            <a:endParaRPr lang="en-IE" dirty="0"/>
          </a:p>
          <a:p>
            <a:pPr marL="0" lvl="1" indent="0">
              <a:buNone/>
            </a:pPr>
            <a:r>
              <a:rPr lang="en-IE" dirty="0"/>
              <a:t>------------------------------------------------------------------------------------------------</a:t>
            </a:r>
          </a:p>
          <a:p>
            <a:r>
              <a:rPr lang="en-IE" dirty="0"/>
              <a:t>One Term Exchanges</a:t>
            </a:r>
          </a:p>
          <a:p>
            <a:pPr lvl="1"/>
            <a:r>
              <a:rPr lang="en-IE" dirty="0"/>
              <a:t>Students must </a:t>
            </a:r>
            <a:r>
              <a:rPr lang="en-IE" b="1" i="1" dirty="0"/>
              <a:t>enrol in modules equivalent to 30 ECTS</a:t>
            </a:r>
          </a:p>
          <a:p>
            <a:pPr lvl="2"/>
            <a:r>
              <a:rPr lang="en-IE" dirty="0"/>
              <a:t>The result will be calculated on the best relevant 20 ECTS</a:t>
            </a:r>
          </a:p>
          <a:p>
            <a:pPr lvl="1"/>
            <a:r>
              <a:rPr lang="en-IE" u="sng" dirty="0"/>
              <a:t>For the term spent in TCD students take 30 ECTS</a:t>
            </a:r>
            <a:r>
              <a:rPr lang="en-IE" dirty="0"/>
              <a:t>.</a:t>
            </a:r>
          </a:p>
          <a:p>
            <a:pPr marL="0" lvl="1" indent="0">
              <a:buNone/>
            </a:pPr>
            <a:endParaRPr lang="en-IE" dirty="0"/>
          </a:p>
        </p:txBody>
      </p:sp>
    </p:spTree>
    <p:extLst>
      <p:ext uri="{BB962C8B-B14F-4D97-AF65-F5344CB8AC3E}">
        <p14:creationId xmlns:p14="http://schemas.microsoft.com/office/powerpoint/2010/main" val="137933448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E" dirty="0"/>
              <a:t>Requirements While Away</a:t>
            </a:r>
          </a:p>
        </p:txBody>
      </p:sp>
      <p:sp>
        <p:nvSpPr>
          <p:cNvPr id="5" name="Content Placeholder 4"/>
          <p:cNvSpPr>
            <a:spLocks noGrp="1"/>
          </p:cNvSpPr>
          <p:nvPr>
            <p:ph idx="1"/>
          </p:nvPr>
        </p:nvSpPr>
        <p:spPr/>
        <p:txBody>
          <a:bodyPr>
            <a:normAutofit/>
          </a:bodyPr>
          <a:lstStyle/>
          <a:p>
            <a:pPr marL="342900" indent="-342900">
              <a:buFont typeface="Arial" panose="020B0604020202020204" pitchFamily="34" charset="0"/>
              <a:buChar char="•"/>
            </a:pPr>
            <a:endParaRPr lang="en-IE" b="0" dirty="0"/>
          </a:p>
          <a:p>
            <a:pPr marL="342900" indent="-342900">
              <a:buFont typeface="Arial" panose="020B0604020202020204" pitchFamily="34" charset="0"/>
              <a:buChar char="•"/>
            </a:pPr>
            <a:r>
              <a:rPr lang="en-US" b="0" dirty="0"/>
              <a:t>Please ensure your official transcript is sent to your main coordinator as soon as the official transcript from the host university becomes available.</a:t>
            </a:r>
            <a:endParaRPr lang="en-IE" b="0" dirty="0"/>
          </a:p>
          <a:p>
            <a:pPr marL="342900" indent="-342900">
              <a:buFont typeface="Arial" panose="020B0604020202020204" pitchFamily="34" charset="0"/>
              <a:buChar char="•"/>
            </a:pPr>
            <a:r>
              <a:rPr lang="en-IE" b="0" dirty="0"/>
              <a:t>Your grades will be translated using the School conversion tables.</a:t>
            </a:r>
          </a:p>
          <a:p>
            <a:pPr marL="342900" indent="-342900">
              <a:buFont typeface="Arial" panose="020B0604020202020204" pitchFamily="34" charset="0"/>
              <a:buChar char="•"/>
            </a:pPr>
            <a:r>
              <a:rPr lang="en-IE" b="0" dirty="0"/>
              <a:t>If you fail to meet requirements, either by failing to get the requisite number of ECTS or by taking modules not deemed appropriate, your exchange will not be validated and your will have to repeat the year.</a:t>
            </a:r>
          </a:p>
          <a:p>
            <a:endParaRPr lang="en-IE" dirty="0"/>
          </a:p>
        </p:txBody>
      </p:sp>
    </p:spTree>
    <p:extLst>
      <p:ext uri="{BB962C8B-B14F-4D97-AF65-F5344CB8AC3E}">
        <p14:creationId xmlns:p14="http://schemas.microsoft.com/office/powerpoint/2010/main" val="326243146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theme/theme1.xml><?xml version="1.0" encoding="utf-8"?>
<a:theme xmlns:a="http://schemas.openxmlformats.org/drawingml/2006/main" name="Trinity_PPT_Calibri_Option1">
  <a:themeElements>
    <a:clrScheme name="Trinity College">
      <a:dk1>
        <a:sysClr val="windowText" lastClr="000000"/>
      </a:dk1>
      <a:lt1>
        <a:sysClr val="window" lastClr="FFFFFF"/>
      </a:lt1>
      <a:dk2>
        <a:srgbClr val="3E6DB2"/>
      </a:dk2>
      <a:lt2>
        <a:srgbClr val="FFFFFF"/>
      </a:lt2>
      <a:accent1>
        <a:srgbClr val="4F81BD"/>
      </a:accent1>
      <a:accent2>
        <a:srgbClr val="0E73B9"/>
      </a:accent2>
      <a:accent3>
        <a:srgbClr val="7C7C7C"/>
      </a:accent3>
      <a:accent4>
        <a:srgbClr val="A6A6A6"/>
      </a:accent4>
      <a:accent5>
        <a:srgbClr val="4F81BD"/>
      </a:accent5>
      <a:accent6>
        <a:srgbClr val="3E6DB2"/>
      </a:accent6>
      <a:hlink>
        <a:srgbClr val="000000"/>
      </a:hlink>
      <a:folHlink>
        <a:srgbClr val="000000"/>
      </a:folHlink>
    </a:clrScheme>
    <a:fontScheme name="Trinity Colleg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2b37510-6b93-4020-b7e1-d7cc46fd8609">
      <Terms xmlns="http://schemas.microsoft.com/office/infopath/2007/PartnerControls"/>
    </lcf76f155ced4ddcb4097134ff3c332f>
    <TaxCatchAll xmlns="c1b4825d-536b-4771-8a7b-836a16232cb5" xsi:nil="true"/>
    <Document xmlns="d2b37510-6b93-4020-b7e1-d7cc46fd8609" xsi:nil="true"/>
    <Semester xmlns="d2b37510-6b93-4020-b7e1-d7cc46fd8609"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7CE0071640BB949B2C1C697A5D6EFF0" ma:contentTypeVersion="19" ma:contentTypeDescription="Create a new document." ma:contentTypeScope="" ma:versionID="8d2b55be5fef6298226356ee053a2e29">
  <xsd:schema xmlns:xsd="http://www.w3.org/2001/XMLSchema" xmlns:xs="http://www.w3.org/2001/XMLSchema" xmlns:p="http://schemas.microsoft.com/office/2006/metadata/properties" xmlns:ns2="d2b37510-6b93-4020-b7e1-d7cc46fd8609" xmlns:ns3="c1b4825d-536b-4771-8a7b-836a16232cb5" targetNamespace="http://schemas.microsoft.com/office/2006/metadata/properties" ma:root="true" ma:fieldsID="c333aed94483de7d64baac08fa48e0f6" ns2:_="" ns3:_="">
    <xsd:import namespace="d2b37510-6b93-4020-b7e1-d7cc46fd8609"/>
    <xsd:import namespace="c1b4825d-536b-4771-8a7b-836a16232cb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Document" minOccurs="0"/>
                <xsd:element ref="ns2:Semest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2b37510-6b93-4020-b7e1-d7cc46fd860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ed9b36d8-e8b0-4d46-88aa-db730269cdb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Document" ma:index="25" nillable="true" ma:displayName="Document" ma:format="Dropdown" ma:internalName="Document">
      <xsd:simpleType>
        <xsd:restriction base="dms:Choice">
          <xsd:enumeration value="Choice 1"/>
          <xsd:enumeration value="Choice 2"/>
          <xsd:enumeration value="Choice 3"/>
        </xsd:restriction>
      </xsd:simpleType>
    </xsd:element>
    <xsd:element name="Semester" ma:index="26" nillable="true" ma:displayName="Semester" ma:format="Dropdown" ma:internalName="Semester">
      <xsd:simpleType>
        <xsd:restriction base="dms:Choice">
          <xsd:enumeration value="Choice 1"/>
          <xsd:enumeration value="Choice 2"/>
          <xsd:enumeration value="Choice 3"/>
        </xsd:restriction>
      </xsd:simpleType>
    </xsd:element>
  </xsd:schema>
  <xsd:schema xmlns:xsd="http://www.w3.org/2001/XMLSchema" xmlns:xs="http://www.w3.org/2001/XMLSchema" xmlns:dms="http://schemas.microsoft.com/office/2006/documentManagement/types" xmlns:pc="http://schemas.microsoft.com/office/infopath/2007/PartnerControls" targetNamespace="c1b4825d-536b-4771-8a7b-836a16232cb5"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291c8926-9ded-44d4-9247-99fb1bc1bd9c}" ma:internalName="TaxCatchAll" ma:showField="CatchAllData" ma:web="c1b4825d-536b-4771-8a7b-836a16232cb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BF903E5-781E-4D7E-AE90-BAF94444C21A}">
  <ds:schemaRefs>
    <ds:schemaRef ds:uri="d2b37510-6b93-4020-b7e1-d7cc46fd8609"/>
    <ds:schemaRef ds:uri="http://schemas.microsoft.com/office/2006/documentManagement/types"/>
    <ds:schemaRef ds:uri="http://schemas.microsoft.com/office/2006/metadata/properties"/>
    <ds:schemaRef ds:uri="http://purl.org/dc/terms/"/>
    <ds:schemaRef ds:uri="http://schemas.microsoft.com/office/infopath/2007/PartnerControls"/>
    <ds:schemaRef ds:uri="c1b4825d-536b-4771-8a7b-836a16232cb5"/>
    <ds:schemaRef ds:uri="http://purl.org/dc/elements/1.1/"/>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7FE87FA0-7094-4903-9A93-D170768492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2b37510-6b93-4020-b7e1-d7cc46fd8609"/>
    <ds:schemaRef ds:uri="c1b4825d-536b-4771-8a7b-836a16232cb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235D199-CD80-413E-B122-800DCE62941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Trinity_PPT_Calibri_Option1</Template>
  <TotalTime>1727</TotalTime>
  <Words>701</Words>
  <Application>Microsoft Macintosh PowerPoint</Application>
  <PresentationFormat>On-screen Show (4:3)</PresentationFormat>
  <Paragraphs>71</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Minion Pro</vt:lpstr>
      <vt:lpstr>Trinity_PPT_Calibri_Option1</vt:lpstr>
      <vt:lpstr>Study Abroad Information Session School of Social Sciences and Philosophy and Trinity Business School </vt:lpstr>
      <vt:lpstr>Coordinators and Executive officers</vt:lpstr>
      <vt:lpstr>Checklist 24/25</vt:lpstr>
      <vt:lpstr>Applying for an Erasmus+ mobility grant </vt:lpstr>
      <vt:lpstr>Preparing to go away</vt:lpstr>
      <vt:lpstr>The Learning Agreement</vt:lpstr>
      <vt:lpstr>PowerPoint Presentation</vt:lpstr>
      <vt:lpstr>Requirements While Away</vt:lpstr>
      <vt:lpstr>Requirements While Away</vt:lpstr>
      <vt:lpstr>Support While Away</vt:lpstr>
      <vt:lpstr>Thank You  Remember, we are here to support you whilst on exchange – STAY IN TOUCH!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 Calibri Bold 26pt</dc:title>
  <dc:creator>Administrator</dc:creator>
  <cp:lastModifiedBy>Yekaterina Chzhen</cp:lastModifiedBy>
  <cp:revision>47</cp:revision>
  <cp:lastPrinted>2019-11-04T16:20:00Z</cp:lastPrinted>
  <dcterms:created xsi:type="dcterms:W3CDTF">2015-04-21T16:55:16Z</dcterms:created>
  <dcterms:modified xsi:type="dcterms:W3CDTF">2024-04-24T10:56:29Z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0x01010057CE0071640BB949B2C1C697A5D6EFF0</vt:lpwstr>
  </property>
</Properties>
</file>