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427" r:id="rId3"/>
    <p:sldId id="417" r:id="rId4"/>
    <p:sldId id="428" r:id="rId5"/>
    <p:sldId id="429" r:id="rId6"/>
    <p:sldId id="430" r:id="rId7"/>
    <p:sldId id="431" r:id="rId8"/>
    <p:sldId id="432" r:id="rId9"/>
    <p:sldId id="433" r:id="rId10"/>
    <p:sldId id="434" r:id="rId11"/>
    <p:sldId id="435" r:id="rId12"/>
    <p:sldId id="436" r:id="rId13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24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73B9"/>
    <a:srgbClr val="005EAE"/>
    <a:srgbClr val="3E6D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1382" autoAdjust="0"/>
  </p:normalViewPr>
  <p:slideViewPr>
    <p:cSldViewPr snapToGrid="0" showGuides="1">
      <p:cViewPr varScale="1">
        <p:scale>
          <a:sx n="101" d="100"/>
          <a:sy n="101" d="100"/>
        </p:scale>
        <p:origin x="1960" y="192"/>
      </p:cViewPr>
      <p:guideLst>
        <p:guide orient="horz" pos="4319"/>
        <p:guide pos="524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1" d="100"/>
          <a:sy n="91" d="100"/>
        </p:scale>
        <p:origin x="-3720" y="-108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971" y="4724956"/>
            <a:ext cx="4908331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22876" y="9449911"/>
            <a:ext cx="835124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+mn-lt"/>
                <a:cs typeface="Arial" panose="020B0604020202020204" pitchFamily="34" charset="0"/>
              </a:defRPr>
            </a:lvl1pPr>
          </a:lstStyle>
          <a:p>
            <a:fld id="{49DD4D23-C98A-435E-AE88-9061F8349B0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003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45744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515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544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>
            <a:extLst>
              <a:ext uri="{FF2B5EF4-FFF2-40B4-BE49-F238E27FC236}">
                <a16:creationId xmlns:a16="http://schemas.microsoft.com/office/drawing/2014/main" id="{5705FA4C-11ED-BF4D-BF18-2A495D190A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2" name="Notes Placeholder 2">
            <a:extLst>
              <a:ext uri="{FF2B5EF4-FFF2-40B4-BE49-F238E27FC236}">
                <a16:creationId xmlns:a16="http://schemas.microsoft.com/office/drawing/2014/main" id="{2B46FC2D-5616-A249-9A31-652EDDA378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4400"/>
            <a:endParaRPr lang="en-US" altLang="en-US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pPr defTabSz="914400"/>
            <a:endParaRPr lang="en-US" altLang="en-US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0723" name="Slide Number Placeholder 3">
            <a:extLst>
              <a:ext uri="{FF2B5EF4-FFF2-40B4-BE49-F238E27FC236}">
                <a16:creationId xmlns:a16="http://schemas.microsoft.com/office/drawing/2014/main" id="{D0C51A3B-17CE-A249-8F66-36D3FE568C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689AF1E-7DCF-994F-BDEC-1EE22D32FAE3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66798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9706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05352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33547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07392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DD4D23-C98A-435E-AE88-9061F8349B02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1897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0132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4" y="3819975"/>
            <a:ext cx="7500939" cy="554850"/>
          </a:xfrm>
        </p:spPr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4394175"/>
            <a:ext cx="7500938" cy="361800"/>
          </a:xfrm>
        </p:spPr>
        <p:txBody>
          <a:bodyPr/>
          <a:lstStyle>
            <a:lvl1pPr marL="0" indent="0" algn="l">
              <a:buNone/>
              <a:defRPr sz="1400" b="0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687723"/>
            <a:ext cx="4636800" cy="1239265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828675" y="5386500"/>
            <a:ext cx="4679325" cy="979374"/>
          </a:xfrm>
        </p:spPr>
        <p:txBody>
          <a:bodyPr/>
          <a:lstStyle>
            <a:lvl1pPr>
              <a:spcBef>
                <a:spcPts val="0"/>
              </a:spcBef>
              <a:defRPr sz="1400">
                <a:solidFill>
                  <a:srgbClr val="005EAE"/>
                </a:solidFill>
              </a:defRPr>
            </a:lvl1pPr>
            <a:lvl2pPr marL="0" indent="0">
              <a:spcBef>
                <a:spcPts val="0"/>
              </a:spcBef>
              <a:buNone/>
              <a:defRPr sz="1400">
                <a:solidFill>
                  <a:schemeClr val="accent2"/>
                </a:solidFill>
              </a:defRPr>
            </a:lvl2pPr>
            <a:lvl3pPr marL="0" indent="0">
              <a:spcBef>
                <a:spcPts val="567"/>
              </a:spcBef>
              <a:buNone/>
              <a:defRPr sz="1400">
                <a:solidFill>
                  <a:schemeClr val="accent2"/>
                </a:solidFill>
              </a:defRPr>
            </a:lvl3pPr>
            <a:lvl4pPr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spcBef>
                <a:spcPts val="0"/>
              </a:spcBef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3533279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5" y="1881075"/>
            <a:ext cx="7500938" cy="4040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1400" b="0">
                <a:solidFill>
                  <a:srgbClr val="005EAE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3000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939200" y="1943100"/>
            <a:ext cx="4204800" cy="4343400"/>
          </a:xfrm>
          <a:solidFill>
            <a:schemeClr val="accent4"/>
          </a:solidFill>
        </p:spPr>
        <p:txBody>
          <a:bodyPr tIns="0" anchor="ctr" anchorCtr="0"/>
          <a:lstStyle>
            <a:lvl1pPr algn="ctr">
              <a:defRPr sz="1600" b="0">
                <a:solidFill>
                  <a:schemeClr val="accent3"/>
                </a:solidFill>
              </a:defRPr>
            </a:lvl1pPr>
          </a:lstStyle>
          <a:p>
            <a:r>
              <a:rPr lang="en-GB" dirty="0"/>
              <a:t>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5EA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5" y="1905000"/>
            <a:ext cx="3819525" cy="3987688"/>
          </a:xfrm>
        </p:spPr>
        <p:txBody>
          <a:bodyPr/>
          <a:lstStyle>
            <a:lvl1pPr marL="238125" indent="-238125">
              <a:spcBef>
                <a:spcPts val="850"/>
              </a:spcBef>
              <a:buClr>
                <a:schemeClr val="tx2"/>
              </a:buClr>
              <a:buFont typeface="Calibri" panose="020F0502020204030204" pitchFamily="34" charset="0"/>
              <a:buChar char="–"/>
              <a:defRPr sz="1400" b="0"/>
            </a:lvl1pPr>
            <a:lvl2pPr marL="503238" indent="-207963">
              <a:spcBef>
                <a:spcPts val="0"/>
              </a:spcBef>
              <a:spcAft>
                <a:spcPts val="567"/>
              </a:spcAft>
              <a:defRPr sz="1400" b="0"/>
            </a:lvl2pPr>
            <a:lvl3pPr>
              <a:defRPr sz="1400" b="0"/>
            </a:lvl3pPr>
            <a:lvl4pPr>
              <a:defRPr sz="1400" b="0"/>
            </a:lvl4pPr>
            <a:lvl5pPr>
              <a:defRPr sz="1400" b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1400" b="0">
                <a:solidFill>
                  <a:srgbClr val="005EAE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r>
              <a:rPr lang="en-GB" sz="1000" b="1" dirty="0"/>
              <a:t>Trinity College Dublin, </a:t>
            </a:r>
            <a:r>
              <a:rPr lang="en-GB" sz="1000" dirty="0"/>
              <a:t>The University of Dublin</a:t>
            </a:r>
          </a:p>
        </p:txBody>
      </p:sp>
    </p:spTree>
    <p:extLst>
      <p:ext uri="{BB962C8B-B14F-4D97-AF65-F5344CB8AC3E}">
        <p14:creationId xmlns:p14="http://schemas.microsoft.com/office/powerpoint/2010/main" val="1282368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435835"/>
            <a:ext cx="9144000" cy="4850665"/>
          </a:xfrm>
          <a:solidFill>
            <a:schemeClr val="accent4"/>
          </a:solidFill>
        </p:spPr>
        <p:txBody>
          <a:bodyPr tIns="0" anchor="ctr" anchorCtr="0"/>
          <a:lstStyle>
            <a:lvl1pPr algn="ctr">
              <a:defRPr sz="1600" b="0">
                <a:solidFill>
                  <a:schemeClr val="accent3"/>
                </a:solidFill>
              </a:defRPr>
            </a:lvl1pPr>
          </a:lstStyle>
          <a:p>
            <a:r>
              <a:rPr lang="en-GB" dirty="0"/>
              <a:t>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5EA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1400" b="0">
                <a:solidFill>
                  <a:srgbClr val="005EAE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r>
              <a:rPr lang="en-GB" sz="1000" b="1" dirty="0"/>
              <a:t>Trinity College Dublin, </a:t>
            </a:r>
            <a:r>
              <a:rPr lang="en-GB" sz="1000" dirty="0"/>
              <a:t>The University of Dublin</a:t>
            </a:r>
          </a:p>
        </p:txBody>
      </p:sp>
    </p:spTree>
    <p:extLst>
      <p:ext uri="{BB962C8B-B14F-4D97-AF65-F5344CB8AC3E}">
        <p14:creationId xmlns:p14="http://schemas.microsoft.com/office/powerpoint/2010/main" val="3138617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4" y="3715200"/>
            <a:ext cx="7500939" cy="554850"/>
          </a:xfrm>
        </p:spPr>
        <p:txBody>
          <a:bodyPr/>
          <a:lstStyle>
            <a:lvl1pPr algn="l">
              <a:defRPr sz="4200">
                <a:solidFill>
                  <a:srgbClr val="005EA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0132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687723"/>
            <a:ext cx="4636800" cy="123926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547789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5EA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7743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&amp; 2 Column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6" y="1881075"/>
            <a:ext cx="7527924" cy="3643425"/>
          </a:xfrm>
        </p:spPr>
        <p:txBody>
          <a:bodyPr/>
          <a:lstStyle>
            <a:lvl1pPr marL="0" indent="0" rtl="0">
              <a:spcBef>
                <a:spcPts val="900"/>
              </a:spcBef>
              <a:buClr>
                <a:schemeClr val="tx2"/>
              </a:buClr>
              <a:buSzPts val="2000"/>
              <a:buFont typeface="Arial"/>
              <a:buNone/>
              <a:defRPr sz="2000" b="1"/>
            </a:lvl1pPr>
            <a:lvl2pPr marL="625475" indent="-233363" rtl="0">
              <a:buSzPts val="2000"/>
              <a:buFont typeface="Minion Pro"/>
              <a:buChar char="‒"/>
              <a:defRPr sz="2000"/>
            </a:lvl2pPr>
            <a:lvl3pPr marL="912813" indent="-222250" rtl="0">
              <a:buSzPts val="2000"/>
              <a:buFont typeface="Arial"/>
              <a:buChar char="»"/>
              <a:defRPr sz="2000"/>
            </a:lvl3pPr>
            <a:lvl4pPr marL="1128713" indent="-190500">
              <a:defRPr sz="2000"/>
            </a:lvl4pPr>
            <a:lvl5pPr marL="1439863" indent="-185738"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5819775"/>
            <a:ext cx="9144000" cy="1036637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endParaRPr lang="en-GB" sz="100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6046348"/>
            <a:ext cx="2060224" cy="550631"/>
          </a:xfrm>
          <a:prstGeom prst="rect">
            <a:avLst/>
          </a:prstGeom>
        </p:spPr>
      </p:pic>
      <p:sp>
        <p:nvSpPr>
          <p:cNvPr id="9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1400" b="0">
                <a:solidFill>
                  <a:srgbClr val="005EAE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6768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E01AC5-34B2-1D40-A616-C626CC862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52264-2DAC-7C4C-8E03-7F14A4AF9E00}" type="datetimeFigureOut">
              <a:rPr lang="en-US" altLang="en-US"/>
              <a:pPr>
                <a:defRPr/>
              </a:pPr>
              <a:t>1/13/25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7BEE4-34D3-7A45-A9B7-3F2FA8EAE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6E3315-67CB-D446-B205-13ACC8CAE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9E541-72FC-FF48-9161-D84533485B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1523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  <a:alpha val="1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8674" y="360000"/>
            <a:ext cx="7500939" cy="56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675" y="1871551"/>
            <a:ext cx="7500938" cy="4096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05EA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r>
              <a:rPr lang="en-GB" sz="1000" b="1" dirty="0"/>
              <a:t>Trinity College Dublin, </a:t>
            </a:r>
            <a:r>
              <a:rPr lang="en-GB" sz="1000" dirty="0"/>
              <a:t>The University of Dublin</a:t>
            </a:r>
          </a:p>
        </p:txBody>
      </p:sp>
    </p:spTree>
    <p:extLst>
      <p:ext uri="{BB962C8B-B14F-4D97-AF65-F5344CB8AC3E}">
        <p14:creationId xmlns:p14="http://schemas.microsoft.com/office/powerpoint/2010/main" val="107106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8" r:id="rId4"/>
    <p:sldLayoutId id="2147483659" r:id="rId5"/>
    <p:sldLayoutId id="2147483654" r:id="rId6"/>
    <p:sldLayoutId id="2147483661" r:id="rId7"/>
    <p:sldLayoutId id="2147483663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rgbClr val="0E73B9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417"/>
        </a:spcBef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317500" indent="-317500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68325" indent="-222250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84225" indent="-201613" algn="l" defTabSz="914400" rtl="0" eaLnBrk="1" latinLnBrk="0" hangingPunct="1">
        <a:spcBef>
          <a:spcPts val="1134"/>
        </a:spcBef>
        <a:buClr>
          <a:schemeClr val="tx2"/>
        </a:buClr>
        <a:buFont typeface="Minion Pro" pitchFamily="18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00125" indent="-185738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cd-ie.zoom.us/j/91920723349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5" Type="http://schemas.openxmlformats.org/officeDocument/2006/relationships/hyperlink" Target="https://tcd-ie.zoom.us/j/94012358912" TargetMode="External"/><Relationship Id="rId4" Type="http://schemas.openxmlformats.org/officeDocument/2006/relationships/hyperlink" Target="https://tcd-ie.zoom.us/j/96800913256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ociology@tcd.i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cd.ie/ssp/undergraduate/study-abroad/incoming/module-outlines.php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SSP_StudyAbroad@tcd.i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4" Type="http://schemas.openxmlformats.org/officeDocument/2006/relationships/hyperlink" Target="mailto:Business.Exchange@tcd.i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4" y="3351881"/>
            <a:ext cx="7787788" cy="1553755"/>
          </a:xfrm>
        </p:spPr>
        <p:txBody>
          <a:bodyPr/>
          <a:lstStyle/>
          <a:p>
            <a:br>
              <a:rPr lang="en-IE" dirty="0"/>
            </a:br>
            <a:br>
              <a:rPr lang="en-IE" dirty="0"/>
            </a:br>
            <a:r>
              <a:rPr lang="en-IE" dirty="0"/>
              <a:t> </a:t>
            </a:r>
            <a:br>
              <a:rPr lang="en-IE" dirty="0"/>
            </a:br>
            <a:br>
              <a:rPr lang="en-IE" dirty="0"/>
            </a:br>
            <a:br>
              <a:rPr lang="en-IE" dirty="0"/>
            </a:br>
            <a:br>
              <a:rPr lang="en-IE" dirty="0"/>
            </a:br>
            <a:br>
              <a:rPr lang="en-IE" dirty="0"/>
            </a:br>
            <a:br>
              <a:rPr lang="en-IE" dirty="0"/>
            </a:br>
            <a:br>
              <a:rPr lang="en-IE" dirty="0"/>
            </a:br>
            <a:br>
              <a:rPr lang="en-IE" dirty="0"/>
            </a:br>
            <a:br>
              <a:rPr lang="en-IE" dirty="0"/>
            </a:br>
            <a:br>
              <a:rPr lang="en-IE" dirty="0"/>
            </a:br>
            <a:br>
              <a:rPr lang="en-IE" dirty="0"/>
            </a:br>
            <a:br>
              <a:rPr lang="en-IE" dirty="0"/>
            </a:br>
            <a:r>
              <a:rPr lang="en-IE" b="1" dirty="0"/>
              <a:t>Erasmus, International Exchange and Visiting Student Welcome Meeting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09624" y="4962556"/>
            <a:ext cx="7490313" cy="1162782"/>
          </a:xfrm>
        </p:spPr>
        <p:txBody>
          <a:bodyPr/>
          <a:lstStyle/>
          <a:p>
            <a:endParaRPr lang="en-GB" altLang="en-US" sz="2000" dirty="0">
              <a:solidFill>
                <a:srgbClr val="002060"/>
              </a:solidFill>
            </a:endParaRPr>
          </a:p>
          <a:p>
            <a:r>
              <a:rPr lang="en-GB" altLang="en-US" sz="2000" dirty="0">
                <a:solidFill>
                  <a:srgbClr val="002060"/>
                </a:solidFill>
              </a:rPr>
              <a:t>Dr Kat Chzhen </a:t>
            </a:r>
            <a:r>
              <a:rPr lang="en-GB" altLang="en-US" sz="2000" b="0" dirty="0">
                <a:solidFill>
                  <a:srgbClr val="002060"/>
                </a:solidFill>
              </a:rPr>
              <a:t>(</a:t>
            </a:r>
            <a:r>
              <a:rPr lang="en-GB" altLang="en-US" sz="2000" b="0" dirty="0" err="1">
                <a:solidFill>
                  <a:srgbClr val="002060"/>
                </a:solidFill>
              </a:rPr>
              <a:t>chzheny@tcd.ie</a:t>
            </a:r>
            <a:r>
              <a:rPr lang="en-GB" altLang="en-US" sz="2000" b="0" dirty="0">
                <a:solidFill>
                  <a:srgbClr val="002060"/>
                </a:solidFill>
              </a:rPr>
              <a:t>)</a:t>
            </a:r>
          </a:p>
          <a:p>
            <a:r>
              <a:rPr lang="en-GB" altLang="en-US" sz="2000" b="0" dirty="0">
                <a:solidFill>
                  <a:srgbClr val="002060"/>
                </a:solidFill>
              </a:rPr>
              <a:t>Director of Study Abroad, School of Social Sciences and Philosophy</a:t>
            </a:r>
          </a:p>
          <a:p>
            <a:endParaRPr lang="en-GB" altLang="en-US" sz="2000" b="0" dirty="0">
              <a:solidFill>
                <a:srgbClr val="002060"/>
              </a:solidFill>
            </a:endParaRPr>
          </a:p>
          <a:p>
            <a:r>
              <a:rPr lang="en-GB" altLang="en-US" sz="2000" b="0" dirty="0">
                <a:solidFill>
                  <a:srgbClr val="002060"/>
                </a:solidFill>
              </a:rPr>
              <a:t>13 January 2024</a:t>
            </a:r>
          </a:p>
        </p:txBody>
      </p:sp>
    </p:spTree>
    <p:extLst>
      <p:ext uri="{BB962C8B-B14F-4D97-AF65-F5344CB8AC3E}">
        <p14:creationId xmlns:p14="http://schemas.microsoft.com/office/powerpoint/2010/main" val="1772792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192F1-B1E7-1C48-B16B-342DC754C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Follow-up Department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55F976-E23A-5144-A81C-5361B3954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387" y="1150200"/>
            <a:ext cx="7805371" cy="51744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IE" i="0" dirty="0">
                <a:solidFill>
                  <a:srgbClr val="49494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Department of Economics: </a:t>
            </a:r>
            <a:r>
              <a:rPr lang="en-IE" b="0" i="0" dirty="0">
                <a:solidFill>
                  <a:srgbClr val="49494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Monday 13th January from 14:00-15:00</a:t>
            </a:r>
            <a:r>
              <a:rPr lang="en-IE" i="0" dirty="0">
                <a:solidFill>
                  <a:srgbClr val="49494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 </a:t>
            </a:r>
            <a:r>
              <a:rPr lang="en-IE" b="0" i="0" u="none" strike="noStrike" dirty="0">
                <a:solidFill>
                  <a:srgbClr val="49494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https://tcd-ie.zoom.us/j/91920723349</a:t>
            </a:r>
            <a:endParaRPr lang="en-IE" b="0" i="0" dirty="0">
              <a:solidFill>
                <a:srgbClr val="494949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IE" b="0" i="0" dirty="0">
              <a:solidFill>
                <a:srgbClr val="494949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IE" i="0" dirty="0">
                <a:solidFill>
                  <a:srgbClr val="49494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Department of Political Science: </a:t>
            </a:r>
            <a:r>
              <a:rPr lang="en-IE" b="0" i="0" dirty="0">
                <a:solidFill>
                  <a:srgbClr val="49494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Tuesday 14th from 11:00-12:00: </a:t>
            </a:r>
            <a:r>
              <a:rPr lang="en-IE" b="0" i="0" u="none" strike="noStrike" dirty="0">
                <a:solidFill>
                  <a:srgbClr val="49494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https://tcd-ie.zoom.us/j/96800913256</a:t>
            </a:r>
            <a:endParaRPr lang="en-IE" b="0" i="0" dirty="0">
              <a:solidFill>
                <a:srgbClr val="494949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IE" b="0" i="0" dirty="0">
              <a:solidFill>
                <a:srgbClr val="494949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IE" i="0" dirty="0">
                <a:solidFill>
                  <a:srgbClr val="49494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Trinity Business School: </a:t>
            </a:r>
            <a:r>
              <a:rPr lang="en-IE" b="0" i="0" dirty="0">
                <a:solidFill>
                  <a:srgbClr val="49494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Tuesday 14th January from 12:30-13:30</a:t>
            </a:r>
            <a:endParaRPr lang="en-IE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spcAft>
                <a:spcPts val="1500"/>
              </a:spcAft>
            </a:pPr>
            <a:r>
              <a:rPr lang="en-IE" i="0" dirty="0">
                <a:solidFill>
                  <a:srgbClr val="49494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Department of Sociology</a:t>
            </a:r>
            <a:r>
              <a:rPr lang="en-IE" b="0" i="0" dirty="0">
                <a:solidFill>
                  <a:srgbClr val="49494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Wednesday 15th January from 14:00-15:00:  </a:t>
            </a:r>
            <a:r>
              <a:rPr lang="en-IE" b="0" i="0" u="none" strike="noStrike" dirty="0">
                <a:solidFill>
                  <a:srgbClr val="49494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https://tcd-ie.zoom.us/j/94012358912</a:t>
            </a:r>
            <a:endParaRPr lang="en-IE" b="0" i="0" dirty="0">
              <a:solidFill>
                <a:srgbClr val="494949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spcAft>
                <a:spcPts val="1500"/>
              </a:spcAft>
            </a:pPr>
            <a:r>
              <a:rPr lang="en-IE" i="0" dirty="0">
                <a:solidFill>
                  <a:srgbClr val="49494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Department of Philosophy</a:t>
            </a:r>
            <a:r>
              <a:rPr lang="en-IE" b="0" i="0" dirty="0">
                <a:solidFill>
                  <a:srgbClr val="49494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TBA</a:t>
            </a:r>
            <a:endParaRPr lang="en-IE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IE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IE" b="0" dirty="0">
                <a:latin typeface="Calibri" panose="020F0502020204030204" pitchFamily="34" charset="0"/>
                <a:cs typeface="Calibri" panose="020F0502020204030204" pitchFamily="34" charset="0"/>
              </a:rPr>
              <a:t>https://</a:t>
            </a:r>
            <a:r>
              <a:rPr lang="en-IE" b="0" dirty="0" err="1">
                <a:latin typeface="Calibri" panose="020F0502020204030204" pitchFamily="34" charset="0"/>
                <a:cs typeface="Calibri" panose="020F0502020204030204" pitchFamily="34" charset="0"/>
              </a:rPr>
              <a:t>www.tcd.ie</a:t>
            </a:r>
            <a:r>
              <a:rPr lang="en-IE" b="0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IE" b="0" dirty="0" err="1">
                <a:latin typeface="Calibri" panose="020F0502020204030204" pitchFamily="34" charset="0"/>
                <a:cs typeface="Calibri" panose="020F0502020204030204" pitchFamily="34" charset="0"/>
              </a:rPr>
              <a:t>ssp</a:t>
            </a:r>
            <a:r>
              <a:rPr lang="en-IE" b="0" dirty="0">
                <a:latin typeface="Calibri" panose="020F0502020204030204" pitchFamily="34" charset="0"/>
                <a:cs typeface="Calibri" panose="020F0502020204030204" pitchFamily="34" charset="0"/>
              </a:rPr>
              <a:t>/undergraduate/study-abroad/incoming/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834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3440E-952B-C70B-7E91-24A9D652A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Trinity Global Q&amp;A webinars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795BC-9E93-9C08-94CF-C77279743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0" dirty="0"/>
              <a:t>Monday  </a:t>
            </a:r>
            <a:r>
              <a:rPr lang="en-IE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2pm: all visiting students (online). </a:t>
            </a:r>
            <a:endParaRPr lang="en-US" sz="2400" b="0" i="0" u="none" strike="noStrike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endParaRPr lang="en-US" sz="2400" b="0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r>
              <a:rPr lang="en-US" sz="2400" b="0" dirty="0">
                <a:solidFill>
                  <a:srgbClr val="000000"/>
                </a:solidFill>
                <a:latin typeface="Aptos" panose="020B0004020202020204" pitchFamily="34" charset="0"/>
              </a:rPr>
              <a:t>Thursday </a:t>
            </a:r>
            <a:r>
              <a:rPr lang="en-IE" sz="24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10am: Erasmus students. </a:t>
            </a:r>
          </a:p>
          <a:p>
            <a:endParaRPr lang="en-IE" sz="2400" b="0" dirty="0">
              <a:solidFill>
                <a:srgbClr val="000000"/>
              </a:solidFill>
              <a:latin typeface="Aptos" panose="020B0004020202020204" pitchFamily="34" charset="0"/>
            </a:endParaRPr>
          </a:p>
          <a:p>
            <a:r>
              <a:rPr lang="en-US" sz="2400" dirty="0"/>
              <a:t>https://</a:t>
            </a:r>
            <a:r>
              <a:rPr lang="en-US" sz="2400" dirty="0" err="1"/>
              <a:t>www.tcd.ie</a:t>
            </a:r>
            <a:r>
              <a:rPr lang="en-US" sz="2400" dirty="0"/>
              <a:t>/students/orientation/visiting-exchange/</a:t>
            </a:r>
            <a:r>
              <a:rPr lang="en-US" sz="2400" dirty="0" err="1"/>
              <a:t>timetable.php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159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F3993-9DCC-05BD-0A1F-038E22117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404" y="2508840"/>
            <a:ext cx="7500939" cy="561600"/>
          </a:xfrm>
        </p:spPr>
        <p:txBody>
          <a:bodyPr/>
          <a:lstStyle/>
          <a:p>
            <a:r>
              <a:rPr lang="en-US" dirty="0"/>
              <a:t>Any questions? </a:t>
            </a:r>
          </a:p>
        </p:txBody>
      </p:sp>
    </p:spTree>
    <p:extLst>
      <p:ext uri="{BB962C8B-B14F-4D97-AF65-F5344CB8AC3E}">
        <p14:creationId xmlns:p14="http://schemas.microsoft.com/office/powerpoint/2010/main" val="1940833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CB7B2-C407-0E49-9989-DC0D48E16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IE" b="1" dirty="0"/>
            </a:br>
            <a:br>
              <a:rPr lang="en-IE" b="1" dirty="0"/>
            </a:br>
            <a:br>
              <a:rPr lang="en-IE" b="1" dirty="0"/>
            </a:br>
            <a:br>
              <a:rPr lang="en-IE" dirty="0"/>
            </a:br>
            <a:r>
              <a:rPr lang="en-IE" dirty="0"/>
              <a:t>Structure of the meeting</a:t>
            </a:r>
            <a:endParaRPr lang="en-US" b="1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73050E25-158C-9343-893F-B13FF0A5B6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21531" y="1214596"/>
            <a:ext cx="7500938" cy="4868802"/>
          </a:xfrm>
        </p:spPr>
        <p:txBody>
          <a:bodyPr/>
          <a:lstStyle/>
          <a:p>
            <a:endParaRPr lang="en-IE" sz="28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800" b="0" dirty="0"/>
              <a:t>Departments and co-ordinators.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800" b="0" dirty="0"/>
              <a:t>Structure of academic year.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800" b="0" dirty="0"/>
              <a:t>Choosing modules and module load.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800" b="0" dirty="0"/>
              <a:t>European Credit Transfer and Accumulation System (ECTS) credits at Trinity College.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800" b="0" dirty="0"/>
              <a:t>Useful websites and general advice.</a:t>
            </a:r>
          </a:p>
          <a:p>
            <a:endParaRPr lang="en-US" sz="2100" b="0" dirty="0"/>
          </a:p>
        </p:txBody>
      </p:sp>
    </p:spTree>
    <p:extLst>
      <p:ext uri="{BB962C8B-B14F-4D97-AF65-F5344CB8AC3E}">
        <p14:creationId xmlns:p14="http://schemas.microsoft.com/office/powerpoint/2010/main" val="3143548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BC359-CBE2-414C-84C3-8CDF8A408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Departments and Coordinators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46C07-1D28-D849-AF45-C8AF4B588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758" y="1572612"/>
            <a:ext cx="8264769" cy="431823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400" b="0" dirty="0"/>
              <a:t>Department of Sociology, Dr </a:t>
            </a:r>
            <a:r>
              <a:rPr lang="en-IE" sz="2400" dirty="0" err="1"/>
              <a:t>Annatina</a:t>
            </a:r>
            <a:r>
              <a:rPr lang="en-IE" sz="2400" dirty="0"/>
              <a:t> </a:t>
            </a:r>
            <a:r>
              <a:rPr lang="en-IE" sz="2400" dirty="0" err="1"/>
              <a:t>Aerne</a:t>
            </a:r>
            <a:r>
              <a:rPr lang="en-IE" sz="2400" dirty="0"/>
              <a:t> </a:t>
            </a:r>
            <a:r>
              <a:rPr lang="en-IE" sz="2400" b="0" dirty="0"/>
              <a:t>(</a:t>
            </a:r>
            <a:r>
              <a:rPr lang="en-IE" sz="2400" b="0" dirty="0" err="1"/>
              <a:t>aernea</a:t>
            </a:r>
            <a:r>
              <a:rPr lang="en-IE" sz="2400" b="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@tcd.ie</a:t>
            </a:r>
            <a:r>
              <a:rPr lang="en-IE" sz="2400" b="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400" b="0" dirty="0"/>
              <a:t>Department of Political Science, Prof </a:t>
            </a:r>
            <a:r>
              <a:rPr lang="en-IE" sz="2400" dirty="0"/>
              <a:t>Raj Chari </a:t>
            </a:r>
            <a:r>
              <a:rPr lang="en-IE" sz="2400" b="0" dirty="0"/>
              <a:t>(</a:t>
            </a:r>
            <a:r>
              <a:rPr lang="en-IE" sz="2400" b="0" dirty="0" err="1"/>
              <a:t>polsci.incoming@tcd.ie</a:t>
            </a:r>
            <a:r>
              <a:rPr lang="en-IE" sz="2400" b="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400" b="0" dirty="0"/>
              <a:t>Department of Economics, Dr </a:t>
            </a:r>
            <a:r>
              <a:rPr lang="en-IE" sz="2400" dirty="0"/>
              <a:t>Niamh Wylie </a:t>
            </a:r>
            <a:r>
              <a:rPr lang="en-IE" sz="2400" b="0" dirty="0"/>
              <a:t>(</a:t>
            </a:r>
            <a:r>
              <a:rPr lang="en-IE" sz="2400" b="0" dirty="0" err="1"/>
              <a:t>Econ.Visiting@tcd.ie</a:t>
            </a:r>
            <a:r>
              <a:rPr lang="en-IE" sz="2400" b="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400" b="0" dirty="0">
                <a:latin typeface="Calibri" panose="020F0502020204030204" pitchFamily="34" charset="0"/>
                <a:cs typeface="Calibri" panose="020F0502020204030204" pitchFamily="34" charset="0"/>
              </a:rPr>
              <a:t>Department of Philosophy, Prof </a:t>
            </a:r>
            <a:r>
              <a:rPr lang="en-IE" sz="2400" dirty="0">
                <a:latin typeface="Calibri" panose="020F0502020204030204" pitchFamily="34" charset="0"/>
                <a:cs typeface="Calibri" panose="020F0502020204030204" pitchFamily="34" charset="0"/>
              </a:rPr>
              <a:t>John Divers </a:t>
            </a:r>
            <a:r>
              <a:rPr lang="en-IE" sz="2400" b="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IE" sz="2400" b="0" dirty="0" err="1">
                <a:solidFill>
                  <a:srgbClr val="0E49B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divers@tcd.ie</a:t>
            </a:r>
            <a:r>
              <a:rPr lang="en-IE" sz="2400" b="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400" b="0" dirty="0"/>
              <a:t>Trinity Business School, Prof </a:t>
            </a:r>
            <a:r>
              <a:rPr lang="en-IE" sz="2400" dirty="0"/>
              <a:t>Deirdre Crowe </a:t>
            </a:r>
            <a:r>
              <a:rPr lang="en-IE" sz="2400" b="0" dirty="0"/>
              <a:t>(</a:t>
            </a:r>
            <a:r>
              <a:rPr lang="en-IE" sz="2400" b="0" dirty="0" err="1"/>
              <a:t>business.exchange@tcd.ie</a:t>
            </a:r>
            <a:r>
              <a:rPr lang="en-IE" sz="2400" b="0" dirty="0"/>
              <a:t>)</a:t>
            </a:r>
          </a:p>
          <a:p>
            <a:pPr marL="0" indent="0">
              <a:buFont typeface="Arial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85A9D-F86C-C94F-A670-8612CACDC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the Academic 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9A9F9-E603-1F4A-8C9F-CC1AC939F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057542"/>
            <a:ext cx="7500938" cy="4096800"/>
          </a:xfrm>
        </p:spPr>
        <p:txBody>
          <a:bodyPr/>
          <a:lstStyle/>
          <a:p>
            <a:r>
              <a:rPr lang="en-IE" sz="2200" dirty="0"/>
              <a:t>Semester 2 (Hilary Term, HT)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200" b="0" dirty="0"/>
              <a:t>Teaching: 20</a:t>
            </a:r>
            <a:r>
              <a:rPr lang="en-IE" sz="2200" b="0" baseline="30000" dirty="0"/>
              <a:t>th </a:t>
            </a:r>
            <a:r>
              <a:rPr lang="en-IE" sz="2200" b="0" dirty="0"/>
              <a:t> January – 11</a:t>
            </a:r>
            <a:r>
              <a:rPr lang="en-IE" sz="2200" b="0" baseline="30000" dirty="0"/>
              <a:t>th </a:t>
            </a:r>
            <a:r>
              <a:rPr lang="en-IE" sz="2200" b="0" dirty="0"/>
              <a:t>April.</a:t>
            </a:r>
          </a:p>
          <a:p>
            <a:pPr marL="660400" lvl="1" indent="-342900">
              <a:buFont typeface="Arial" panose="020B0604020202020204" pitchFamily="34" charset="0"/>
              <a:buChar char="•"/>
            </a:pPr>
            <a:r>
              <a:rPr lang="en-IE" sz="2200" i="1" dirty="0"/>
              <a:t>Public holiday Mondays</a:t>
            </a:r>
            <a:r>
              <a:rPr lang="en-IE" sz="2200" dirty="0"/>
              <a:t>:</a:t>
            </a:r>
          </a:p>
          <a:p>
            <a:pPr marL="911225" lvl="2" indent="-342900"/>
            <a:r>
              <a:rPr lang="en-IE" sz="2200" dirty="0"/>
              <a:t>Feb 3 – St Brigid’s Day.</a:t>
            </a:r>
          </a:p>
          <a:p>
            <a:pPr marL="911225" lvl="2" indent="-342900"/>
            <a:r>
              <a:rPr lang="en-IE" sz="2200" dirty="0"/>
              <a:t>March 17 – St Patrick’s Day.</a:t>
            </a:r>
          </a:p>
          <a:p>
            <a:pPr marL="660400" lvl="1" indent="-342900">
              <a:buFont typeface="Arial" panose="020B0604020202020204" pitchFamily="34" charset="0"/>
              <a:buChar char="•"/>
            </a:pPr>
            <a:r>
              <a:rPr lang="en-IE" sz="2200" b="0" dirty="0"/>
              <a:t>Assessment starts: 22</a:t>
            </a:r>
            <a:r>
              <a:rPr lang="en-IE" sz="2200" baseline="30000" dirty="0"/>
              <a:t>nd</a:t>
            </a:r>
            <a:r>
              <a:rPr lang="en-IE" sz="2200" b="0" dirty="0"/>
              <a:t> of April.</a:t>
            </a:r>
          </a:p>
          <a:p>
            <a:pPr marL="660400" lvl="1" indent="-342900">
              <a:buFont typeface="Arial" panose="020B0604020202020204" pitchFamily="34" charset="0"/>
              <a:buChar char="•"/>
            </a:pPr>
            <a:endParaRPr lang="en-IE" sz="2200" dirty="0"/>
          </a:p>
          <a:p>
            <a:pPr lvl="1" indent="0">
              <a:buNone/>
            </a:pPr>
            <a:r>
              <a:rPr lang="en-IE" sz="2200" b="1" dirty="0"/>
              <a:t>https://</a:t>
            </a:r>
            <a:r>
              <a:rPr lang="en-IE" sz="2200" b="1" dirty="0" err="1"/>
              <a:t>www.tcd.ie</a:t>
            </a:r>
            <a:r>
              <a:rPr lang="en-IE" sz="2200" b="1" dirty="0"/>
              <a:t>/calendar/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E" sz="2400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374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A5133-2471-7A40-991E-E2DFEE530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right module load?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38724-B36D-DC4B-B9BB-FE041AE2F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675" y="1625366"/>
            <a:ext cx="7500938" cy="4096800"/>
          </a:xfrm>
        </p:spPr>
        <p:txBody>
          <a:bodyPr/>
          <a:lstStyle/>
          <a:p>
            <a:r>
              <a:rPr lang="en-US" sz="2400" dirty="0"/>
              <a:t>One term students</a:t>
            </a:r>
            <a:r>
              <a:rPr lang="en-US" sz="2400" b="0" dirty="0"/>
              <a:t>: between 25 and 30 ECTs.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400" b="0" dirty="0"/>
              <a:t>Take about 80% - 100% of a Trinity student’s module load (but meet the requirements of your home university).</a:t>
            </a:r>
          </a:p>
          <a:p>
            <a:pPr marL="660400" lvl="1" indent="-342900">
              <a:buFont typeface="Arial" panose="020B0604020202020204" pitchFamily="34" charset="0"/>
              <a:buChar char="•"/>
            </a:pPr>
            <a:r>
              <a:rPr lang="en-IE" sz="2400" dirty="0"/>
              <a:t>Y</a:t>
            </a:r>
            <a:r>
              <a:rPr lang="en-IE" sz="2400" b="0" dirty="0"/>
              <a:t>ou can only enrol on modules amounting to a maximum of 30 ECTS per Semester.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400" b="0" dirty="0"/>
              <a:t>Academic Registry will not allow you to take modules that clash on the timetable.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61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CD9AA-D38D-6A43-9ABA-E4D0C0B7E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74" y="608849"/>
            <a:ext cx="7500939" cy="561600"/>
          </a:xfrm>
        </p:spPr>
        <p:txBody>
          <a:bodyPr/>
          <a:lstStyle/>
          <a:p>
            <a:r>
              <a:rPr lang="en-US" dirty="0"/>
              <a:t>ECTS credits at Trinity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BED91-7BEE-5042-B46D-4C535FA01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400" b="0" dirty="0"/>
              <a:t>1st year (Junior Fresh, JF)		5 credits</a:t>
            </a:r>
          </a:p>
          <a:p>
            <a:r>
              <a:rPr lang="en-IE" sz="2400" b="0" dirty="0"/>
              <a:t>2</a:t>
            </a:r>
            <a:r>
              <a:rPr lang="en-IE" sz="2400" b="0" baseline="30000" dirty="0"/>
              <a:t>nd</a:t>
            </a:r>
            <a:r>
              <a:rPr lang="en-IE" sz="2400" b="0" dirty="0"/>
              <a:t> year (Senior Fresh, SF)		5 credits</a:t>
            </a:r>
          </a:p>
          <a:p>
            <a:r>
              <a:rPr lang="en-IE" sz="2400" b="0" dirty="0"/>
              <a:t>3</a:t>
            </a:r>
            <a:r>
              <a:rPr lang="en-IE" sz="2400" b="0" baseline="30000" dirty="0"/>
              <a:t>rd</a:t>
            </a:r>
            <a:r>
              <a:rPr lang="en-IE" sz="2400" b="0" dirty="0"/>
              <a:t> year (Junior Sophister, JS)		5 credits</a:t>
            </a:r>
          </a:p>
          <a:p>
            <a:r>
              <a:rPr lang="en-IE" sz="2400" b="0" dirty="0"/>
              <a:t>4</a:t>
            </a:r>
            <a:r>
              <a:rPr lang="en-IE" sz="2400" b="0" baseline="30000" dirty="0"/>
              <a:t>th</a:t>
            </a:r>
            <a:r>
              <a:rPr lang="en-IE" sz="2400" b="0" dirty="0"/>
              <a:t> year (Senior Sophister, SS)		5/10 credits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400" b="0" dirty="0"/>
              <a:t>The Department of Political Science does </a:t>
            </a:r>
            <a:r>
              <a:rPr lang="en-IE" sz="2400" b="0" u="sng" dirty="0"/>
              <a:t>not </a:t>
            </a:r>
            <a:r>
              <a:rPr lang="en-IE" sz="2400" b="0" dirty="0"/>
              <a:t>accept Visiting and Erasmus students in 1</a:t>
            </a:r>
            <a:r>
              <a:rPr lang="en-IE" sz="2400" b="0" baseline="30000" dirty="0"/>
              <a:t>st</a:t>
            </a:r>
            <a:r>
              <a:rPr lang="en-IE" sz="2400" b="0" dirty="0"/>
              <a:t> and 4</a:t>
            </a:r>
            <a:r>
              <a:rPr lang="en-IE" sz="2400" b="0" baseline="30000" dirty="0"/>
              <a:t>th</a:t>
            </a:r>
            <a:r>
              <a:rPr lang="en-IE" sz="2400" b="0" dirty="0"/>
              <a:t> year modules.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400" b="0" dirty="0"/>
              <a:t>The Department of Sociology does </a:t>
            </a:r>
            <a:r>
              <a:rPr lang="en-IE" sz="2400" b="0" u="sng" dirty="0"/>
              <a:t>not </a:t>
            </a:r>
            <a:r>
              <a:rPr lang="en-IE" sz="2400" b="0" dirty="0"/>
              <a:t>accept Visiting and Erasmus students in  1</a:t>
            </a:r>
            <a:r>
              <a:rPr lang="en-IE" sz="2400" b="0" baseline="30000" dirty="0"/>
              <a:t>st</a:t>
            </a:r>
            <a:r>
              <a:rPr lang="en-IE" sz="2400" b="0" dirty="0"/>
              <a:t> and 2</a:t>
            </a:r>
            <a:r>
              <a:rPr lang="en-IE" sz="2400" b="0" baseline="30000" dirty="0"/>
              <a:t>nd</a:t>
            </a:r>
            <a:r>
              <a:rPr lang="en-IE" sz="2400" b="0" dirty="0"/>
              <a:t> year modules and not all 4</a:t>
            </a:r>
            <a:r>
              <a:rPr lang="en-IE" sz="2400" b="0" baseline="30000" dirty="0"/>
              <a:t>th</a:t>
            </a:r>
            <a:r>
              <a:rPr lang="en-IE" sz="2400" b="0" dirty="0"/>
              <a:t> year modules are available.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600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0739C-EFD6-D544-99C7-39FC16E9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Choosing and registering for modules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FC66F-8F9F-E748-B950-3CBF1F012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583" y="921600"/>
            <a:ext cx="8453120" cy="5400173"/>
          </a:xfrm>
        </p:spPr>
        <p:txBody>
          <a:bodyPr/>
          <a:lstStyle/>
          <a:p>
            <a:r>
              <a:rPr lang="en-IE" sz="2400" b="0" dirty="0"/>
              <a:t>List of </a:t>
            </a:r>
            <a:r>
              <a:rPr lang="en-IE" sz="2400" dirty="0"/>
              <a:t>available modules </a:t>
            </a:r>
            <a:r>
              <a:rPr lang="en-IE" sz="2400" b="0" dirty="0"/>
              <a:t>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400" b="0" dirty="0"/>
              <a:t>Trinity Business School &amp; School of Social Science and Philosophy </a:t>
            </a:r>
            <a:r>
              <a:rPr lang="en-IE" sz="2400" dirty="0"/>
              <a:t>websites under study abroad</a:t>
            </a:r>
            <a:r>
              <a:rPr lang="en-IE" sz="2400" b="0" dirty="0"/>
              <a:t>: </a:t>
            </a:r>
            <a:r>
              <a:rPr lang="en-IE" sz="2400" b="0" dirty="0">
                <a:hlinkClick r:id="rId3"/>
              </a:rPr>
              <a:t>https://www.tcd.ie/ssp/undergraduate/study-abroad/incoming/module-outlines.php</a:t>
            </a:r>
            <a:endParaRPr lang="en-IE" sz="2400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400" b="0" dirty="0"/>
              <a:t>Some modules have </a:t>
            </a:r>
            <a:r>
              <a:rPr lang="en-IE" sz="2400" dirty="0"/>
              <a:t>quotas</a:t>
            </a:r>
            <a:r>
              <a:rPr lang="en-IE" sz="2400" b="0" dirty="0"/>
              <a:t>: see website.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400" b="0" dirty="0"/>
              <a:t>To enrol in some modules you may need to satisfy the </a:t>
            </a:r>
            <a:r>
              <a:rPr lang="en-IE" sz="2400" dirty="0"/>
              <a:t>prerequisites</a:t>
            </a:r>
            <a:r>
              <a:rPr lang="en-IE" sz="2400" b="0" dirty="0"/>
              <a:t> as listed, i.e. you should have studied a similar module in your home institution: please provide the </a:t>
            </a:r>
            <a:r>
              <a:rPr lang="en-IE" sz="2400" dirty="0"/>
              <a:t>necessary proof </a:t>
            </a:r>
            <a:r>
              <a:rPr lang="en-IE" sz="2400" b="0" dirty="0"/>
              <a:t>to your coordinator.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400" b="0" dirty="0"/>
              <a:t>Submit your modules choice with correct module codes to </a:t>
            </a:r>
            <a:r>
              <a:rPr lang="en-IE" sz="2400" dirty="0"/>
              <a:t>Academic Registry</a:t>
            </a:r>
            <a:r>
              <a:rPr lang="en-IE" sz="2400" b="0" dirty="0"/>
              <a:t>. If there are clashes you will not be able to register.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123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EE752-4E24-8941-B8EE-AD0B00A99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IE" dirty="0"/>
            </a:br>
            <a:r>
              <a:rPr lang="en-IE" dirty="0"/>
              <a:t>Some general advice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54EFA-EA51-CE4C-AB4F-9B99E5AF2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531" y="1380599"/>
            <a:ext cx="7500938" cy="487952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400" b="0" dirty="0"/>
              <a:t>While you are at Trinity College, you will have a tutor (</a:t>
            </a:r>
            <a:r>
              <a:rPr lang="en-IE" sz="2400" b="0" dirty="0" err="1"/>
              <a:t>international.tutor@tcd.ie</a:t>
            </a:r>
            <a:r>
              <a:rPr lang="en-IE" sz="2400" b="0" dirty="0"/>
              <a:t>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400" b="0" dirty="0"/>
              <a:t>Other sources of support:</a:t>
            </a:r>
          </a:p>
          <a:p>
            <a:pPr lvl="2"/>
            <a:r>
              <a:rPr lang="en-IE" sz="2400" b="0" dirty="0"/>
              <a:t>Student Counselling Service  (</a:t>
            </a:r>
            <a:r>
              <a:rPr lang="en-IE" sz="2400" b="0" dirty="0" err="1"/>
              <a:t>student-counselling@tcd.ie</a:t>
            </a:r>
            <a:r>
              <a:rPr lang="en-IE" sz="2400" b="0" dirty="0"/>
              <a:t>)</a:t>
            </a:r>
          </a:p>
          <a:p>
            <a:pPr lvl="2"/>
            <a:r>
              <a:rPr lang="en-IE" sz="2400" b="0" dirty="0"/>
              <a:t>Student-2-Student (student2student@tcd.ie).</a:t>
            </a:r>
          </a:p>
          <a:p>
            <a:pPr lvl="2"/>
            <a:r>
              <a:rPr lang="en-IE" sz="2400" b="0" dirty="0"/>
              <a:t>Student Health Centre.</a:t>
            </a:r>
          </a:p>
          <a:p>
            <a:pPr lvl="2"/>
            <a:r>
              <a:rPr lang="en-IE" sz="2400" b="0" dirty="0"/>
              <a:t>Student Union.</a:t>
            </a:r>
          </a:p>
          <a:p>
            <a:pPr lvl="2"/>
            <a:r>
              <a:rPr lang="en-IE" sz="2400" dirty="0"/>
              <a:t>Trinity Global.</a:t>
            </a:r>
            <a:endParaRPr lang="en-IE" sz="2400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011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D00B7-7A95-DB49-9EA8-CC726ADD8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you need further assistance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8A3D4-4E32-F140-8259-296A15D72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800" b="0" dirty="0"/>
              <a:t>School of Social Sciences and Philosophy:</a:t>
            </a:r>
          </a:p>
          <a:p>
            <a:r>
              <a:rPr lang="en-IE" sz="2800" b="0" dirty="0">
                <a:hlinkClick r:id="rId3"/>
              </a:rPr>
              <a:t>SSP_StudyAbroad@tcd.ie</a:t>
            </a:r>
            <a:endParaRPr lang="en-IE" sz="2800" b="0" dirty="0"/>
          </a:p>
          <a:p>
            <a:endParaRPr lang="en-IE" sz="2800" b="0" dirty="0"/>
          </a:p>
          <a:p>
            <a:r>
              <a:rPr lang="en-IE" sz="2800" b="0" dirty="0"/>
              <a:t>School of Business:</a:t>
            </a:r>
          </a:p>
          <a:p>
            <a:r>
              <a:rPr lang="en-IE" sz="2800" b="0" dirty="0">
                <a:hlinkClick r:id="rId4"/>
              </a:rPr>
              <a:t>Business.Exchange@tcd.ie</a:t>
            </a:r>
            <a:r>
              <a:rPr lang="en-IE" sz="2800" b="0" dirty="0"/>
              <a:t> </a:t>
            </a:r>
          </a:p>
          <a:p>
            <a:endParaRPr lang="en-IE" sz="2800" b="0" dirty="0"/>
          </a:p>
          <a:p>
            <a:endParaRPr lang="en-IE" sz="2400" b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688058"/>
      </p:ext>
    </p:extLst>
  </p:cSld>
  <p:clrMapOvr>
    <a:masterClrMapping/>
  </p:clrMapOvr>
</p:sld>
</file>

<file path=ppt/theme/theme1.xml><?xml version="1.0" encoding="utf-8"?>
<a:theme xmlns:a="http://schemas.openxmlformats.org/drawingml/2006/main" name="Trinity_PPT_Calibri_Option2">
  <a:themeElements>
    <a:clrScheme name="Trinity College">
      <a:dk1>
        <a:sysClr val="windowText" lastClr="000000"/>
      </a:dk1>
      <a:lt1>
        <a:sysClr val="window" lastClr="FFFFFF"/>
      </a:lt1>
      <a:dk2>
        <a:srgbClr val="3E6DB2"/>
      </a:dk2>
      <a:lt2>
        <a:srgbClr val="FFFFFF"/>
      </a:lt2>
      <a:accent1>
        <a:srgbClr val="4F81BD"/>
      </a:accent1>
      <a:accent2>
        <a:srgbClr val="0E73B9"/>
      </a:accent2>
      <a:accent3>
        <a:srgbClr val="7C7C7C"/>
      </a:accent3>
      <a:accent4>
        <a:srgbClr val="A6A6A6"/>
      </a:accent4>
      <a:accent5>
        <a:srgbClr val="4F81BD"/>
      </a:accent5>
      <a:accent6>
        <a:srgbClr val="3E6DB2"/>
      </a:accent6>
      <a:hlink>
        <a:srgbClr val="000000"/>
      </a:hlink>
      <a:folHlink>
        <a:srgbClr val="000000"/>
      </a:folHlink>
    </a:clrScheme>
    <a:fontScheme name="Trinity Colleg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Trinity_PPT_Calibri_Option2</Template>
  <TotalTime>1001</TotalTime>
  <Words>746</Words>
  <Application>Microsoft Macintosh PowerPoint</Application>
  <PresentationFormat>On-screen Show (4:3)</PresentationFormat>
  <Paragraphs>89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Aptos</vt:lpstr>
      <vt:lpstr>Arial</vt:lpstr>
      <vt:lpstr>Calibri</vt:lpstr>
      <vt:lpstr>Minion Pro</vt:lpstr>
      <vt:lpstr>Trinity_PPT_Calibri_Option2</vt:lpstr>
      <vt:lpstr>               Erasmus, International Exchange and Visiting Student Welcome Meeting</vt:lpstr>
      <vt:lpstr>    Structure of the meeting</vt:lpstr>
      <vt:lpstr>Departments and Coordinators</vt:lpstr>
      <vt:lpstr>Structure of the Academic Year</vt:lpstr>
      <vt:lpstr>What is the right module load?</vt:lpstr>
      <vt:lpstr>ECTS credits at Trinity</vt:lpstr>
      <vt:lpstr>Choosing and registering for modules</vt:lpstr>
      <vt:lpstr> Some general advice</vt:lpstr>
      <vt:lpstr>If you need further assistance</vt:lpstr>
      <vt:lpstr>Follow-up Department meetings</vt:lpstr>
      <vt:lpstr>Trinity Global Q&amp;A webinars </vt:lpstr>
      <vt:lpstr>Any questions?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— Calibri Regular 36pt</dc:title>
  <dc:creator>Administrator</dc:creator>
  <cp:lastModifiedBy>Kat Chzhen</cp:lastModifiedBy>
  <cp:revision>165</cp:revision>
  <cp:lastPrinted>2014-12-16T10:33:11Z</cp:lastPrinted>
  <dcterms:created xsi:type="dcterms:W3CDTF">2015-04-21T16:55:50Z</dcterms:created>
  <dcterms:modified xsi:type="dcterms:W3CDTF">2025-01-13T09:31:03Z</dcterms:modified>
</cp:coreProperties>
</file>