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53"/>
  </p:notesMasterIdLst>
  <p:handoutMasterIdLst>
    <p:handoutMasterId r:id="rId54"/>
  </p:handoutMasterIdLst>
  <p:sldIdLst>
    <p:sldId id="314" r:id="rId5"/>
    <p:sldId id="318" r:id="rId6"/>
    <p:sldId id="324" r:id="rId7"/>
    <p:sldId id="762" r:id="rId8"/>
    <p:sldId id="335" r:id="rId9"/>
    <p:sldId id="311" r:id="rId10"/>
    <p:sldId id="336" r:id="rId11"/>
    <p:sldId id="295" r:id="rId12"/>
    <p:sldId id="761" r:id="rId13"/>
    <p:sldId id="341" r:id="rId14"/>
    <p:sldId id="329" r:id="rId15"/>
    <p:sldId id="344" r:id="rId16"/>
    <p:sldId id="306" r:id="rId17"/>
    <p:sldId id="302" r:id="rId18"/>
    <p:sldId id="305" r:id="rId19"/>
    <p:sldId id="270" r:id="rId20"/>
    <p:sldId id="283" r:id="rId21"/>
    <p:sldId id="297" r:id="rId22"/>
    <p:sldId id="271" r:id="rId23"/>
    <p:sldId id="352" r:id="rId24"/>
    <p:sldId id="353" r:id="rId25"/>
    <p:sldId id="763" r:id="rId26"/>
    <p:sldId id="350" r:id="rId27"/>
    <p:sldId id="358" r:id="rId28"/>
    <p:sldId id="330" r:id="rId29"/>
    <p:sldId id="354" r:id="rId30"/>
    <p:sldId id="355" r:id="rId31"/>
    <p:sldId id="346" r:id="rId32"/>
    <p:sldId id="356" r:id="rId33"/>
    <p:sldId id="756" r:id="rId34"/>
    <p:sldId id="758" r:id="rId35"/>
    <p:sldId id="751" r:id="rId36"/>
    <p:sldId id="759" r:id="rId37"/>
    <p:sldId id="752" r:id="rId38"/>
    <p:sldId id="757" r:id="rId39"/>
    <p:sldId id="755" r:id="rId40"/>
    <p:sldId id="320" r:id="rId41"/>
    <p:sldId id="753" r:id="rId42"/>
    <p:sldId id="357" r:id="rId43"/>
    <p:sldId id="290" r:id="rId44"/>
    <p:sldId id="760" r:id="rId45"/>
    <p:sldId id="299" r:id="rId46"/>
    <p:sldId id="309" r:id="rId47"/>
    <p:sldId id="764" r:id="rId48"/>
    <p:sldId id="277" r:id="rId49"/>
    <p:sldId id="765" r:id="rId50"/>
    <p:sldId id="768" r:id="rId51"/>
    <p:sldId id="766" r:id="rId52"/>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57025" autoAdjust="0"/>
  </p:normalViewPr>
  <p:slideViewPr>
    <p:cSldViewPr>
      <p:cViewPr varScale="1">
        <p:scale>
          <a:sx n="39" d="100"/>
          <a:sy n="39" d="100"/>
        </p:scale>
        <p:origin x="22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2F21D1-5ECA-4E61-821F-782C28485AF1}"/>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49155" name="Rectangle 3">
            <a:extLst>
              <a:ext uri="{FF2B5EF4-FFF2-40B4-BE49-F238E27FC236}">
                <a16:creationId xmlns:a16="http://schemas.microsoft.com/office/drawing/2014/main" id="{0924C7FF-55E3-40E4-ADAF-D83F05A55039}"/>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49156" name="Rectangle 4">
            <a:extLst>
              <a:ext uri="{FF2B5EF4-FFF2-40B4-BE49-F238E27FC236}">
                <a16:creationId xmlns:a16="http://schemas.microsoft.com/office/drawing/2014/main" id="{011D61B2-C303-488C-9B88-FCA6DCB5C58B}"/>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49157" name="Rectangle 5">
            <a:extLst>
              <a:ext uri="{FF2B5EF4-FFF2-40B4-BE49-F238E27FC236}">
                <a16:creationId xmlns:a16="http://schemas.microsoft.com/office/drawing/2014/main" id="{4A91BC52-3C4F-4C3C-BA0C-3BDB33C5121F}"/>
              </a:ext>
            </a:extLst>
          </p:cNvPr>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6ECC045-33C1-4630-8A9C-2811945DE83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EAE26C-3C9C-4FBD-9BE9-F6388974AB27}"/>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4099" name="Rectangle 3">
            <a:extLst>
              <a:ext uri="{FF2B5EF4-FFF2-40B4-BE49-F238E27FC236}">
                <a16:creationId xmlns:a16="http://schemas.microsoft.com/office/drawing/2014/main" id="{3808165F-D153-4316-B0F1-83FD7D3A5B9A}"/>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7172" name="Rectangle 4">
            <a:extLst>
              <a:ext uri="{FF2B5EF4-FFF2-40B4-BE49-F238E27FC236}">
                <a16:creationId xmlns:a16="http://schemas.microsoft.com/office/drawing/2014/main" id="{E4246053-B422-4224-AD4E-ACB4BBC45119}"/>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5FD9529-0A17-4023-81C5-8F2EB9604E56}"/>
              </a:ext>
            </a:extLst>
          </p:cNvPr>
          <p:cNvSpPr>
            <a:spLocks noGrp="1" noChangeArrowheads="1"/>
          </p:cNvSpPr>
          <p:nvPr>
            <p:ph type="body" sz="quarter" idx="3"/>
          </p:nvPr>
        </p:nvSpPr>
        <p:spPr bwMode="auto">
          <a:xfrm>
            <a:off x="679450" y="4716463"/>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8DD40257-B9C5-4A2C-8C16-ED6C05358E7D}"/>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4103" name="Rectangle 7">
            <a:extLst>
              <a:ext uri="{FF2B5EF4-FFF2-40B4-BE49-F238E27FC236}">
                <a16:creationId xmlns:a16="http://schemas.microsoft.com/office/drawing/2014/main" id="{2EC13905-CA8E-4D38-AEF2-D5F7D46C87B5}"/>
              </a:ext>
            </a:extLst>
          </p:cNvPr>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5E7E098-A8D5-4315-9794-07A2FA5863E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8D1372D-A2C4-47F3-9241-D303A2133D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479663-FE82-4FF3-9CCC-05B6F5CBEA0F}" type="slidenum">
              <a:rPr lang="en-GB" altLang="en-US"/>
              <a:pPr>
                <a:spcBef>
                  <a:spcPct val="0"/>
                </a:spcBef>
              </a:pPr>
              <a:t>2</a:t>
            </a:fld>
            <a:endParaRPr lang="en-GB" altLang="en-US"/>
          </a:p>
        </p:txBody>
      </p:sp>
      <p:sp>
        <p:nvSpPr>
          <p:cNvPr id="11267" name="Rectangle 2">
            <a:extLst>
              <a:ext uri="{FF2B5EF4-FFF2-40B4-BE49-F238E27FC236}">
                <a16:creationId xmlns:a16="http://schemas.microsoft.com/office/drawing/2014/main" id="{B5B4EFEF-CD0F-4414-9A01-205F9B08BF73}"/>
              </a:ext>
            </a:extLst>
          </p:cNvPr>
          <p:cNvSpPr>
            <a:spLocks noGrp="1" noRot="1" noChangeAspect="1" noChangeArrowheads="1" noTextEdit="1"/>
          </p:cNvSpPr>
          <p:nvPr>
            <p:ph type="sldImg"/>
          </p:nvPr>
        </p:nvSpPr>
        <p:spPr>
          <a:xfrm>
            <a:off x="917575" y="744538"/>
            <a:ext cx="4962525" cy="3722687"/>
          </a:xfrm>
          <a:ln/>
        </p:spPr>
      </p:sp>
      <p:sp>
        <p:nvSpPr>
          <p:cNvPr id="11268" name="Rectangle 3">
            <a:extLst>
              <a:ext uri="{FF2B5EF4-FFF2-40B4-BE49-F238E27FC236}">
                <a16:creationId xmlns:a16="http://schemas.microsoft.com/office/drawing/2014/main" id="{B54BD9F0-05A3-4629-A714-581987AC5097}"/>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D1D889E-CE85-4905-9F1C-778494C594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773E05-16C4-40B2-86FA-99EB3894DEA0}" type="slidenum">
              <a:rPr lang="en-GB" altLang="en-US"/>
              <a:pPr>
                <a:spcBef>
                  <a:spcPct val="0"/>
                </a:spcBef>
              </a:pPr>
              <a:t>12</a:t>
            </a:fld>
            <a:endParaRPr lang="en-GB" altLang="en-US"/>
          </a:p>
        </p:txBody>
      </p:sp>
      <p:sp>
        <p:nvSpPr>
          <p:cNvPr id="40963" name="Rectangle 2">
            <a:extLst>
              <a:ext uri="{FF2B5EF4-FFF2-40B4-BE49-F238E27FC236}">
                <a16:creationId xmlns:a16="http://schemas.microsoft.com/office/drawing/2014/main" id="{A83A78BC-4D92-4F95-8D32-A95797BFBEBD}"/>
              </a:ext>
            </a:extLst>
          </p:cNvPr>
          <p:cNvSpPr>
            <a:spLocks noGrp="1" noRot="1" noChangeAspect="1" noChangeArrowheads="1" noTextEdit="1"/>
          </p:cNvSpPr>
          <p:nvPr>
            <p:ph type="sldImg"/>
          </p:nvPr>
        </p:nvSpPr>
        <p:spPr>
          <a:xfrm>
            <a:off x="917575" y="744538"/>
            <a:ext cx="4962525" cy="3722687"/>
          </a:xfrm>
          <a:ln/>
        </p:spPr>
      </p:sp>
      <p:sp>
        <p:nvSpPr>
          <p:cNvPr id="40964" name="Rectangle 3">
            <a:extLst>
              <a:ext uri="{FF2B5EF4-FFF2-40B4-BE49-F238E27FC236}">
                <a16:creationId xmlns:a16="http://schemas.microsoft.com/office/drawing/2014/main" id="{2D05A178-213B-4AF7-B18E-E50FD71737BB}"/>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Terms like ‘health’ is a huge term. How has people’s health been impacted by </a:t>
            </a:r>
            <a:r>
              <a:rPr lang="en-US" altLang="en-US" dirty="0" err="1"/>
              <a:t>Covid</a:t>
            </a:r>
            <a:r>
              <a:rPr lang="en-US" altLang="en-US" dirty="0"/>
              <a:t>. But it could be mental health, or more specific anxiety for instance, or physical health then obesity. And what people – age, ability, urban, working in certain areas, parents, </a:t>
            </a:r>
          </a:p>
          <a:p>
            <a:pPr eaLnBrk="1" hangingPunct="1"/>
            <a:endParaRPr lang="en-US" altLang="en-US" dirty="0"/>
          </a:p>
          <a:p>
            <a:pPr eaLnBrk="1" hangingPunct="1"/>
            <a:r>
              <a:rPr lang="en-US" altLang="en-US" dirty="0"/>
              <a:t>Timeframes also refer to the era you’re investigating. So research done in last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4F2DC2F-A27C-4470-A810-AFF8B05C62E8}"/>
              </a:ext>
            </a:extLst>
          </p:cNvPr>
          <p:cNvSpPr>
            <a:spLocks noGrp="1" noRot="1" noChangeAspect="1" noChangeArrowheads="1" noTextEdit="1"/>
          </p:cNvSpPr>
          <p:nvPr>
            <p:ph type="sldImg"/>
          </p:nvPr>
        </p:nvSpPr>
        <p:spPr>
          <a:xfrm>
            <a:off x="917575" y="744538"/>
            <a:ext cx="4962525" cy="3722687"/>
          </a:xfrm>
          <a:ln/>
        </p:spPr>
      </p:sp>
      <p:sp>
        <p:nvSpPr>
          <p:cNvPr id="43011" name="Rectangle 3">
            <a:extLst>
              <a:ext uri="{FF2B5EF4-FFF2-40B4-BE49-F238E27FC236}">
                <a16:creationId xmlns:a16="http://schemas.microsoft.com/office/drawing/2014/main" id="{F93A027D-5759-45C0-A191-F55BF8F0BC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600"/>
              <a:t>How can you search until you know what you are looking for?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5CD178-6067-4FF5-B16E-1B8A5324AFB0}"/>
              </a:ext>
            </a:extLst>
          </p:cNvPr>
          <p:cNvSpPr>
            <a:spLocks noGrp="1" noRot="1" noChangeAspect="1" noChangeArrowheads="1" noTextEdit="1"/>
          </p:cNvSpPr>
          <p:nvPr>
            <p:ph type="sldImg"/>
          </p:nvPr>
        </p:nvSpPr>
        <p:spPr>
          <a:xfrm>
            <a:off x="917575" y="744538"/>
            <a:ext cx="4962525" cy="3722687"/>
          </a:xfrm>
          <a:ln/>
        </p:spPr>
      </p:sp>
      <p:sp>
        <p:nvSpPr>
          <p:cNvPr id="45059" name="Rectangle 3">
            <a:extLst>
              <a:ext uri="{FF2B5EF4-FFF2-40B4-BE49-F238E27FC236}">
                <a16:creationId xmlns:a16="http://schemas.microsoft.com/office/drawing/2014/main" id="{342484A5-1A75-41DD-AEFE-A818F8FBE0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800" dirty="0"/>
              <a:t>Generally start broader and use exclusion and inclusion terms to filter e.g. if you’re searching adult populations if you search for adult in the ‘title’ you might miss papers that discuss adults but don’t have it as part of the title. </a:t>
            </a:r>
          </a:p>
          <a:p>
            <a:endParaRPr lang="en-GB" altLang="en-US" sz="800" dirty="0"/>
          </a:p>
          <a:p>
            <a:r>
              <a:rPr lang="en-GB" altLang="en-US" sz="800" dirty="0"/>
              <a:t>Where – reliable journals or unpublished works, - conference proceedings, theses, other?</a:t>
            </a:r>
          </a:p>
          <a:p>
            <a:endParaRPr lang="en-GB" altLang="en-US" sz="800" dirty="0"/>
          </a:p>
          <a:p>
            <a:r>
              <a:rPr lang="en-GB" altLang="en-US" sz="800" dirty="0"/>
              <a:t>Stop when you’re not finding anything new. You might need to try different types of search terms to locate the body of literature you want, you will need to re-run the search during and towards the end of your thesis in case of any new publications. </a:t>
            </a:r>
          </a:p>
          <a:p>
            <a:endParaRPr lang="en-GB" altLang="en-US" sz="800" dirty="0"/>
          </a:p>
          <a:p>
            <a:r>
              <a:rPr lang="en-GB" altLang="en-US" sz="800" dirty="0"/>
              <a:t>Associated domains might be necessary if your topic is very small e.g. if you’re doing something on the impact of covid on 12 year olds you might have to look at impact of similar conditions on that age group to see what issues 12 year olds face or look at the research on under 18s </a:t>
            </a:r>
          </a:p>
          <a:p>
            <a:endParaRPr lang="en-GB" altLang="en-US" sz="800" dirty="0"/>
          </a:p>
          <a:p>
            <a:endParaRPr lang="en-GB" altLang="en-US"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45E1C4-5679-4574-9B23-661A4479114C}"/>
              </a:ext>
            </a:extLst>
          </p:cNvPr>
          <p:cNvSpPr>
            <a:spLocks noGrp="1" noRot="1" noChangeAspect="1" noChangeArrowheads="1" noTextEdit="1"/>
          </p:cNvSpPr>
          <p:nvPr>
            <p:ph type="sldImg"/>
          </p:nvPr>
        </p:nvSpPr>
        <p:spPr>
          <a:xfrm>
            <a:off x="917575" y="744538"/>
            <a:ext cx="4962525" cy="3722687"/>
          </a:xfrm>
          <a:ln/>
        </p:spPr>
      </p:sp>
      <p:sp>
        <p:nvSpPr>
          <p:cNvPr id="49155" name="Rectangle 3">
            <a:extLst>
              <a:ext uri="{FF2B5EF4-FFF2-40B4-BE49-F238E27FC236}">
                <a16:creationId xmlns:a16="http://schemas.microsoft.com/office/drawing/2014/main" id="{360E76B1-9A47-491E-BFB3-635EF8E0D8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a:t>Compile list of terms for each component, considering:</a:t>
            </a:r>
          </a:p>
          <a:p>
            <a:pPr lvl="1"/>
            <a:r>
              <a:rPr lang="en-GB" altLang="en-US" sz="1300"/>
              <a:t>Synonyms (from different times and places)</a:t>
            </a:r>
          </a:p>
          <a:p>
            <a:pPr lvl="1"/>
            <a:r>
              <a:rPr lang="en-GB" altLang="en-US" sz="1300"/>
              <a:t>Other words and phrases that are related to what you’re interested in</a:t>
            </a:r>
          </a:p>
          <a:p>
            <a:pPr lvl="1"/>
            <a:r>
              <a:rPr lang="en-GB" altLang="en-US" sz="1300"/>
              <a:t>Words that are broader</a:t>
            </a:r>
          </a:p>
          <a:p>
            <a:pPr lvl="1"/>
            <a:r>
              <a:rPr lang="en-GB" altLang="en-US" sz="1300"/>
              <a:t>Words that are more focused</a:t>
            </a:r>
          </a:p>
          <a:p>
            <a:pPr lvl="1"/>
            <a:r>
              <a:rPr lang="en-GB" altLang="en-US" sz="1300"/>
              <a:t>Index terms or keywords</a:t>
            </a:r>
          </a:p>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E2C612D-EF07-4FF7-B8C3-AD200E730B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BC954-DF8E-4276-9841-E4F061374D13}" type="slidenum">
              <a:rPr lang="en-GB" altLang="en-US"/>
              <a:pPr>
                <a:spcBef>
                  <a:spcPct val="0"/>
                </a:spcBef>
              </a:pPr>
              <a:t>16</a:t>
            </a:fld>
            <a:endParaRPr lang="en-GB" altLang="en-US"/>
          </a:p>
        </p:txBody>
      </p:sp>
      <p:sp>
        <p:nvSpPr>
          <p:cNvPr id="51203" name="Rectangle 2">
            <a:extLst>
              <a:ext uri="{FF2B5EF4-FFF2-40B4-BE49-F238E27FC236}">
                <a16:creationId xmlns:a16="http://schemas.microsoft.com/office/drawing/2014/main" id="{C7651D9F-1CF8-481E-B6B3-C52C9ADA4C81}"/>
              </a:ext>
            </a:extLst>
          </p:cNvPr>
          <p:cNvSpPr>
            <a:spLocks noGrp="1" noRot="1" noChangeAspect="1" noChangeArrowheads="1" noTextEdit="1"/>
          </p:cNvSpPr>
          <p:nvPr>
            <p:ph type="sldImg"/>
          </p:nvPr>
        </p:nvSpPr>
        <p:spPr>
          <a:xfrm>
            <a:off x="917575" y="744538"/>
            <a:ext cx="4962525" cy="3722687"/>
          </a:xfrm>
          <a:ln/>
        </p:spPr>
      </p:sp>
      <p:sp>
        <p:nvSpPr>
          <p:cNvPr id="51204" name="Rectangle 3">
            <a:extLst>
              <a:ext uri="{FF2B5EF4-FFF2-40B4-BE49-F238E27FC236}">
                <a16:creationId xmlns:a16="http://schemas.microsoft.com/office/drawing/2014/main" id="{3E26FE3F-0DAB-4B3C-AFBA-94C3D529E946}"/>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A22A2D-471E-4073-9B55-C1CD1A7474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263475-3C7E-4DFA-A4CC-0EF3C7EAF107}" type="slidenum">
              <a:rPr lang="en-GB" altLang="en-US"/>
              <a:pPr>
                <a:spcBef>
                  <a:spcPct val="0"/>
                </a:spcBef>
              </a:pPr>
              <a:t>17</a:t>
            </a:fld>
            <a:endParaRPr lang="en-GB" altLang="en-US"/>
          </a:p>
        </p:txBody>
      </p:sp>
      <p:sp>
        <p:nvSpPr>
          <p:cNvPr id="53251" name="Rectangle 2">
            <a:extLst>
              <a:ext uri="{FF2B5EF4-FFF2-40B4-BE49-F238E27FC236}">
                <a16:creationId xmlns:a16="http://schemas.microsoft.com/office/drawing/2014/main" id="{F0EA33D4-459D-40DA-BCFB-17CA6B49FDB8}"/>
              </a:ext>
            </a:extLst>
          </p:cNvPr>
          <p:cNvSpPr>
            <a:spLocks noGrp="1" noRot="1" noChangeAspect="1" noChangeArrowheads="1" noTextEdit="1"/>
          </p:cNvSpPr>
          <p:nvPr>
            <p:ph type="sldImg"/>
          </p:nvPr>
        </p:nvSpPr>
        <p:spPr>
          <a:xfrm>
            <a:off x="917575" y="744538"/>
            <a:ext cx="4962525" cy="3722687"/>
          </a:xfrm>
          <a:ln/>
        </p:spPr>
      </p:sp>
      <p:sp>
        <p:nvSpPr>
          <p:cNvPr id="53252" name="Rectangle 3">
            <a:extLst>
              <a:ext uri="{FF2B5EF4-FFF2-40B4-BE49-F238E27FC236}">
                <a16:creationId xmlns:a16="http://schemas.microsoft.com/office/drawing/2014/main" id="{E82E977F-61DA-4433-93A1-D0FF10DC1166}"/>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sz="1200" b="1" i="0" kern="1200" dirty="0">
                <a:solidFill>
                  <a:schemeClr val="tx1"/>
                </a:solidFill>
                <a:effectLst/>
                <a:latin typeface="Arial" pitchFamily="34" charset="0"/>
                <a:ea typeface="+mn-ea"/>
                <a:cs typeface="+mn-cs"/>
              </a:rPr>
              <a:t>Conference proceedings</a:t>
            </a:r>
            <a:r>
              <a:rPr lang="en-IE" sz="1200" b="0" i="0" kern="1200" dirty="0">
                <a:solidFill>
                  <a:schemeClr val="tx1"/>
                </a:solidFill>
                <a:effectLst/>
                <a:latin typeface="Arial" pitchFamily="34" charset="0"/>
                <a:ea typeface="+mn-ea"/>
                <a:cs typeface="+mn-cs"/>
              </a:rPr>
              <a:t> are compilations of </a:t>
            </a:r>
            <a:r>
              <a:rPr lang="en-IE" sz="1200" b="1" i="0" kern="1200" dirty="0">
                <a:solidFill>
                  <a:schemeClr val="tx1"/>
                </a:solidFill>
                <a:effectLst/>
                <a:latin typeface="Arial" pitchFamily="34" charset="0"/>
                <a:ea typeface="+mn-ea"/>
                <a:cs typeface="+mn-cs"/>
              </a:rPr>
              <a:t>papers</a:t>
            </a:r>
            <a:r>
              <a:rPr lang="en-IE" sz="1200" b="0" i="0" kern="1200" dirty="0">
                <a:solidFill>
                  <a:schemeClr val="tx1"/>
                </a:solidFill>
                <a:effectLst/>
                <a:latin typeface="Arial" pitchFamily="34" charset="0"/>
                <a:ea typeface="+mn-ea"/>
                <a:cs typeface="+mn-cs"/>
              </a:rPr>
              <a:t>, research, and information presented at </a:t>
            </a:r>
            <a:r>
              <a:rPr lang="en-IE" sz="1200" b="1" i="0" kern="1200" dirty="0">
                <a:solidFill>
                  <a:schemeClr val="tx1"/>
                </a:solidFill>
                <a:effectLst/>
                <a:latin typeface="Arial" pitchFamily="34" charset="0"/>
                <a:ea typeface="+mn-ea"/>
                <a:cs typeface="+mn-cs"/>
              </a:rPr>
              <a:t>conferences</a:t>
            </a:r>
            <a:r>
              <a:rPr lang="en-IE" sz="1200" b="0" i="0" kern="1200" dirty="0">
                <a:solidFill>
                  <a:schemeClr val="tx1"/>
                </a:solidFill>
                <a:effectLst/>
                <a:latin typeface="Arial" pitchFamily="34" charset="0"/>
                <a:ea typeface="+mn-ea"/>
                <a:cs typeface="+mn-cs"/>
              </a:rPr>
              <a:t>. </a:t>
            </a:r>
            <a:r>
              <a:rPr lang="en-IE" sz="1200" b="1" i="0" kern="1200" dirty="0">
                <a:solidFill>
                  <a:schemeClr val="tx1"/>
                </a:solidFill>
                <a:effectLst/>
                <a:latin typeface="Arial" pitchFamily="34" charset="0"/>
                <a:ea typeface="+mn-ea"/>
                <a:cs typeface="+mn-cs"/>
              </a:rPr>
              <a:t>Proceedings</a:t>
            </a:r>
            <a:r>
              <a:rPr lang="en-IE" sz="1200" b="0" i="0" kern="1200" dirty="0">
                <a:solidFill>
                  <a:schemeClr val="tx1"/>
                </a:solidFill>
                <a:effectLst/>
                <a:latin typeface="Arial" pitchFamily="34" charset="0"/>
                <a:ea typeface="+mn-ea"/>
                <a:cs typeface="+mn-cs"/>
              </a:rPr>
              <a:t> are sometimes peer-reviewed and are often the first publication of research that later appears in a scholarly publication </a:t>
            </a:r>
          </a:p>
          <a:p>
            <a:pPr eaLnBrk="1" hangingPunct="1"/>
            <a:endParaRPr lang="en-IE" altLang="en-US" sz="1200" b="0" i="0" kern="1200" dirty="0">
              <a:solidFill>
                <a:schemeClr val="tx1"/>
              </a:solidFill>
              <a:effectLst/>
              <a:latin typeface="Arial" pitchFamily="34" charset="0"/>
              <a:ea typeface="+mn-ea"/>
              <a:cs typeface="+mn-cs"/>
            </a:endParaRPr>
          </a:p>
          <a:p>
            <a:r>
              <a:rPr lang="en-IE" sz="1200" b="0" i="0" kern="1200" dirty="0">
                <a:solidFill>
                  <a:schemeClr val="tx1"/>
                </a:solidFill>
                <a:effectLst/>
                <a:latin typeface="Arial" pitchFamily="34" charset="0"/>
                <a:ea typeface="+mn-ea"/>
                <a:cs typeface="+mn-cs"/>
              </a:rPr>
              <a:t>A </a:t>
            </a:r>
            <a:r>
              <a:rPr lang="en-IE" sz="1200" b="1" i="0" kern="1200" dirty="0">
                <a:solidFill>
                  <a:schemeClr val="tx1"/>
                </a:solidFill>
                <a:effectLst/>
                <a:latin typeface="Arial" pitchFamily="34" charset="0"/>
                <a:ea typeface="+mn-ea"/>
                <a:cs typeface="+mn-cs"/>
              </a:rPr>
              <a:t>research registry</a:t>
            </a:r>
            <a:r>
              <a:rPr lang="en-IE" sz="1200" b="0" i="0" kern="1200" dirty="0">
                <a:solidFill>
                  <a:schemeClr val="tx1"/>
                </a:solidFill>
                <a:effectLst/>
                <a:latin typeface="Arial" pitchFamily="34" charset="0"/>
                <a:ea typeface="+mn-ea"/>
                <a:cs typeface="+mn-cs"/>
              </a:rPr>
              <a:t> is a collection of information about individuals. There are different types of </a:t>
            </a:r>
            <a:r>
              <a:rPr lang="en-IE" sz="1200" b="1" i="0" kern="1200" dirty="0">
                <a:solidFill>
                  <a:schemeClr val="tx1"/>
                </a:solidFill>
                <a:effectLst/>
                <a:latin typeface="Arial" pitchFamily="34" charset="0"/>
                <a:ea typeface="+mn-ea"/>
                <a:cs typeface="+mn-cs"/>
              </a:rPr>
              <a:t>research registries</a:t>
            </a:r>
            <a:r>
              <a:rPr lang="en-IE" sz="1200" b="0" i="0" kern="1200" dirty="0">
                <a:solidFill>
                  <a:schemeClr val="tx1"/>
                </a:solidFill>
                <a:effectLst/>
                <a:latin typeface="Arial" pitchFamily="34" charset="0"/>
                <a:ea typeface="+mn-ea"/>
                <a:cs typeface="+mn-cs"/>
              </a:rPr>
              <a:t>: </a:t>
            </a:r>
            <a:r>
              <a:rPr lang="en-IE" sz="1200" b="1" i="0" kern="1200" dirty="0">
                <a:solidFill>
                  <a:schemeClr val="tx1"/>
                </a:solidFill>
                <a:effectLst/>
                <a:latin typeface="Arial" pitchFamily="34" charset="0"/>
                <a:ea typeface="+mn-ea"/>
                <a:cs typeface="+mn-cs"/>
              </a:rPr>
              <a:t>registries</a:t>
            </a:r>
            <a:r>
              <a:rPr lang="en-IE" sz="1200" b="0" i="0" kern="1200" dirty="0">
                <a:solidFill>
                  <a:schemeClr val="tx1"/>
                </a:solidFill>
                <a:effectLst/>
                <a:latin typeface="Arial" pitchFamily="34" charset="0"/>
                <a:ea typeface="+mn-ea"/>
                <a:cs typeface="+mn-cs"/>
              </a:rPr>
              <a:t> of people with a specific diagnosis or condition and </a:t>
            </a:r>
            <a:r>
              <a:rPr lang="en-IE" sz="1200" b="1" i="0" kern="1200" dirty="0">
                <a:solidFill>
                  <a:schemeClr val="tx1"/>
                </a:solidFill>
                <a:effectLst/>
                <a:latin typeface="Arial" pitchFamily="34" charset="0"/>
                <a:ea typeface="+mn-ea"/>
                <a:cs typeface="+mn-cs"/>
              </a:rPr>
              <a:t>registries</a:t>
            </a:r>
            <a:r>
              <a:rPr lang="en-IE" sz="1200" b="0" i="0" kern="1200" dirty="0">
                <a:solidFill>
                  <a:schemeClr val="tx1"/>
                </a:solidFill>
                <a:effectLst/>
                <a:latin typeface="Arial" pitchFamily="34" charset="0"/>
                <a:ea typeface="+mn-ea"/>
                <a:cs typeface="+mn-cs"/>
              </a:rPr>
              <a:t> that connect people interested in being </a:t>
            </a:r>
            <a:r>
              <a:rPr lang="en-IE" sz="1200" b="1" i="0" kern="1200" dirty="0">
                <a:solidFill>
                  <a:schemeClr val="tx1"/>
                </a:solidFill>
                <a:effectLst/>
                <a:latin typeface="Arial" pitchFamily="34" charset="0"/>
                <a:ea typeface="+mn-ea"/>
                <a:cs typeface="+mn-cs"/>
              </a:rPr>
              <a:t>research</a:t>
            </a:r>
            <a:r>
              <a:rPr lang="en-IE" sz="1200" b="0" i="0" kern="1200" dirty="0">
                <a:solidFill>
                  <a:schemeClr val="tx1"/>
                </a:solidFill>
                <a:effectLst/>
                <a:latin typeface="Arial" pitchFamily="34" charset="0"/>
                <a:ea typeface="+mn-ea"/>
                <a:cs typeface="+mn-cs"/>
              </a:rPr>
              <a:t> participants with health studies.</a:t>
            </a:r>
          </a:p>
          <a:p>
            <a:endParaRPr lang="en-IE" sz="1200" b="0" i="0" kern="1200" dirty="0">
              <a:solidFill>
                <a:schemeClr val="tx1"/>
              </a:solidFill>
              <a:effectLst/>
              <a:latin typeface="Arial" pitchFamily="34" charset="0"/>
              <a:ea typeface="+mn-ea"/>
              <a:cs typeface="+mn-cs"/>
            </a:endParaRPr>
          </a:p>
          <a:p>
            <a:r>
              <a:rPr lang="en-IE" sz="1200" b="1" i="0" kern="1200" dirty="0">
                <a:solidFill>
                  <a:schemeClr val="tx1"/>
                </a:solidFill>
                <a:effectLst/>
                <a:latin typeface="Arial" pitchFamily="34" charset="0"/>
                <a:ea typeface="+mn-ea"/>
                <a:cs typeface="+mn-cs"/>
              </a:rPr>
              <a:t>Examples</a:t>
            </a:r>
            <a:r>
              <a:rPr lang="en-IE" sz="1200" b="0" i="0" kern="1200" dirty="0">
                <a:solidFill>
                  <a:schemeClr val="tx1"/>
                </a:solidFill>
                <a:effectLst/>
                <a:latin typeface="Arial" pitchFamily="34" charset="0"/>
                <a:ea typeface="+mn-ea"/>
                <a:cs typeface="+mn-cs"/>
              </a:rPr>
              <a:t> of </a:t>
            </a:r>
            <a:r>
              <a:rPr lang="en-IE" sz="1200" b="1" i="0" kern="1200" dirty="0">
                <a:solidFill>
                  <a:schemeClr val="tx1"/>
                </a:solidFill>
                <a:effectLst/>
                <a:latin typeface="Arial" pitchFamily="34" charset="0"/>
                <a:ea typeface="+mn-ea"/>
                <a:cs typeface="+mn-cs"/>
              </a:rPr>
              <a:t>grey literature</a:t>
            </a:r>
            <a:r>
              <a:rPr lang="en-IE" sz="1200" b="0" i="0" kern="1200" dirty="0">
                <a:solidFill>
                  <a:schemeClr val="tx1"/>
                </a:solidFill>
                <a:effectLst/>
                <a:latin typeface="Arial" pitchFamily="34" charset="0"/>
                <a:ea typeface="+mn-ea"/>
                <a:cs typeface="+mn-cs"/>
              </a:rPr>
              <a:t> include: conference abstracts, presentations, proceedings; regulatory data; unpublished trial data; government publications; reports (such as white papers, working papers, internal documentation); dissertations/theses; patents; and policies &amp; procedures.</a:t>
            </a:r>
            <a:br>
              <a:rPr lang="en-IE" sz="1200" b="0" i="0" kern="1200" dirty="0">
                <a:solidFill>
                  <a:schemeClr val="tx1"/>
                </a:solidFill>
                <a:effectLst/>
                <a:latin typeface="Arial" pitchFamily="34" charset="0"/>
                <a:ea typeface="+mn-ea"/>
                <a:cs typeface="+mn-cs"/>
              </a:rPr>
            </a:br>
            <a:endParaRPr lang="en-IE" sz="1200" b="0" i="0" kern="1200" dirty="0">
              <a:solidFill>
                <a:schemeClr val="tx1"/>
              </a:solidFill>
              <a:effectLst/>
              <a:latin typeface="Arial" pitchFamily="34" charset="0"/>
              <a:ea typeface="+mn-ea"/>
              <a:cs typeface="+mn-cs"/>
            </a:endParaRPr>
          </a:p>
          <a:p>
            <a:r>
              <a:rPr lang="en-US" altLang="en-US" dirty="0"/>
              <a:t>Citation Indices: https://www.isko.org/cyclo/citation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4F80FC2-94D7-4493-BF33-A68D4D29307D}"/>
              </a:ext>
            </a:extLst>
          </p:cNvPr>
          <p:cNvSpPr>
            <a:spLocks noGrp="1" noRot="1" noChangeAspect="1" noChangeArrowheads="1" noTextEdit="1"/>
          </p:cNvSpPr>
          <p:nvPr>
            <p:ph type="sldImg"/>
          </p:nvPr>
        </p:nvSpPr>
        <p:spPr>
          <a:xfrm>
            <a:off x="917575" y="744538"/>
            <a:ext cx="4962525" cy="3722687"/>
          </a:xfrm>
          <a:ln/>
        </p:spPr>
      </p:sp>
      <p:sp>
        <p:nvSpPr>
          <p:cNvPr id="55299" name="Notes Placeholder 2">
            <a:extLst>
              <a:ext uri="{FF2B5EF4-FFF2-40B4-BE49-F238E27FC236}">
                <a16:creationId xmlns:a16="http://schemas.microsoft.com/office/drawing/2014/main" id="{DFAB5E30-BE6A-442B-920F-F1E770C784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5300" name="Slide Number Placeholder 3">
            <a:extLst>
              <a:ext uri="{FF2B5EF4-FFF2-40B4-BE49-F238E27FC236}">
                <a16:creationId xmlns:a16="http://schemas.microsoft.com/office/drawing/2014/main" id="{15CD2CE7-761C-4527-8066-3B7B4118A79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0B09C3-7E6F-4170-931D-4F264FB0E36E}" type="slidenum">
              <a:rPr lang="en-GB" altLang="en-US"/>
              <a:pPr>
                <a:spcBef>
                  <a:spcPct val="0"/>
                </a:spcBef>
              </a:pPr>
              <a:t>18</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078915F-7554-4DE7-9C9C-1697D2A0C8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1E1A17-FDF7-4826-97E9-2BA153FDDB47}" type="slidenum">
              <a:rPr lang="en-GB" altLang="en-US"/>
              <a:pPr>
                <a:spcBef>
                  <a:spcPct val="0"/>
                </a:spcBef>
              </a:pPr>
              <a:t>19</a:t>
            </a:fld>
            <a:endParaRPr lang="en-GB" altLang="en-US"/>
          </a:p>
        </p:txBody>
      </p:sp>
      <p:sp>
        <p:nvSpPr>
          <p:cNvPr id="57347" name="Rectangle 2">
            <a:extLst>
              <a:ext uri="{FF2B5EF4-FFF2-40B4-BE49-F238E27FC236}">
                <a16:creationId xmlns:a16="http://schemas.microsoft.com/office/drawing/2014/main" id="{CA1CBB12-952E-469C-B7E9-5358A9168100}"/>
              </a:ext>
            </a:extLst>
          </p:cNvPr>
          <p:cNvSpPr>
            <a:spLocks noGrp="1" noRot="1" noChangeAspect="1" noChangeArrowheads="1" noTextEdit="1"/>
          </p:cNvSpPr>
          <p:nvPr>
            <p:ph type="sldImg"/>
          </p:nvPr>
        </p:nvSpPr>
        <p:spPr>
          <a:xfrm>
            <a:off x="917575" y="744538"/>
            <a:ext cx="4962525" cy="3722687"/>
          </a:xfrm>
          <a:ln/>
        </p:spPr>
      </p:sp>
      <p:sp>
        <p:nvSpPr>
          <p:cNvPr id="57348" name="Rectangle 3">
            <a:extLst>
              <a:ext uri="{FF2B5EF4-FFF2-40B4-BE49-F238E27FC236}">
                <a16:creationId xmlns:a16="http://schemas.microsoft.com/office/drawing/2014/main" id="{F758D9BE-9025-4E85-BF42-2479DD196C28}"/>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078915F-7554-4DE7-9C9C-1697D2A0C8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1E1A17-FDF7-4826-97E9-2BA153FDDB47}" type="slidenum">
              <a:rPr lang="en-GB" altLang="en-US"/>
              <a:pPr>
                <a:spcBef>
                  <a:spcPct val="0"/>
                </a:spcBef>
              </a:pPr>
              <a:t>20</a:t>
            </a:fld>
            <a:endParaRPr lang="en-GB" altLang="en-US"/>
          </a:p>
        </p:txBody>
      </p:sp>
      <p:sp>
        <p:nvSpPr>
          <p:cNvPr id="57347" name="Rectangle 2">
            <a:extLst>
              <a:ext uri="{FF2B5EF4-FFF2-40B4-BE49-F238E27FC236}">
                <a16:creationId xmlns:a16="http://schemas.microsoft.com/office/drawing/2014/main" id="{CA1CBB12-952E-469C-B7E9-5358A9168100}"/>
              </a:ext>
            </a:extLst>
          </p:cNvPr>
          <p:cNvSpPr>
            <a:spLocks noGrp="1" noRot="1" noChangeAspect="1" noChangeArrowheads="1" noTextEdit="1"/>
          </p:cNvSpPr>
          <p:nvPr>
            <p:ph type="sldImg"/>
          </p:nvPr>
        </p:nvSpPr>
        <p:spPr>
          <a:xfrm>
            <a:off x="917575" y="744538"/>
            <a:ext cx="4962525" cy="3722687"/>
          </a:xfrm>
          <a:ln/>
        </p:spPr>
      </p:sp>
      <p:sp>
        <p:nvSpPr>
          <p:cNvPr id="57348" name="Rectangle 3">
            <a:extLst>
              <a:ext uri="{FF2B5EF4-FFF2-40B4-BE49-F238E27FC236}">
                <a16:creationId xmlns:a16="http://schemas.microsoft.com/office/drawing/2014/main" id="{F758D9BE-9025-4E85-BF42-2479DD196C28}"/>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8023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45E1C4-5679-4574-9B23-661A4479114C}"/>
              </a:ext>
            </a:extLst>
          </p:cNvPr>
          <p:cNvSpPr>
            <a:spLocks noGrp="1" noRot="1" noChangeAspect="1" noChangeArrowheads="1" noTextEdit="1"/>
          </p:cNvSpPr>
          <p:nvPr>
            <p:ph type="sldImg"/>
          </p:nvPr>
        </p:nvSpPr>
        <p:spPr>
          <a:xfrm>
            <a:off x="917575" y="744538"/>
            <a:ext cx="4962525" cy="3722687"/>
          </a:xfrm>
          <a:ln/>
        </p:spPr>
      </p:sp>
      <p:sp>
        <p:nvSpPr>
          <p:cNvPr id="49155" name="Rectangle 3">
            <a:extLst>
              <a:ext uri="{FF2B5EF4-FFF2-40B4-BE49-F238E27FC236}">
                <a16:creationId xmlns:a16="http://schemas.microsoft.com/office/drawing/2014/main" id="{360E76B1-9A47-491E-BFB3-635EF8E0D8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a:t>Compile list of terms for each component, considering:</a:t>
            </a:r>
          </a:p>
          <a:p>
            <a:pPr lvl="1"/>
            <a:r>
              <a:rPr lang="en-GB" altLang="en-US" sz="1300"/>
              <a:t>Synonyms (from different times and places)</a:t>
            </a:r>
          </a:p>
          <a:p>
            <a:pPr lvl="1"/>
            <a:r>
              <a:rPr lang="en-GB" altLang="en-US" sz="1300"/>
              <a:t>Other words and phrases that are related to what you’re interested in</a:t>
            </a:r>
          </a:p>
          <a:p>
            <a:pPr lvl="1"/>
            <a:r>
              <a:rPr lang="en-GB" altLang="en-US" sz="1300"/>
              <a:t>Words that are broader</a:t>
            </a:r>
          </a:p>
          <a:p>
            <a:pPr lvl="1"/>
            <a:r>
              <a:rPr lang="en-GB" altLang="en-US" sz="1300"/>
              <a:t>Words that are more focused</a:t>
            </a:r>
          </a:p>
          <a:p>
            <a:pPr lvl="1"/>
            <a:r>
              <a:rPr lang="en-GB" altLang="en-US" sz="1300"/>
              <a:t>Index terms or keywords</a:t>
            </a:r>
          </a:p>
          <a:p>
            <a:endParaRPr lang="en-GB" altLang="en-US"/>
          </a:p>
        </p:txBody>
      </p:sp>
    </p:spTree>
    <p:extLst>
      <p:ext uri="{BB962C8B-B14F-4D97-AF65-F5344CB8AC3E}">
        <p14:creationId xmlns:p14="http://schemas.microsoft.com/office/powerpoint/2010/main" val="253654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2078CEA-A952-417B-AB6C-07E714BD69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FFFD57-1E5A-4468-9FE4-71A833F09374}" type="slidenum">
              <a:rPr lang="en-GB" altLang="en-US"/>
              <a:pPr>
                <a:spcBef>
                  <a:spcPct val="0"/>
                </a:spcBef>
              </a:pPr>
              <a:t>3</a:t>
            </a:fld>
            <a:endParaRPr lang="en-GB" altLang="en-US"/>
          </a:p>
        </p:txBody>
      </p:sp>
      <p:sp>
        <p:nvSpPr>
          <p:cNvPr id="16387" name="Rectangle 2">
            <a:extLst>
              <a:ext uri="{FF2B5EF4-FFF2-40B4-BE49-F238E27FC236}">
                <a16:creationId xmlns:a16="http://schemas.microsoft.com/office/drawing/2014/main" id="{41C73E3D-E680-4BCB-9580-DF248C51014E}"/>
              </a:ext>
            </a:extLst>
          </p:cNvPr>
          <p:cNvSpPr>
            <a:spLocks noGrp="1" noRot="1" noChangeAspect="1" noChangeArrowheads="1" noTextEdit="1"/>
          </p:cNvSpPr>
          <p:nvPr>
            <p:ph type="sldImg"/>
          </p:nvPr>
        </p:nvSpPr>
        <p:spPr>
          <a:xfrm>
            <a:off x="917575" y="744538"/>
            <a:ext cx="4962525" cy="3722687"/>
          </a:xfrm>
          <a:ln/>
        </p:spPr>
      </p:sp>
      <p:sp>
        <p:nvSpPr>
          <p:cNvPr id="16388" name="Rectangle 3">
            <a:extLst>
              <a:ext uri="{FF2B5EF4-FFF2-40B4-BE49-F238E27FC236}">
                <a16:creationId xmlns:a16="http://schemas.microsoft.com/office/drawing/2014/main" id="{209F71C7-66B0-49E9-9547-D5055AC2DF44}"/>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dirty="0"/>
              <a:t>A literature review has three key components: 1. A search of the literature available on a given subject area. 2. An evaluation of the literature, including its scope. 3. A well-structured and argued written account of the literature that provides an overview and critique.</a:t>
            </a:r>
            <a:endParaRPr lang="en-IE" altLang="en-US" dirty="0"/>
          </a:p>
          <a:p>
            <a:pPr eaLnBrk="1" hangingPunct="1"/>
            <a:r>
              <a:rPr lang="en-IE" altLang="en-US" dirty="0"/>
              <a:t>Different types depending on the field of research. They can be a full chapter in a thesis, a series of reviews woven throughout the thesis or a systematic review which is more common in health sciences and follows a very specific methodology (Writing a lit review - </a:t>
            </a:r>
            <a:r>
              <a:rPr lang="en-IE" dirty="0"/>
              <a:t>Student Learning Development University of Otago)</a:t>
            </a:r>
            <a:endParaRPr lang="en-IE" altLang="en-US" dirty="0"/>
          </a:p>
          <a:p>
            <a:pPr eaLnBrk="1" hangingPunct="1"/>
            <a:endParaRPr lang="en-IE" altLang="en-US" dirty="0"/>
          </a:p>
          <a:p>
            <a:pPr eaLnBrk="1" hangingPunct="1"/>
            <a:r>
              <a:rPr lang="en-IE" altLang="en-US" dirty="0"/>
              <a:t>Different types depending on the field of research. They can be a full chapter in a thesis, a series of reviews woven throughout the thesis or a systematic review which is more common in health sciences and follows a very specific methodology (</a:t>
            </a:r>
            <a:r>
              <a:rPr lang="en-IE" altLang="en-US" dirty="0" err="1"/>
              <a:t>Writi</a:t>
            </a:r>
            <a:endParaRPr lang="en-IE" altLang="en-US" dirty="0"/>
          </a:p>
          <a:p>
            <a:pPr eaLnBrk="1" hangingPunct="1"/>
            <a:endParaRPr lang="en-IE" altLang="en-US" dirty="0"/>
          </a:p>
          <a:p>
            <a:pPr eaLnBrk="1" hangingPunct="1"/>
            <a:r>
              <a:rPr lang="en-IE" altLang="en-US" dirty="0"/>
              <a:t>“</a:t>
            </a:r>
            <a:r>
              <a:rPr lang="en-IE" dirty="0"/>
              <a:t>A systematic review, increasingly common in Health Sciences, is the subject of the whole thesis. The purpose is to “appraise, summarise, and communicate the results and implications of otherwise unmanageable quantities of research” (Green,2005,p. 270). Green, S. (2005). Systematic reviews and meta-analysis. Singapore Medical Journal, 46:6, 270-274</a:t>
            </a:r>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a:p>
            <a:pPr eaLnBrk="1" hangingPunct="1"/>
            <a:endParaRPr lang="en-IE"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IE" dirty="0"/>
              <a:t>https://www.lib.ncsu.edu/tutorials/lit-review</a:t>
            </a:r>
          </a:p>
          <a:p>
            <a:endParaRPr lang="en-IE" dirty="0"/>
          </a:p>
          <a:p>
            <a:r>
              <a:rPr lang="en-IE" dirty="0"/>
              <a:t>Link for lit search strategies https://eu.bbcollab.com/collab/ui/session/guest/1b754a3fcf6a4bce8ba1bce407cae789</a:t>
            </a:r>
          </a:p>
          <a:p>
            <a:endParaRPr lang="en-IE" dirty="0"/>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23</a:t>
            </a:fld>
            <a:endParaRPr lang="en-GB" altLang="en-US"/>
          </a:p>
        </p:txBody>
      </p:sp>
    </p:spTree>
    <p:extLst>
      <p:ext uri="{BB962C8B-B14F-4D97-AF65-F5344CB8AC3E}">
        <p14:creationId xmlns:p14="http://schemas.microsoft.com/office/powerpoint/2010/main" val="190291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IE" dirty="0"/>
              <a:t>https://www.lib.ncsu.edu/tutorials/lit-review</a:t>
            </a:r>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24</a:t>
            </a:fld>
            <a:endParaRPr lang="en-GB" altLang="en-US"/>
          </a:p>
        </p:txBody>
      </p:sp>
    </p:spTree>
    <p:extLst>
      <p:ext uri="{BB962C8B-B14F-4D97-AF65-F5344CB8AC3E}">
        <p14:creationId xmlns:p14="http://schemas.microsoft.com/office/powerpoint/2010/main" val="427915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IE" dirty="0"/>
              <a:t>Use this to develop headings and sub headings and discuss the literature around your research </a:t>
            </a:r>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25</a:t>
            </a:fld>
            <a:endParaRPr lang="en-GB" altLang="en-US"/>
          </a:p>
        </p:txBody>
      </p:sp>
    </p:spTree>
    <p:extLst>
      <p:ext uri="{BB962C8B-B14F-4D97-AF65-F5344CB8AC3E}">
        <p14:creationId xmlns:p14="http://schemas.microsoft.com/office/powerpoint/2010/main" val="416185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27</a:t>
            </a:fld>
            <a:endParaRPr lang="en-GB" altLang="en-US"/>
          </a:p>
        </p:txBody>
      </p:sp>
    </p:spTree>
    <p:extLst>
      <p:ext uri="{BB962C8B-B14F-4D97-AF65-F5344CB8AC3E}">
        <p14:creationId xmlns:p14="http://schemas.microsoft.com/office/powerpoint/2010/main" val="927130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5597AE1-6312-49C3-8B04-FB37A104D4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955368-4FBA-4576-99F1-035870E7DC13}" type="slidenum">
              <a:rPr lang="en-GB" altLang="en-US"/>
              <a:pPr>
                <a:spcBef>
                  <a:spcPct val="0"/>
                </a:spcBef>
              </a:pPr>
              <a:t>28</a:t>
            </a:fld>
            <a:endParaRPr lang="en-GB" altLang="en-US"/>
          </a:p>
        </p:txBody>
      </p:sp>
      <p:sp>
        <p:nvSpPr>
          <p:cNvPr id="65539" name="Rectangle 2">
            <a:extLst>
              <a:ext uri="{FF2B5EF4-FFF2-40B4-BE49-F238E27FC236}">
                <a16:creationId xmlns:a16="http://schemas.microsoft.com/office/drawing/2014/main" id="{984D3D6D-D262-4EDB-ACDC-B0FA91D5964A}"/>
              </a:ext>
            </a:extLst>
          </p:cNvPr>
          <p:cNvSpPr>
            <a:spLocks noGrp="1" noRot="1" noChangeAspect="1" noChangeArrowheads="1" noTextEdit="1"/>
          </p:cNvSpPr>
          <p:nvPr>
            <p:ph type="sldImg"/>
          </p:nvPr>
        </p:nvSpPr>
        <p:spPr>
          <a:xfrm>
            <a:off x="917575" y="744538"/>
            <a:ext cx="4962525" cy="3722687"/>
          </a:xfrm>
          <a:ln/>
        </p:spPr>
      </p:sp>
      <p:sp>
        <p:nvSpPr>
          <p:cNvPr id="65540" name="Rectangle 3">
            <a:extLst>
              <a:ext uri="{FF2B5EF4-FFF2-40B4-BE49-F238E27FC236}">
                <a16:creationId xmlns:a16="http://schemas.microsoft.com/office/drawing/2014/main" id="{4F4BBC1F-1595-4D2F-BCBD-9D3944935DDB}"/>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FE92BA5-58F4-465D-880F-042A4D6D17FB}"/>
              </a:ext>
            </a:extLst>
          </p:cNvPr>
          <p:cNvSpPr>
            <a:spLocks noGrp="1" noRot="1" noChangeAspect="1" noChangeArrowheads="1" noTextEdit="1"/>
          </p:cNvSpPr>
          <p:nvPr>
            <p:ph type="sldImg"/>
          </p:nvPr>
        </p:nvSpPr>
        <p:spPr>
          <a:xfrm>
            <a:off x="917575" y="744538"/>
            <a:ext cx="4962525" cy="3722687"/>
          </a:xfrm>
          <a:ln/>
        </p:spPr>
      </p:sp>
      <p:sp>
        <p:nvSpPr>
          <p:cNvPr id="69635" name="Notes Placeholder 2">
            <a:extLst>
              <a:ext uri="{FF2B5EF4-FFF2-40B4-BE49-F238E27FC236}">
                <a16:creationId xmlns:a16="http://schemas.microsoft.com/office/drawing/2014/main" id="{16F57590-8F24-4C0F-BBA6-B3B8850803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dirty="0"/>
          </a:p>
        </p:txBody>
      </p:sp>
      <p:sp>
        <p:nvSpPr>
          <p:cNvPr id="69636" name="Slide Number Placeholder 3">
            <a:extLst>
              <a:ext uri="{FF2B5EF4-FFF2-40B4-BE49-F238E27FC236}">
                <a16:creationId xmlns:a16="http://schemas.microsoft.com/office/drawing/2014/main" id="{832486B9-307C-4815-AF24-FAD76AA456F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F9EFB6-EFCA-4CB0-9E9C-247200087F7B}" type="slidenum">
              <a:rPr lang="en-GB" altLang="en-US"/>
              <a:pPr>
                <a:spcBef>
                  <a:spcPct val="0"/>
                </a:spcBef>
              </a:pPr>
              <a:t>37</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38</a:t>
            </a:fld>
            <a:endParaRPr lang="en-GB" altLang="en-US"/>
          </a:p>
        </p:txBody>
      </p:sp>
    </p:spTree>
    <p:extLst>
      <p:ext uri="{BB962C8B-B14F-4D97-AF65-F5344CB8AC3E}">
        <p14:creationId xmlns:p14="http://schemas.microsoft.com/office/powerpoint/2010/main" val="144585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B1290DD-8199-497C-BF98-6E4F99EF8C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99F203-5411-4F9F-A87C-2AA9FBECD1C9}" type="slidenum">
              <a:rPr lang="en-GB" altLang="en-US"/>
              <a:pPr>
                <a:spcBef>
                  <a:spcPct val="0"/>
                </a:spcBef>
              </a:pPr>
              <a:t>40</a:t>
            </a:fld>
            <a:endParaRPr lang="en-GB" altLang="en-US"/>
          </a:p>
        </p:txBody>
      </p:sp>
      <p:sp>
        <p:nvSpPr>
          <p:cNvPr id="71683" name="Rectangle 2">
            <a:extLst>
              <a:ext uri="{FF2B5EF4-FFF2-40B4-BE49-F238E27FC236}">
                <a16:creationId xmlns:a16="http://schemas.microsoft.com/office/drawing/2014/main" id="{A7FB1EE3-A163-4371-8F55-73AD4C57FECF}"/>
              </a:ext>
            </a:extLst>
          </p:cNvPr>
          <p:cNvSpPr>
            <a:spLocks noGrp="1" noRot="1" noChangeAspect="1" noChangeArrowheads="1" noTextEdit="1"/>
          </p:cNvSpPr>
          <p:nvPr>
            <p:ph type="sldImg"/>
          </p:nvPr>
        </p:nvSpPr>
        <p:spPr>
          <a:xfrm>
            <a:off x="917575" y="744538"/>
            <a:ext cx="4962525" cy="3722687"/>
          </a:xfrm>
          <a:ln/>
        </p:spPr>
      </p:sp>
      <p:sp>
        <p:nvSpPr>
          <p:cNvPr id="71684" name="Rectangle 3">
            <a:extLst>
              <a:ext uri="{FF2B5EF4-FFF2-40B4-BE49-F238E27FC236}">
                <a16:creationId xmlns:a16="http://schemas.microsoft.com/office/drawing/2014/main" id="{FF9E6CF8-1518-4DB3-AAD3-28DA8EDA6DBE}"/>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79EA4C0-4E55-476B-910A-936FDF900F3E}"/>
              </a:ext>
            </a:extLst>
          </p:cNvPr>
          <p:cNvSpPr>
            <a:spLocks noGrp="1" noRot="1" noChangeAspect="1" noChangeArrowheads="1" noTextEdit="1"/>
          </p:cNvSpPr>
          <p:nvPr>
            <p:ph type="sldImg"/>
          </p:nvPr>
        </p:nvSpPr>
        <p:spPr>
          <a:xfrm>
            <a:off x="917575" y="744538"/>
            <a:ext cx="4962525" cy="3722687"/>
          </a:xfrm>
          <a:ln/>
        </p:spPr>
      </p:sp>
      <p:sp>
        <p:nvSpPr>
          <p:cNvPr id="74755" name="Notes Placeholder 2">
            <a:extLst>
              <a:ext uri="{FF2B5EF4-FFF2-40B4-BE49-F238E27FC236}">
                <a16:creationId xmlns:a16="http://schemas.microsoft.com/office/drawing/2014/main" id="{5651D8BB-262D-4336-9CE3-844FF156FD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74756" name="Slide Number Placeholder 3">
            <a:extLst>
              <a:ext uri="{FF2B5EF4-FFF2-40B4-BE49-F238E27FC236}">
                <a16:creationId xmlns:a16="http://schemas.microsoft.com/office/drawing/2014/main" id="{A60869FC-4379-41A2-B124-55B68881833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2BF1E-CE3B-421C-890F-91500EE0DAE0}" type="slidenum">
              <a:rPr lang="en-GB" altLang="en-US"/>
              <a:pPr>
                <a:spcBef>
                  <a:spcPct val="0"/>
                </a:spcBef>
              </a:pPr>
              <a:t>42</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9EC3B5B-E7F0-4563-86B8-00F91D75E0B5}"/>
              </a:ext>
            </a:extLst>
          </p:cNvPr>
          <p:cNvSpPr>
            <a:spLocks noGrp="1" noRot="1" noChangeAspect="1" noChangeArrowheads="1" noTextEdit="1"/>
          </p:cNvSpPr>
          <p:nvPr>
            <p:ph type="sldImg"/>
          </p:nvPr>
        </p:nvSpPr>
        <p:spPr>
          <a:xfrm>
            <a:off x="917575" y="744538"/>
            <a:ext cx="4962525" cy="3722687"/>
          </a:xfrm>
          <a:ln/>
        </p:spPr>
      </p:sp>
      <p:sp>
        <p:nvSpPr>
          <p:cNvPr id="76803" name="Notes Placeholder 2">
            <a:extLst>
              <a:ext uri="{FF2B5EF4-FFF2-40B4-BE49-F238E27FC236}">
                <a16:creationId xmlns:a16="http://schemas.microsoft.com/office/drawing/2014/main" id="{1F9BAB6A-D4A1-47A8-896A-CD0A53571C6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a:p>
            <a:endParaRPr lang="en-IE" altLang="en-US"/>
          </a:p>
          <a:p>
            <a:r>
              <a:rPr lang="en-IE" altLang="en-US"/>
              <a:t>This is one example of outline of a literature review (which might be your lit review chapter)</a:t>
            </a:r>
          </a:p>
          <a:p>
            <a:endParaRPr lang="en-IE" altLang="en-US"/>
          </a:p>
          <a:p>
            <a:r>
              <a:rPr lang="en-IE" altLang="en-US"/>
              <a:t>Here, method refers to how you conducted your literature review, not how you did your research.</a:t>
            </a:r>
          </a:p>
          <a:p>
            <a:r>
              <a:rPr lang="en-IE" altLang="en-US"/>
              <a:t>Findings/Discussion refers to analysis of retrieved literature</a:t>
            </a:r>
          </a:p>
          <a:p>
            <a:r>
              <a:rPr lang="en-IE" altLang="en-US"/>
              <a:t>Implications/Recommendations might be what this means for your thesis. For example, a review of literature on learning skills interventions revealed: 1) two different theoretical approaches that underpin interventions and 2) very little qualitative research on these interventions; therefore, thesis research will focus on these aspects.</a:t>
            </a:r>
          </a:p>
          <a:p>
            <a:endParaRPr lang="en-IE" altLang="en-US"/>
          </a:p>
          <a:p>
            <a:r>
              <a:rPr lang="en-IE" altLang="en-US"/>
              <a:t>Read other theses</a:t>
            </a:r>
          </a:p>
        </p:txBody>
      </p:sp>
      <p:sp>
        <p:nvSpPr>
          <p:cNvPr id="76804" name="Slide Number Placeholder 3">
            <a:extLst>
              <a:ext uri="{FF2B5EF4-FFF2-40B4-BE49-F238E27FC236}">
                <a16:creationId xmlns:a16="http://schemas.microsoft.com/office/drawing/2014/main" id="{9BB7356F-33EC-4A12-8C05-E2DE636E795D}"/>
              </a:ext>
            </a:extLst>
          </p:cNvPr>
          <p:cNvSpPr txBox="1">
            <a:spLocks noGrp="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EABA97F-ACB3-48AB-B9DA-9ACFFA4C281B}" type="slidenum">
              <a:rPr lang="en-US" altLang="en-US">
                <a:latin typeface="Times New Roman" panose="02020603050405020304" pitchFamily="18" charset="0"/>
              </a:rPr>
              <a:pPr algn="r" eaLnBrk="1" hangingPunct="1">
                <a:spcBef>
                  <a:spcPct val="0"/>
                </a:spcBef>
              </a:pPr>
              <a:t>43</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IE" dirty="0"/>
              <a:t>Regardless of the type of review, the aims are similar </a:t>
            </a:r>
          </a:p>
        </p:txBody>
      </p:sp>
      <p:sp>
        <p:nvSpPr>
          <p:cNvPr id="4" name="Slide Number Placeholder 3"/>
          <p:cNvSpPr>
            <a:spLocks noGrp="1"/>
          </p:cNvSpPr>
          <p:nvPr>
            <p:ph type="sldNum" sz="quarter" idx="5"/>
          </p:nvPr>
        </p:nvSpPr>
        <p:spPr/>
        <p:txBody>
          <a:bodyPr/>
          <a:lstStyle/>
          <a:p>
            <a:fld id="{55E7E098-A8D5-4315-9794-07A2FA5863E7}" type="slidenum">
              <a:rPr lang="en-GB" altLang="en-US" smtClean="0"/>
              <a:pPr/>
              <a:t>4</a:t>
            </a:fld>
            <a:endParaRPr lang="en-GB" altLang="en-US"/>
          </a:p>
        </p:txBody>
      </p:sp>
    </p:spTree>
    <p:extLst>
      <p:ext uri="{BB962C8B-B14F-4D97-AF65-F5344CB8AC3E}">
        <p14:creationId xmlns:p14="http://schemas.microsoft.com/office/powerpoint/2010/main" val="2945238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9EC3B5B-E7F0-4563-86B8-00F91D75E0B5}"/>
              </a:ext>
            </a:extLst>
          </p:cNvPr>
          <p:cNvSpPr>
            <a:spLocks noGrp="1" noRot="1" noChangeAspect="1" noChangeArrowheads="1" noTextEdit="1"/>
          </p:cNvSpPr>
          <p:nvPr>
            <p:ph type="sldImg"/>
          </p:nvPr>
        </p:nvSpPr>
        <p:spPr>
          <a:xfrm>
            <a:off x="917575" y="744538"/>
            <a:ext cx="4962525" cy="3722687"/>
          </a:xfrm>
          <a:ln/>
        </p:spPr>
      </p:sp>
      <p:sp>
        <p:nvSpPr>
          <p:cNvPr id="76803" name="Notes Placeholder 2">
            <a:extLst>
              <a:ext uri="{FF2B5EF4-FFF2-40B4-BE49-F238E27FC236}">
                <a16:creationId xmlns:a16="http://schemas.microsoft.com/office/drawing/2014/main" id="{1F9BAB6A-D4A1-47A8-896A-CD0A53571C6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a:p>
            <a:endParaRPr lang="en-IE" altLang="en-US"/>
          </a:p>
          <a:p>
            <a:r>
              <a:rPr lang="en-IE" altLang="en-US"/>
              <a:t>This is one example of outline of a literature review (which might be your lit review chapter)</a:t>
            </a:r>
          </a:p>
          <a:p>
            <a:endParaRPr lang="en-IE" altLang="en-US"/>
          </a:p>
          <a:p>
            <a:r>
              <a:rPr lang="en-IE" altLang="en-US"/>
              <a:t>Here, method refers to how you conducted your literature review, not how you did your research.</a:t>
            </a:r>
          </a:p>
          <a:p>
            <a:r>
              <a:rPr lang="en-IE" altLang="en-US"/>
              <a:t>Findings/Discussion refers to analysis of retrieved literature</a:t>
            </a:r>
          </a:p>
          <a:p>
            <a:r>
              <a:rPr lang="en-IE" altLang="en-US"/>
              <a:t>Implications/Recommendations might be what this means for your thesis. For example, a review of literature on learning skills interventions revealed: 1) two different theoretical approaches that underpin interventions and 2) very little qualitative research on these interventions; therefore, thesis research will focus on these aspects.</a:t>
            </a:r>
          </a:p>
          <a:p>
            <a:endParaRPr lang="en-IE" altLang="en-US"/>
          </a:p>
          <a:p>
            <a:r>
              <a:rPr lang="en-IE" altLang="en-US"/>
              <a:t>Read other theses</a:t>
            </a:r>
          </a:p>
        </p:txBody>
      </p:sp>
      <p:sp>
        <p:nvSpPr>
          <p:cNvPr id="76804" name="Slide Number Placeholder 3">
            <a:extLst>
              <a:ext uri="{FF2B5EF4-FFF2-40B4-BE49-F238E27FC236}">
                <a16:creationId xmlns:a16="http://schemas.microsoft.com/office/drawing/2014/main" id="{9BB7356F-33EC-4A12-8C05-E2DE636E795D}"/>
              </a:ext>
            </a:extLst>
          </p:cNvPr>
          <p:cNvSpPr txBox="1">
            <a:spLocks noGrp="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EABA97F-ACB3-48AB-B9DA-9ACFFA4C281B}" type="slidenum">
              <a:rPr lang="en-US" altLang="en-US">
                <a:latin typeface="Times New Roman" panose="02020603050405020304" pitchFamily="18" charset="0"/>
              </a:rPr>
              <a:pPr algn="r" eaLnBrk="1" hangingPunct="1">
                <a:spcBef>
                  <a:spcPct val="0"/>
                </a:spcBef>
              </a:pPr>
              <a:t>44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17911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BAEE5CA-5661-4C4E-B864-7F1A5A2770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F25ED-8D3D-4AEC-B34A-878C7F2801EB}" type="slidenum">
              <a:rPr lang="en-GB" altLang="en-US"/>
              <a:pPr>
                <a:spcBef>
                  <a:spcPct val="0"/>
                </a:spcBef>
              </a:pPr>
              <a:t>45</a:t>
            </a:fld>
            <a:endParaRPr lang="en-GB" altLang="en-US"/>
          </a:p>
        </p:txBody>
      </p:sp>
      <p:sp>
        <p:nvSpPr>
          <p:cNvPr id="78851" name="Rectangle 2">
            <a:extLst>
              <a:ext uri="{FF2B5EF4-FFF2-40B4-BE49-F238E27FC236}">
                <a16:creationId xmlns:a16="http://schemas.microsoft.com/office/drawing/2014/main" id="{CDB99BB5-56E6-449E-8379-EDD09BF1BB73}"/>
              </a:ext>
            </a:extLst>
          </p:cNvPr>
          <p:cNvSpPr>
            <a:spLocks noGrp="1" noRot="1" noChangeAspect="1" noChangeArrowheads="1" noTextEdit="1"/>
          </p:cNvSpPr>
          <p:nvPr>
            <p:ph type="sldImg"/>
          </p:nvPr>
        </p:nvSpPr>
        <p:spPr>
          <a:xfrm>
            <a:off x="917575" y="744538"/>
            <a:ext cx="4962525" cy="3722687"/>
          </a:xfrm>
          <a:ln/>
        </p:spPr>
      </p:sp>
      <p:sp>
        <p:nvSpPr>
          <p:cNvPr id="78852" name="Rectangle 3">
            <a:extLst>
              <a:ext uri="{FF2B5EF4-FFF2-40B4-BE49-F238E27FC236}">
                <a16:creationId xmlns:a16="http://schemas.microsoft.com/office/drawing/2014/main" id="{4B20A538-2E74-4403-AEE7-62FBCA71F1AC}"/>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F64D796-227E-4963-B5C0-03DDC2C87C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60EB2F-64E9-4D0F-B01A-50C30E0DD173}" type="slidenum">
              <a:rPr lang="en-GB" altLang="en-US"/>
              <a:pPr>
                <a:spcBef>
                  <a:spcPct val="0"/>
                </a:spcBef>
              </a:pPr>
              <a:t>5</a:t>
            </a:fld>
            <a:endParaRPr lang="en-GB" altLang="en-US"/>
          </a:p>
        </p:txBody>
      </p:sp>
      <p:sp>
        <p:nvSpPr>
          <p:cNvPr id="19459" name="Rectangle 2">
            <a:extLst>
              <a:ext uri="{FF2B5EF4-FFF2-40B4-BE49-F238E27FC236}">
                <a16:creationId xmlns:a16="http://schemas.microsoft.com/office/drawing/2014/main" id="{FF594ABA-F103-46EA-9A65-63BC46494B5D}"/>
              </a:ext>
            </a:extLst>
          </p:cNvPr>
          <p:cNvSpPr>
            <a:spLocks noGrp="1" noRot="1" noChangeAspect="1" noChangeArrowheads="1" noTextEdit="1"/>
          </p:cNvSpPr>
          <p:nvPr>
            <p:ph type="sldImg"/>
          </p:nvPr>
        </p:nvSpPr>
        <p:spPr>
          <a:xfrm>
            <a:off x="917575" y="744538"/>
            <a:ext cx="4962525" cy="3722687"/>
          </a:xfrm>
          <a:ln/>
        </p:spPr>
      </p:sp>
      <p:sp>
        <p:nvSpPr>
          <p:cNvPr id="19460" name="Rectangle 3">
            <a:extLst>
              <a:ext uri="{FF2B5EF4-FFF2-40B4-BE49-F238E27FC236}">
                <a16:creationId xmlns:a16="http://schemas.microsoft.com/office/drawing/2014/main" id="{3673B8A3-B152-4459-A346-5822AE15F09A}"/>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will look at these in more depth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C47B295-D74D-4BEC-8415-4F961A98FF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629F71-5AC4-445F-9BE2-9C90014DA64B}" type="slidenum">
              <a:rPr lang="en-GB" altLang="en-US"/>
              <a:pPr>
                <a:spcBef>
                  <a:spcPct val="0"/>
                </a:spcBef>
              </a:pPr>
              <a:t>6</a:t>
            </a:fld>
            <a:endParaRPr lang="en-GB" altLang="en-US"/>
          </a:p>
        </p:txBody>
      </p:sp>
      <p:sp>
        <p:nvSpPr>
          <p:cNvPr id="21507" name="Rectangle 2">
            <a:extLst>
              <a:ext uri="{FF2B5EF4-FFF2-40B4-BE49-F238E27FC236}">
                <a16:creationId xmlns:a16="http://schemas.microsoft.com/office/drawing/2014/main" id="{37932DFB-112E-4AD9-BA28-083601D7B193}"/>
              </a:ext>
            </a:extLst>
          </p:cNvPr>
          <p:cNvSpPr>
            <a:spLocks noGrp="1" noRot="1" noChangeAspect="1" noChangeArrowheads="1" noTextEdit="1"/>
          </p:cNvSpPr>
          <p:nvPr>
            <p:ph type="sldImg"/>
          </p:nvPr>
        </p:nvSpPr>
        <p:spPr>
          <a:xfrm>
            <a:off x="917575" y="744538"/>
            <a:ext cx="4962525" cy="3722687"/>
          </a:xfrm>
          <a:ln/>
        </p:spPr>
      </p:sp>
      <p:sp>
        <p:nvSpPr>
          <p:cNvPr id="21508" name="Rectangle 3">
            <a:extLst>
              <a:ext uri="{FF2B5EF4-FFF2-40B4-BE49-F238E27FC236}">
                <a16:creationId xmlns:a16="http://schemas.microsoft.com/office/drawing/2014/main" id="{C81F7F1C-B81A-4CAB-B306-46E7FCAEBE58}"/>
              </a:ext>
            </a:extLst>
          </p:cNvPr>
          <p:cNvSpPr>
            <a:spLocks noGrp="1" noChangeArrowheads="1"/>
          </p:cNvSpPr>
          <p:nvPr>
            <p:ph type="body" idx="1"/>
          </p:nvPr>
        </p:nvSpPr>
        <p:spPr>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more specific your question is, the easier it will be to find a more manageable and relevant body of literature. If it’s ambiguous or too broad, you will get too much literature and find it hard to identify the relevant material</a:t>
            </a:r>
          </a:p>
          <a:p>
            <a:pPr eaLnBrk="1" hangingPunct="1"/>
            <a:endParaRPr lang="en-US" altLang="en-US" dirty="0"/>
          </a:p>
          <a:p>
            <a:pPr eaLnBrk="1" hangingPunct="1"/>
            <a:r>
              <a:rPr lang="en-US" altLang="en-US" dirty="0"/>
              <a:t>You might start with a broad question or topic but as you start to review the literature, you can start to refine your question based on your reading. E.g. you might start by asking ‘what is the role of nurses in the care of people with dementia’. On reading literature on the topic, you </a:t>
            </a:r>
            <a:r>
              <a:rPr lang="en-US" altLang="en-US" dirty="0" err="1"/>
              <a:t>realise</a:t>
            </a:r>
            <a:r>
              <a:rPr lang="en-US" altLang="en-US" dirty="0"/>
              <a:t> that caring for people with dementia takes place in a variety of settings, each quite different  in terms of the nurses’ role. As a result you decide to focus on care of people with dementia in acute hospital settings as this seems to be an under-researched area whereas Residential units have had a lot of research. You might also decide to focus on a particular grade of nurse such as the role of student nurses or staff nurses as different grades of nurses have different roles. </a:t>
            </a:r>
          </a:p>
          <a:p>
            <a:pPr eaLnBrk="1" hangingPunct="1"/>
            <a:endParaRPr lang="en-US" altLang="en-US" dirty="0"/>
          </a:p>
          <a:p>
            <a:pPr eaLnBrk="1" hangingPunct="1"/>
            <a:r>
              <a:rPr lang="en-US" altLang="en-US" dirty="0"/>
              <a:t>Ambiguous is where there is more than one interpretation for the question e.g.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0799760-5B7E-4F99-B578-2EA4B89B5F99}"/>
              </a:ext>
            </a:extLst>
          </p:cNvPr>
          <p:cNvSpPr>
            <a:spLocks noGrp="1" noRot="1" noChangeAspect="1" noChangeArrowheads="1" noTextEdit="1"/>
          </p:cNvSpPr>
          <p:nvPr>
            <p:ph type="sldImg"/>
          </p:nvPr>
        </p:nvSpPr>
        <p:spPr>
          <a:xfrm>
            <a:off x="917575" y="744538"/>
            <a:ext cx="4962525" cy="3722687"/>
          </a:xfrm>
          <a:ln/>
        </p:spPr>
      </p:sp>
      <p:sp>
        <p:nvSpPr>
          <p:cNvPr id="23555" name="Notes Placeholder 2">
            <a:extLst>
              <a:ext uri="{FF2B5EF4-FFF2-40B4-BE49-F238E27FC236}">
                <a16:creationId xmlns:a16="http://schemas.microsoft.com/office/drawing/2014/main" id="{11738577-8F37-43DF-8B07-C1C6A0E462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a:t>How would these questions affect your literature search?</a:t>
            </a:r>
          </a:p>
        </p:txBody>
      </p:sp>
      <p:sp>
        <p:nvSpPr>
          <p:cNvPr id="23556" name="Slide Number Placeholder 3">
            <a:extLst>
              <a:ext uri="{FF2B5EF4-FFF2-40B4-BE49-F238E27FC236}">
                <a16:creationId xmlns:a16="http://schemas.microsoft.com/office/drawing/2014/main" id="{03E42326-4A89-4755-B51D-5A76F8BCCE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22C6F-B3A7-4C06-84C5-14C0C1FF2105}" type="slidenum">
              <a:rPr lang="en-GB" altLang="en-US"/>
              <a:pPr>
                <a:spcBef>
                  <a:spcPct val="0"/>
                </a:spcBef>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89F8B52-FF55-49D1-8EDD-CF18C1FF0A0E}"/>
              </a:ext>
            </a:extLst>
          </p:cNvPr>
          <p:cNvSpPr>
            <a:spLocks noGrp="1" noRot="1" noChangeAspect="1" noChangeArrowheads="1" noTextEdit="1"/>
          </p:cNvSpPr>
          <p:nvPr>
            <p:ph type="sldImg"/>
          </p:nvPr>
        </p:nvSpPr>
        <p:spPr>
          <a:xfrm>
            <a:off x="917575" y="744538"/>
            <a:ext cx="4962525" cy="3722687"/>
          </a:xfrm>
          <a:ln/>
        </p:spPr>
      </p:sp>
      <p:sp>
        <p:nvSpPr>
          <p:cNvPr id="27651" name="Notes Placeholder 2">
            <a:extLst>
              <a:ext uri="{FF2B5EF4-FFF2-40B4-BE49-F238E27FC236}">
                <a16:creationId xmlns:a16="http://schemas.microsoft.com/office/drawing/2014/main" id="{CCD00FBA-D509-4950-A9EE-1E9376D6B0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a:t>i.e. health can be interpreted in different ways – wellbeing, physical, mental, emotional, long term, short term</a:t>
            </a:r>
          </a:p>
        </p:txBody>
      </p:sp>
      <p:sp>
        <p:nvSpPr>
          <p:cNvPr id="27652" name="Slide Number Placeholder 3">
            <a:extLst>
              <a:ext uri="{FF2B5EF4-FFF2-40B4-BE49-F238E27FC236}">
                <a16:creationId xmlns:a16="http://schemas.microsoft.com/office/drawing/2014/main" id="{ED15D62E-F378-4776-AE96-0456A79210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B40027-101A-4521-9177-B5025FD7DB39}" type="slidenum">
              <a:rPr lang="en-GB" altLang="en-US"/>
              <a:pPr>
                <a:spcBef>
                  <a:spcPct val="0"/>
                </a:spcBef>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7136D74-CA90-4A8C-8836-3A06E7045A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F81C03-3AA4-468E-B509-3EBADC0B51C8}" type="slidenum">
              <a:rPr lang="en-GB" altLang="en-US"/>
              <a:pPr>
                <a:spcBef>
                  <a:spcPct val="0"/>
                </a:spcBef>
              </a:pPr>
              <a:t>10</a:t>
            </a:fld>
            <a:endParaRPr lang="en-GB" altLang="en-US"/>
          </a:p>
        </p:txBody>
      </p:sp>
      <p:sp>
        <p:nvSpPr>
          <p:cNvPr id="36867" name="Rectangle 2">
            <a:extLst>
              <a:ext uri="{FF2B5EF4-FFF2-40B4-BE49-F238E27FC236}">
                <a16:creationId xmlns:a16="http://schemas.microsoft.com/office/drawing/2014/main" id="{C0BFCBD2-9F8F-44C5-A499-11973D8E0A6A}"/>
              </a:ext>
            </a:extLst>
          </p:cNvPr>
          <p:cNvSpPr>
            <a:spLocks noGrp="1" noRot="1" noChangeAspect="1" noChangeArrowheads="1" noTextEdit="1"/>
          </p:cNvSpPr>
          <p:nvPr>
            <p:ph type="sldImg"/>
          </p:nvPr>
        </p:nvSpPr>
        <p:spPr>
          <a:xfrm>
            <a:off x="917575" y="744538"/>
            <a:ext cx="4962525" cy="3722687"/>
          </a:xfrm>
          <a:ln/>
        </p:spPr>
      </p:sp>
      <p:sp>
        <p:nvSpPr>
          <p:cNvPr id="36868" name="Rectangle 3">
            <a:extLst>
              <a:ext uri="{FF2B5EF4-FFF2-40B4-BE49-F238E27FC236}">
                <a16:creationId xmlns:a16="http://schemas.microsoft.com/office/drawing/2014/main" id="{2EF9C79A-2CF8-4B6D-9D71-3B57726F8369}"/>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2816950-665C-4327-81D4-372309E392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8BBEAE-CB2E-43A7-BD73-9D9F1D87A8B9}" type="slidenum">
              <a:rPr lang="en-GB" altLang="en-US"/>
              <a:pPr>
                <a:spcBef>
                  <a:spcPct val="0"/>
                </a:spcBef>
              </a:pPr>
              <a:t>11</a:t>
            </a:fld>
            <a:endParaRPr lang="en-GB" altLang="en-US"/>
          </a:p>
        </p:txBody>
      </p:sp>
      <p:sp>
        <p:nvSpPr>
          <p:cNvPr id="38915" name="Rectangle 2">
            <a:extLst>
              <a:ext uri="{FF2B5EF4-FFF2-40B4-BE49-F238E27FC236}">
                <a16:creationId xmlns:a16="http://schemas.microsoft.com/office/drawing/2014/main" id="{260828EC-43D7-4BA5-97E8-D1FE189B13F2}"/>
              </a:ext>
            </a:extLst>
          </p:cNvPr>
          <p:cNvSpPr>
            <a:spLocks noGrp="1" noRot="1" noChangeAspect="1" noChangeArrowheads="1" noTextEdit="1"/>
          </p:cNvSpPr>
          <p:nvPr>
            <p:ph type="sldImg"/>
          </p:nvPr>
        </p:nvSpPr>
        <p:spPr>
          <a:xfrm>
            <a:off x="917575" y="744538"/>
            <a:ext cx="4962525" cy="3722687"/>
          </a:xfrm>
          <a:ln/>
        </p:spPr>
      </p:sp>
      <p:sp>
        <p:nvSpPr>
          <p:cNvPr id="38916" name="Rectangle 3">
            <a:extLst>
              <a:ext uri="{FF2B5EF4-FFF2-40B4-BE49-F238E27FC236}">
                <a16:creationId xmlns:a16="http://schemas.microsoft.com/office/drawing/2014/main" id="{F479B89E-80D6-476E-BB17-D2DE2C8852F9}"/>
              </a:ext>
            </a:extLst>
          </p:cNvPr>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7A6E07-EC4E-4954-B398-9945A8ACC437}"/>
              </a:ext>
            </a:extLst>
          </p:cNvPr>
          <p:cNvSpPr/>
          <p:nvPr/>
        </p:nvSpPr>
        <p:spPr>
          <a:xfrm>
            <a:off x="-15875" y="-26988"/>
            <a:ext cx="9188450" cy="3240088"/>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prstClr val="white"/>
              </a:solidFill>
            </a:endParaRPr>
          </a:p>
        </p:txBody>
      </p:sp>
      <p:pic>
        <p:nvPicPr>
          <p:cNvPr id="5" name="Picture 2" descr="C:\Users\jardinj\Pictures\logos\inverted-logo-trinity\white-print-web-trinity.png">
            <a:extLst>
              <a:ext uri="{FF2B5EF4-FFF2-40B4-BE49-F238E27FC236}">
                <a16:creationId xmlns:a16="http://schemas.microsoft.com/office/drawing/2014/main" id="{42A2C58B-62E1-4715-B75E-AC7D23A03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39957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jardinj\Pictures\logos\SLD-logo inverted.png">
            <a:extLst>
              <a:ext uri="{FF2B5EF4-FFF2-40B4-BE49-F238E27FC236}">
                <a16:creationId xmlns:a16="http://schemas.microsoft.com/office/drawing/2014/main" id="{693B913C-E265-4FFE-8FE2-599506E2C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60350"/>
            <a:ext cx="29384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2223" y="1988840"/>
            <a:ext cx="7772400" cy="1152128"/>
          </a:xfrm>
        </p:spPr>
        <p:txBody>
          <a:bodyPr>
            <a:normAutofit/>
          </a:bodyPr>
          <a:lstStyle>
            <a:lvl1pPr>
              <a:defRPr sz="4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IE" dirty="0"/>
          </a:p>
        </p:txBody>
      </p:sp>
      <p:sp>
        <p:nvSpPr>
          <p:cNvPr id="3" name="Subtitle 2"/>
          <p:cNvSpPr>
            <a:spLocks noGrp="1"/>
          </p:cNvSpPr>
          <p:nvPr>
            <p:ph type="subTitle" idx="1"/>
          </p:nvPr>
        </p:nvSpPr>
        <p:spPr>
          <a:xfrm>
            <a:off x="1331640" y="3645024"/>
            <a:ext cx="6400800" cy="1752600"/>
          </a:xfrm>
        </p:spPr>
        <p:txBody>
          <a:bodyPr>
            <a:normAutofit/>
          </a:bodyPr>
          <a:lstStyle>
            <a:lvl1pPr marL="0" indent="0" algn="ct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dirty="0"/>
          </a:p>
        </p:txBody>
      </p:sp>
    </p:spTree>
    <p:extLst>
      <p:ext uri="{BB962C8B-B14F-4D97-AF65-F5344CB8AC3E}">
        <p14:creationId xmlns:p14="http://schemas.microsoft.com/office/powerpoint/2010/main" val="17779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5643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lvl1pPr>
              <a:defRPr sz="3600"/>
            </a:lvl1pPr>
          </a:lstStyle>
          <a:p>
            <a:r>
              <a:rPr lang="en-US"/>
              <a:t>Click to edit Master title style</a:t>
            </a:r>
            <a:endParaRPr lang="en-IE" dirty="0"/>
          </a:p>
        </p:txBody>
      </p:sp>
      <p:sp>
        <p:nvSpPr>
          <p:cNvPr id="9" name="Picture Placeholder 8"/>
          <p:cNvSpPr>
            <a:spLocks noGrp="1"/>
          </p:cNvSpPr>
          <p:nvPr>
            <p:ph type="pic" sz="quarter" idx="10"/>
          </p:nvPr>
        </p:nvSpPr>
        <p:spPr>
          <a:xfrm>
            <a:off x="5364088" y="1988840"/>
            <a:ext cx="3384550" cy="3960440"/>
          </a:xfrm>
        </p:spPr>
        <p:txBody>
          <a:bodyPr rtlCol="0">
            <a:normAutofit/>
          </a:bodyPr>
          <a:lstStyle/>
          <a:p>
            <a:pPr lvl="0"/>
            <a:r>
              <a:rPr lang="en-US" noProof="0"/>
              <a:t>Click icon to add picture</a:t>
            </a:r>
            <a:endParaRPr lang="en-IE" noProof="0" dirty="0"/>
          </a:p>
        </p:txBody>
      </p:sp>
      <p:sp>
        <p:nvSpPr>
          <p:cNvPr id="11" name="Text Placeholder 10"/>
          <p:cNvSpPr>
            <a:spLocks noGrp="1"/>
          </p:cNvSpPr>
          <p:nvPr>
            <p:ph type="body" sz="quarter" idx="11"/>
          </p:nvPr>
        </p:nvSpPr>
        <p:spPr>
          <a:xfrm>
            <a:off x="467544" y="1988840"/>
            <a:ext cx="4536306" cy="3960440"/>
          </a:xfrm>
        </p:spPr>
        <p:txBody>
          <a:bodyPr/>
          <a:lstStyle>
            <a:lvl1pPr>
              <a:defRPr sz="2400" baseline="0"/>
            </a:lvl1pPr>
            <a:lvl2pPr marL="800100" indent="-342900">
              <a:buFontTx/>
              <a:buChar cha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40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as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lvl1pPr>
              <a:defRPr sz="3600"/>
            </a:lvl1pPr>
          </a:lstStyle>
          <a:p>
            <a:r>
              <a:rPr lang="en-US"/>
              <a:t>Click to edit Master title style</a:t>
            </a:r>
            <a:endParaRPr lang="en-IE" dirty="0"/>
          </a:p>
        </p:txBody>
      </p:sp>
      <p:sp>
        <p:nvSpPr>
          <p:cNvPr id="11" name="Text Placeholder 10"/>
          <p:cNvSpPr>
            <a:spLocks noGrp="1"/>
          </p:cNvSpPr>
          <p:nvPr>
            <p:ph type="body" sz="quarter" idx="11"/>
          </p:nvPr>
        </p:nvSpPr>
        <p:spPr>
          <a:xfrm>
            <a:off x="4139952" y="1988840"/>
            <a:ext cx="4536306" cy="3960440"/>
          </a:xfrm>
        </p:spPr>
        <p:txBody>
          <a:bodyPr/>
          <a:lstStyle>
            <a:lvl1pPr>
              <a:defRPr sz="2400" baseline="0"/>
            </a:lvl1pPr>
            <a:lvl2pPr marL="800100" indent="-342900">
              <a:buFontTx/>
              <a:buChar cha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61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picture &amp;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060848"/>
            <a:ext cx="9144000" cy="4032448"/>
          </a:xfrm>
        </p:spPr>
        <p:txBody>
          <a:bodyPr rtlCol="0">
            <a:normAutofit/>
          </a:bodyPr>
          <a:lstStyle/>
          <a:p>
            <a:pPr lvl="0"/>
            <a:r>
              <a:rPr lang="en-US" noProof="0"/>
              <a:t>Click icon to add picture</a:t>
            </a:r>
            <a:endParaRPr lang="en-IE" noProof="0" dirty="0"/>
          </a:p>
        </p:txBody>
      </p:sp>
      <p:sp>
        <p:nvSpPr>
          <p:cNvPr id="2" name="Title 1"/>
          <p:cNvSpPr>
            <a:spLocks noGrp="1"/>
          </p:cNvSpPr>
          <p:nvPr>
            <p:ph type="title"/>
          </p:nvPr>
        </p:nvSpPr>
        <p:spPr>
          <a:xfrm>
            <a:off x="467544" y="476672"/>
            <a:ext cx="8229600" cy="1143000"/>
          </a:xfrm>
        </p:spPr>
        <p:txBody>
          <a:bodyPr>
            <a:normAutofit/>
          </a:bodyPr>
          <a:lstStyle>
            <a:lvl1pPr algn="l">
              <a:defRPr sz="3600"/>
            </a:lvl1pPr>
          </a:lstStyle>
          <a:p>
            <a:r>
              <a:rPr lang="en-US"/>
              <a:t>Click to edit Master title style</a:t>
            </a:r>
            <a:endParaRPr lang="en-IE" dirty="0"/>
          </a:p>
        </p:txBody>
      </p:sp>
      <p:sp>
        <p:nvSpPr>
          <p:cNvPr id="4" name="Text Placeholder 3"/>
          <p:cNvSpPr>
            <a:spLocks noGrp="1"/>
          </p:cNvSpPr>
          <p:nvPr>
            <p:ph type="body" sz="quarter" idx="11"/>
          </p:nvPr>
        </p:nvSpPr>
        <p:spPr>
          <a:xfrm>
            <a:off x="683568" y="1340768"/>
            <a:ext cx="7992888" cy="43180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10788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FF994-6C30-4E45-BF88-9D6E63CC7AEF}"/>
              </a:ext>
            </a:extLst>
          </p:cNvPr>
          <p:cNvSpPr/>
          <p:nvPr/>
        </p:nvSpPr>
        <p:spPr>
          <a:xfrm>
            <a:off x="-15875" y="-26988"/>
            <a:ext cx="9188450" cy="3240088"/>
          </a:xfrm>
          <a:prstGeom prst="rect">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prstClr val="white"/>
              </a:solidFill>
            </a:endParaRPr>
          </a:p>
        </p:txBody>
      </p:sp>
      <p:pic>
        <p:nvPicPr>
          <p:cNvPr id="4" name="Picture 2" descr="C:\Users\jardinj\Pictures\logos\inverted-logo-trinity\white-print-web-trinity.png">
            <a:extLst>
              <a:ext uri="{FF2B5EF4-FFF2-40B4-BE49-F238E27FC236}">
                <a16:creationId xmlns:a16="http://schemas.microsoft.com/office/drawing/2014/main" id="{1E8D0117-DE32-48BE-9E06-5F1339AE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39957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ardinj\Pictures\logos\SLD-logo inverted.png">
            <a:extLst>
              <a:ext uri="{FF2B5EF4-FFF2-40B4-BE49-F238E27FC236}">
                <a16:creationId xmlns:a16="http://schemas.microsoft.com/office/drawing/2014/main" id="{421BFA9C-68E5-4141-8001-8136B690C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60350"/>
            <a:ext cx="29384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2223" y="3429000"/>
            <a:ext cx="7772400" cy="1152128"/>
          </a:xfrm>
        </p:spPr>
        <p:txBody>
          <a:bodyPr>
            <a:normAutofit/>
          </a:bodyPr>
          <a:lstStyle>
            <a:lvl1pP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IE" dirty="0"/>
          </a:p>
        </p:txBody>
      </p:sp>
    </p:spTree>
    <p:extLst>
      <p:ext uri="{BB962C8B-B14F-4D97-AF65-F5344CB8AC3E}">
        <p14:creationId xmlns:p14="http://schemas.microsoft.com/office/powerpoint/2010/main" val="255347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990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953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1032">
            <a:extLst>
              <a:ext uri="{FF2B5EF4-FFF2-40B4-BE49-F238E27FC236}">
                <a16:creationId xmlns:a16="http://schemas.microsoft.com/office/drawing/2014/main" id="{67249C22-6B3A-46A6-8994-059606A9B0F8}"/>
              </a:ext>
            </a:extLst>
          </p:cNvPr>
          <p:cNvSpPr>
            <a:spLocks noGrp="1" noChangeArrowheads="1"/>
          </p:cNvSpPr>
          <p:nvPr>
            <p:ph type="dt" sz="half" idx="10"/>
          </p:nvPr>
        </p:nvSpPr>
        <p:spPr>
          <a:xfrm>
            <a:off x="990600" y="6096000"/>
            <a:ext cx="1905000" cy="457200"/>
          </a:xfrm>
          <a:prstGeom prst="rect">
            <a:avLst/>
          </a:prstGeom>
        </p:spPr>
        <p:txBody>
          <a:bodyPr/>
          <a:lstStyle>
            <a:lvl1pPr>
              <a:defRPr sz="2400">
                <a:solidFill>
                  <a:prstClr val="black"/>
                </a:solidFill>
                <a:latin typeface="Times New Roman" panose="02020603050405020304" pitchFamily="18" charset="0"/>
              </a:defRPr>
            </a:lvl1pPr>
          </a:lstStyle>
          <a:p>
            <a:pPr>
              <a:defRPr/>
            </a:pPr>
            <a:endParaRPr lang="en-US"/>
          </a:p>
        </p:txBody>
      </p:sp>
      <p:sp>
        <p:nvSpPr>
          <p:cNvPr id="6" name="Rectangle 1033">
            <a:extLst>
              <a:ext uri="{FF2B5EF4-FFF2-40B4-BE49-F238E27FC236}">
                <a16:creationId xmlns:a16="http://schemas.microsoft.com/office/drawing/2014/main" id="{41142FF9-1CB5-46A4-9FEC-0FEAEE5ED420}"/>
              </a:ext>
            </a:extLst>
          </p:cNvPr>
          <p:cNvSpPr>
            <a:spLocks noGrp="1" noChangeArrowheads="1"/>
          </p:cNvSpPr>
          <p:nvPr>
            <p:ph type="ftr" sz="quarter" idx="11"/>
          </p:nvPr>
        </p:nvSpPr>
        <p:spPr>
          <a:xfrm>
            <a:off x="3429000" y="6096000"/>
            <a:ext cx="2895600" cy="457200"/>
          </a:xfrm>
          <a:prstGeom prst="rect">
            <a:avLst/>
          </a:prstGeom>
        </p:spPr>
        <p:txBody>
          <a:bodyPr/>
          <a:lstStyle>
            <a:lvl1pPr>
              <a:defRPr sz="2400">
                <a:solidFill>
                  <a:prstClr val="black"/>
                </a:solidFill>
                <a:latin typeface="Times New Roman" panose="02020603050405020304" pitchFamily="18" charset="0"/>
              </a:defRPr>
            </a:lvl1pPr>
          </a:lstStyle>
          <a:p>
            <a:pPr>
              <a:defRPr/>
            </a:pPr>
            <a:endParaRPr lang="en-US"/>
          </a:p>
        </p:txBody>
      </p:sp>
      <p:sp>
        <p:nvSpPr>
          <p:cNvPr id="7" name="Rectangle 1034">
            <a:extLst>
              <a:ext uri="{FF2B5EF4-FFF2-40B4-BE49-F238E27FC236}">
                <a16:creationId xmlns:a16="http://schemas.microsoft.com/office/drawing/2014/main" id="{D9B5B8EB-455B-42FB-83DF-41646DFF2E22}"/>
              </a:ext>
            </a:extLst>
          </p:cNvPr>
          <p:cNvSpPr>
            <a:spLocks noGrp="1" noChangeArrowheads="1"/>
          </p:cNvSpPr>
          <p:nvPr>
            <p:ph type="sldNum" sz="quarter" idx="12"/>
          </p:nvPr>
        </p:nvSpPr>
        <p:spPr>
          <a:xfrm>
            <a:off x="6858000" y="6096000"/>
            <a:ext cx="1905000" cy="45720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panose="02020603050405020304" pitchFamily="18" charset="0"/>
              </a:defRPr>
            </a:lvl1pPr>
          </a:lstStyle>
          <a:p>
            <a:fld id="{5A238E8E-75EE-4506-924C-C94AC1247383}" type="slidenum">
              <a:rPr lang="en-US" altLang="en-US"/>
              <a:pPr/>
              <a:t>‹#›</a:t>
            </a:fld>
            <a:endParaRPr lang="en-US" altLang="en-US"/>
          </a:p>
        </p:txBody>
      </p:sp>
    </p:spTree>
    <p:extLst>
      <p:ext uri="{BB962C8B-B14F-4D97-AF65-F5344CB8AC3E}">
        <p14:creationId xmlns:p14="http://schemas.microsoft.com/office/powerpoint/2010/main" val="372795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D44B862C-1515-4AA2-A553-14CB0FF2E122}"/>
              </a:ext>
            </a:extLst>
          </p:cNvPr>
          <p:cNvSpPr>
            <a:spLocks noGrp="1" noChangeArrowheads="1"/>
          </p:cNvSpPr>
          <p:nvPr>
            <p:ph type="dt" sz="half" idx="10"/>
          </p:nvPr>
        </p:nvSpPr>
        <p:spPr>
          <a:xfrm>
            <a:off x="990600" y="6096000"/>
            <a:ext cx="1905000" cy="457200"/>
          </a:xfrm>
          <a:prstGeom prst="rect">
            <a:avLst/>
          </a:prstGeom>
        </p:spPr>
        <p:txBody>
          <a:bodyPr/>
          <a:lstStyle>
            <a:lvl1pPr>
              <a:defRPr sz="2400">
                <a:solidFill>
                  <a:prstClr val="black"/>
                </a:solidFill>
                <a:latin typeface="Times New Roman" panose="02020603050405020304" pitchFamily="18" charset="0"/>
              </a:defRPr>
            </a:lvl1pPr>
          </a:lstStyle>
          <a:p>
            <a:pPr>
              <a:defRPr/>
            </a:pPr>
            <a:endParaRPr lang="en-US"/>
          </a:p>
        </p:txBody>
      </p:sp>
      <p:sp>
        <p:nvSpPr>
          <p:cNvPr id="3" name="Rectangle 1033">
            <a:extLst>
              <a:ext uri="{FF2B5EF4-FFF2-40B4-BE49-F238E27FC236}">
                <a16:creationId xmlns:a16="http://schemas.microsoft.com/office/drawing/2014/main" id="{99D616F5-B884-4B80-B6CE-DF44C5D500BB}"/>
              </a:ext>
            </a:extLst>
          </p:cNvPr>
          <p:cNvSpPr>
            <a:spLocks noGrp="1" noChangeArrowheads="1"/>
          </p:cNvSpPr>
          <p:nvPr>
            <p:ph type="ftr" sz="quarter" idx="11"/>
          </p:nvPr>
        </p:nvSpPr>
        <p:spPr>
          <a:xfrm>
            <a:off x="3429000" y="6096000"/>
            <a:ext cx="2895600" cy="457200"/>
          </a:xfrm>
          <a:prstGeom prst="rect">
            <a:avLst/>
          </a:prstGeom>
        </p:spPr>
        <p:txBody>
          <a:bodyPr/>
          <a:lstStyle>
            <a:lvl1pPr>
              <a:defRPr sz="2400">
                <a:solidFill>
                  <a:prstClr val="black"/>
                </a:solidFill>
                <a:latin typeface="Times New Roman" panose="02020603050405020304" pitchFamily="18" charset="0"/>
              </a:defRPr>
            </a:lvl1pPr>
          </a:lstStyle>
          <a:p>
            <a:pPr>
              <a:defRPr/>
            </a:pPr>
            <a:endParaRPr lang="en-US"/>
          </a:p>
        </p:txBody>
      </p:sp>
      <p:sp>
        <p:nvSpPr>
          <p:cNvPr id="4" name="Rectangle 1034">
            <a:extLst>
              <a:ext uri="{FF2B5EF4-FFF2-40B4-BE49-F238E27FC236}">
                <a16:creationId xmlns:a16="http://schemas.microsoft.com/office/drawing/2014/main" id="{5198CC20-0FE2-4276-8847-D381B6C575BA}"/>
              </a:ext>
            </a:extLst>
          </p:cNvPr>
          <p:cNvSpPr>
            <a:spLocks noGrp="1" noChangeArrowheads="1"/>
          </p:cNvSpPr>
          <p:nvPr>
            <p:ph type="sldNum" sz="quarter" idx="12"/>
          </p:nvPr>
        </p:nvSpPr>
        <p:spPr>
          <a:xfrm>
            <a:off x="6858000" y="6096000"/>
            <a:ext cx="1905000" cy="45720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panose="02020603050405020304" pitchFamily="18" charset="0"/>
              </a:defRPr>
            </a:lvl1pPr>
          </a:lstStyle>
          <a:p>
            <a:fld id="{BFBF0AB5-A971-4868-8895-34E9825032B5}" type="slidenum">
              <a:rPr lang="en-US" altLang="en-US"/>
              <a:pPr/>
              <a:t>‹#›</a:t>
            </a:fld>
            <a:endParaRPr lang="en-US" altLang="en-US"/>
          </a:p>
        </p:txBody>
      </p:sp>
    </p:spTree>
    <p:extLst>
      <p:ext uri="{BB962C8B-B14F-4D97-AF65-F5344CB8AC3E}">
        <p14:creationId xmlns:p14="http://schemas.microsoft.com/office/powerpoint/2010/main" val="270242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BD8C3-5EF0-4984-AF77-67A2EAF67857}"/>
              </a:ext>
            </a:extLst>
          </p:cNvPr>
          <p:cNvSpPr>
            <a:spLocks noGrp="1"/>
          </p:cNvSpPr>
          <p:nvPr>
            <p:ph type="title"/>
          </p:nvPr>
        </p:nvSpPr>
        <p:spPr bwMode="auto">
          <a:xfrm>
            <a:off x="4714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E" altLang="en-US"/>
          </a:p>
        </p:txBody>
      </p:sp>
      <p:sp>
        <p:nvSpPr>
          <p:cNvPr id="1027" name="Text Placeholder 2">
            <a:extLst>
              <a:ext uri="{FF2B5EF4-FFF2-40B4-BE49-F238E27FC236}">
                <a16:creationId xmlns:a16="http://schemas.microsoft.com/office/drawing/2014/main" id="{C029FBE1-12FE-4E26-97B2-40DA3488190E}"/>
              </a:ext>
            </a:extLst>
          </p:cNvPr>
          <p:cNvSpPr>
            <a:spLocks noGrp="1"/>
          </p:cNvSpPr>
          <p:nvPr>
            <p:ph type="body" idx="1"/>
          </p:nvPr>
        </p:nvSpPr>
        <p:spPr bwMode="auto">
          <a:xfrm>
            <a:off x="471488" y="1916113"/>
            <a:ext cx="8229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2987CB7B-954F-4691-B594-40B0A8706C3A}"/>
              </a:ext>
            </a:extLst>
          </p:cNvPr>
          <p:cNvSpPr/>
          <p:nvPr/>
        </p:nvSpPr>
        <p:spPr>
          <a:xfrm>
            <a:off x="-7938" y="6308725"/>
            <a:ext cx="9188451" cy="576263"/>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dirty="0">
              <a:solidFill>
                <a:prstClr val="white"/>
              </a:solidFill>
            </a:endParaRPr>
          </a:p>
        </p:txBody>
      </p:sp>
      <p:sp>
        <p:nvSpPr>
          <p:cNvPr id="5125" name="TextBox 8">
            <a:extLst>
              <a:ext uri="{FF2B5EF4-FFF2-40B4-BE49-F238E27FC236}">
                <a16:creationId xmlns:a16="http://schemas.microsoft.com/office/drawing/2014/main" id="{1C1C0D04-4ABD-44C3-9B26-8FAA1FBFAEE2}"/>
              </a:ext>
            </a:extLst>
          </p:cNvPr>
          <p:cNvSpPr txBox="1">
            <a:spLocks noChangeArrowheads="1"/>
          </p:cNvSpPr>
          <p:nvPr/>
        </p:nvSpPr>
        <p:spPr bwMode="auto">
          <a:xfrm>
            <a:off x="250825" y="6351588"/>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IE" altLang="en-US" sz="1200" b="1">
                <a:solidFill>
                  <a:prstClr val="white"/>
                </a:solidFill>
                <a:latin typeface="Segoe UI" panose="020B0502040204020203" pitchFamily="34" charset="0"/>
                <a:cs typeface="Segoe UI" panose="020B0502040204020203" pitchFamily="34" charset="0"/>
              </a:rPr>
              <a:t>Student Learning Development</a:t>
            </a:r>
          </a:p>
          <a:p>
            <a:pPr>
              <a:defRPr/>
            </a:pPr>
            <a:r>
              <a:rPr lang="en-IE" altLang="en-US" sz="1200">
                <a:solidFill>
                  <a:prstClr val="white"/>
                </a:solidFill>
                <a:latin typeface="Segoe UI" panose="020B0502040204020203" pitchFamily="34" charset="0"/>
                <a:cs typeface="Segoe UI" panose="020B0502040204020203" pitchFamily="34" charset="0"/>
              </a:rPr>
              <a:t>Trinity College Dublin, The University of Dublin</a:t>
            </a:r>
          </a:p>
        </p:txBody>
      </p:sp>
      <p:pic>
        <p:nvPicPr>
          <p:cNvPr id="1030" name="Picture 2" descr="C:\Users\jardinj\Documents\SLD marketing\final vectors\book.png">
            <a:extLst>
              <a:ext uri="{FF2B5EF4-FFF2-40B4-BE49-F238E27FC236}">
                <a16:creationId xmlns:a16="http://schemas.microsoft.com/office/drawing/2014/main" id="{6D9697D7-54F4-4D49-8EFE-9283B4FB0A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18513" y="6338888"/>
            <a:ext cx="420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descr="C:\Users\jardinj\Documents\SLD marketing\final vectors\laptop.png">
            <a:extLst>
              <a:ext uri="{FF2B5EF4-FFF2-40B4-BE49-F238E27FC236}">
                <a16:creationId xmlns:a16="http://schemas.microsoft.com/office/drawing/2014/main" id="{890D2B9F-D5F9-4AC9-B760-7534F06EAB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650" y="6308725"/>
            <a:ext cx="6778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descr="C:\Users\jardinj\Documents\SLD marketing\final vectors\muggrey.png">
            <a:extLst>
              <a:ext uri="{FF2B5EF4-FFF2-40B4-BE49-F238E27FC236}">
                <a16:creationId xmlns:a16="http://schemas.microsoft.com/office/drawing/2014/main" id="{99D6FA77-C556-404A-815B-4EA92907FD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0450" y="6400800"/>
            <a:ext cx="33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897" r:id="rId2"/>
    <p:sldLayoutId id="2147483898" r:id="rId3"/>
    <p:sldLayoutId id="2147483899" r:id="rId4"/>
    <p:sldLayoutId id="2147483900" r:id="rId5"/>
    <p:sldLayoutId id="2147483902" r:id="rId6"/>
    <p:sldLayoutId id="2147483903" r:id="rId7"/>
    <p:sldLayoutId id="2147483905" r:id="rId8"/>
  </p:sldLayoutIdLst>
  <p:txStyles>
    <p:titleStyle>
      <a:lvl1pPr algn="ctr" rtl="0" eaLnBrk="0" fontAlgn="base" hangingPunct="0">
        <a:spcBef>
          <a:spcPct val="0"/>
        </a:spcBef>
        <a:spcAft>
          <a:spcPct val="0"/>
        </a:spcAft>
        <a:defRPr sz="3600" kern="1200">
          <a:solidFill>
            <a:srgbClr val="00642D"/>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2pPr>
      <a:lvl3pPr algn="ctr" rtl="0" eaLnBrk="0" fontAlgn="base" hangingPunct="0">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3pPr>
      <a:lvl4pPr algn="ctr" rtl="0" eaLnBrk="0" fontAlgn="base" hangingPunct="0">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4pPr>
      <a:lvl5pPr algn="ctr" rtl="0" eaLnBrk="0" fontAlgn="base" hangingPunct="0">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5pPr>
      <a:lvl6pPr marL="457200" algn="ctr" rtl="0" fontAlgn="base">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6pPr>
      <a:lvl7pPr marL="914400" algn="ctr" rtl="0" fontAlgn="base">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7pPr>
      <a:lvl8pPr marL="1371600" algn="ctr" rtl="0" fontAlgn="base">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8pPr>
      <a:lvl9pPr marL="1828800" algn="ctr" rtl="0" fontAlgn="base">
        <a:spcBef>
          <a:spcPct val="0"/>
        </a:spcBef>
        <a:spcAft>
          <a:spcPct val="0"/>
        </a:spcAft>
        <a:defRPr sz="3600">
          <a:solidFill>
            <a:srgbClr val="00642D"/>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595959"/>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A6A6A6"/>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95959"/>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A6A6A6"/>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95959"/>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enago.com/academy/things-need-know-writing-good-research-ques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unknowncystic.wordpress.com/2012/0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openbooks.macewan.ca/navigatingsocialscience/chapter/introduction-to-doing-research-in-the-library-and-on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aasmarketingstrategy.blogspot.com/2012/07/when-lead-generation-is-bad-thing.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graphicdesign.stackexchange.com/questions/36702/how-to-make-circles-of-growing-in-sizes-from-small-to-big-in-photosho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cademicwritingforstudents.com/how-to-write-a-literature-review-research-paper-the-most-easy-wa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b.ncsu.edu/tutorials/lit-revie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hyperlink" Target="https://www.citewrite.qut.edu.au/write/litreview.j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tonybates.ca/2015/06/21/obtaining-independent-reviews-for-an-open-textbook-what-criteria-to-u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itewrite.qut.edu.au/write/litreview.js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plymouth.ac.uk/uploads/production/document/path/1/1710/Critical_Thinking.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hyperlink" Target="https://www.plymouth.ac.uk/uploads/production/document/path/1/1710/Critical_Thinking.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otago.ac.nz/hedc/otago615355.pdf" TargetMode="External"/><Relationship Id="rId7" Type="http://schemas.openxmlformats.org/officeDocument/2006/relationships/hyperlink" Target="https://www.plymouth.ac.uk/uploads/production/document/path/1/1710/Critical_Thinking.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phrasebank.manchester.ac.uk/" TargetMode="External"/><Relationship Id="rId5" Type="http://schemas.openxmlformats.org/officeDocument/2006/relationships/hyperlink" Target="https://www.monash.edu/rlo/graduate-research-writing/write-the-thesis/writing-a-literature-review" TargetMode="External"/><Relationship Id="rId4" Type="http://schemas.openxmlformats.org/officeDocument/2006/relationships/hyperlink" Target="http://libguides.utoledo.edu/litreview/hom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u.surveymonkey.com/r/SLDPGSchool"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u.surveymonkey.com/r/SLDPGSchool"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https://eu.surveymonkey.com/r/SLDPGSchoo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publicdomainpictures.net/en/view-image.php?image=31710&amp;picture=questions-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ritingcenter.gmu.edu/?p=307"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patheos.com/blogs/epiphenom/2013/06/people-reminded-of-religion-become.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36DC851-1466-4514-90B1-3D2088921C3C}"/>
              </a:ext>
            </a:extLst>
          </p:cNvPr>
          <p:cNvSpPr>
            <a:spLocks noGrp="1"/>
          </p:cNvSpPr>
          <p:nvPr>
            <p:ph type="ctrTitle"/>
          </p:nvPr>
        </p:nvSpPr>
        <p:spPr>
          <a:xfrm>
            <a:off x="692150" y="1700213"/>
            <a:ext cx="7772400" cy="1441450"/>
          </a:xfrm>
        </p:spPr>
        <p:txBody>
          <a:bodyPr>
            <a:normAutofit/>
          </a:bodyPr>
          <a:lstStyle/>
          <a:p>
            <a:pPr eaLnBrk="1" hangingPunct="1"/>
            <a:r>
              <a:rPr lang="en-US" altLang="en-US" sz="4400" dirty="0">
                <a:latin typeface="Arial" panose="020B0604020202020204" pitchFamily="34" charset="0"/>
                <a:cs typeface="Arial" panose="020B0604020202020204" pitchFamily="34" charset="0"/>
              </a:rPr>
              <a:t>Introduction to the Literature Review Process</a:t>
            </a:r>
          </a:p>
        </p:txBody>
      </p:sp>
      <p:sp>
        <p:nvSpPr>
          <p:cNvPr id="9219" name="Rectangle 3">
            <a:extLst>
              <a:ext uri="{FF2B5EF4-FFF2-40B4-BE49-F238E27FC236}">
                <a16:creationId xmlns:a16="http://schemas.microsoft.com/office/drawing/2014/main" id="{5C1EE0CC-D895-40D7-82F7-8991B6389DFE}"/>
              </a:ext>
            </a:extLst>
          </p:cNvPr>
          <p:cNvSpPr>
            <a:spLocks noGrp="1"/>
          </p:cNvSpPr>
          <p:nvPr>
            <p:ph type="subTitle" idx="1"/>
          </p:nvPr>
        </p:nvSpPr>
        <p:spPr>
          <a:xfrm>
            <a:off x="2071688" y="3716338"/>
            <a:ext cx="6400800" cy="2693987"/>
          </a:xfrm>
        </p:spPr>
        <p:txBody>
          <a:bodyPr/>
          <a:lstStyle/>
          <a:p>
            <a:pPr algn="l" eaLnBrk="1" hangingPunct="1"/>
            <a:r>
              <a:rPr lang="en-IE" altLang="en-US">
                <a:solidFill>
                  <a:schemeClr val="tx1"/>
                </a:solidFill>
                <a:latin typeface="Arial" panose="020B0604020202020204" pitchFamily="34" charset="0"/>
                <a:cs typeface="Arial" panose="020B0604020202020204" pitchFamily="34" charset="0"/>
              </a:rPr>
              <a:t>student.learning@tcd.ie</a:t>
            </a:r>
          </a:p>
          <a:p>
            <a:pPr algn="l" eaLnBrk="1" hangingPunct="1"/>
            <a:r>
              <a:rPr lang="en-IE" altLang="en-US">
                <a:solidFill>
                  <a:schemeClr val="tx1"/>
                </a:solidFill>
                <a:latin typeface="Arial" panose="020B0604020202020204" pitchFamily="34" charset="0"/>
                <a:cs typeface="Arial" panose="020B0604020202020204" pitchFamily="34" charset="0"/>
              </a:rPr>
              <a:t>http://student-learning.tcd.ie</a:t>
            </a:r>
            <a:endParaRPr lang="en-US" altLang="en-US">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815936B8-EBC8-4545-9E7C-7F3FEFA8E3C7}"/>
              </a:ext>
            </a:extLst>
          </p:cNvPr>
          <p:cNvSpPr>
            <a:spLocks noGrp="1"/>
          </p:cNvSpPr>
          <p:nvPr>
            <p:ph type="body" idx="1"/>
          </p:nvPr>
        </p:nvSpPr>
        <p:spPr>
          <a:xfrm>
            <a:off x="488916" y="276258"/>
            <a:ext cx="8291513" cy="3529013"/>
          </a:xfrm>
        </p:spPr>
        <p:txBody>
          <a:bodyPr/>
          <a:lstStyle/>
          <a:p>
            <a:pPr algn="ctr" eaLnBrk="1" hangingPunct="1">
              <a:buFont typeface="Wingdings" panose="05000000000000000000" pitchFamily="2" charset="2"/>
              <a:buNone/>
            </a:pPr>
            <a:endParaRPr lang="en-IE" altLang="en-US" dirty="0">
              <a:solidFill>
                <a:srgbClr val="002060"/>
              </a:solidFill>
            </a:endParaRPr>
          </a:p>
          <a:p>
            <a:pPr algn="ctr" eaLnBrk="1" hangingPunct="1">
              <a:buFont typeface="Wingdings" panose="05000000000000000000" pitchFamily="2" charset="2"/>
              <a:buNone/>
            </a:pPr>
            <a:r>
              <a:rPr lang="en-IE" altLang="en-US" sz="4000" dirty="0">
                <a:solidFill>
                  <a:schemeClr val="tx1"/>
                </a:solidFill>
                <a:latin typeface="Calibri" panose="020F0502020204030204" pitchFamily="34" charset="0"/>
                <a:cs typeface="Calibri" panose="020F0502020204030204" pitchFamily="34" charset="0"/>
              </a:rPr>
              <a:t>Take a few moments to write down your research question.</a:t>
            </a:r>
            <a:endParaRPr lang="en-US" altLang="en-US" sz="4000" dirty="0">
              <a:solidFill>
                <a:schemeClr val="tx1"/>
              </a:solidFill>
              <a:latin typeface="Calibri" panose="020F0502020204030204" pitchFamily="34" charset="0"/>
              <a:cs typeface="Calibri" panose="020F0502020204030204" pitchFamily="34" charset="0"/>
            </a:endParaRPr>
          </a:p>
          <a:p>
            <a:pPr algn="ctr" eaLnBrk="1" hangingPunct="1">
              <a:buFont typeface="Wingdings" panose="05000000000000000000" pitchFamily="2" charset="2"/>
              <a:buNone/>
            </a:pPr>
            <a:endParaRPr lang="en-US" altLang="en-US" dirty="0">
              <a:latin typeface="Century Gothic" panose="020B0502020202020204" pitchFamily="34" charset="0"/>
            </a:endParaRPr>
          </a:p>
        </p:txBody>
      </p:sp>
      <p:sp>
        <p:nvSpPr>
          <p:cNvPr id="2" name="Title 1">
            <a:extLst>
              <a:ext uri="{FF2B5EF4-FFF2-40B4-BE49-F238E27FC236}">
                <a16:creationId xmlns:a16="http://schemas.microsoft.com/office/drawing/2014/main" id="{229E33A1-F8E7-4420-BC56-ED879E5CB955}"/>
              </a:ext>
            </a:extLst>
          </p:cNvPr>
          <p:cNvSpPr>
            <a:spLocks noGrp="1"/>
          </p:cNvSpPr>
          <p:nvPr>
            <p:ph type="title"/>
          </p:nvPr>
        </p:nvSpPr>
        <p:spPr>
          <a:xfrm>
            <a:off x="452322" y="-62293"/>
            <a:ext cx="8229600" cy="1143000"/>
          </a:xfrm>
        </p:spPr>
        <p:txBody>
          <a:bodyPr/>
          <a:lstStyle/>
          <a:p>
            <a:r>
              <a:rPr lang="en-IE" dirty="0"/>
              <a:t>Your turn!</a:t>
            </a:r>
          </a:p>
        </p:txBody>
      </p:sp>
      <p:pic>
        <p:nvPicPr>
          <p:cNvPr id="4" name="Picture 3" descr="A picture containing text, stationary, businesscard, pencil&#10;&#10;Description automatically generated">
            <a:extLst>
              <a:ext uri="{FF2B5EF4-FFF2-40B4-BE49-F238E27FC236}">
                <a16:creationId xmlns:a16="http://schemas.microsoft.com/office/drawing/2014/main" id="{57C5E17E-0849-4DDE-B394-B7C50260DB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322" y="2572197"/>
            <a:ext cx="8134350" cy="3143250"/>
          </a:xfrm>
          <a:prstGeom prst="rect">
            <a:avLst/>
          </a:prstGeom>
        </p:spPr>
      </p:pic>
      <p:sp>
        <p:nvSpPr>
          <p:cNvPr id="5" name="TextBox 4">
            <a:extLst>
              <a:ext uri="{FF2B5EF4-FFF2-40B4-BE49-F238E27FC236}">
                <a16:creationId xmlns:a16="http://schemas.microsoft.com/office/drawing/2014/main" id="{93158875-5DD6-4BE6-A708-08C2D17905A6}"/>
              </a:ext>
            </a:extLst>
          </p:cNvPr>
          <p:cNvSpPr txBox="1"/>
          <p:nvPr/>
        </p:nvSpPr>
        <p:spPr>
          <a:xfrm>
            <a:off x="567497" y="5877272"/>
            <a:ext cx="8134350" cy="230832"/>
          </a:xfrm>
          <a:prstGeom prst="rect">
            <a:avLst/>
          </a:prstGeom>
          <a:noFill/>
        </p:spPr>
        <p:txBody>
          <a:bodyPr wrap="square" rtlCol="0">
            <a:spAutoFit/>
          </a:bodyPr>
          <a:lstStyle/>
          <a:p>
            <a:r>
              <a:rPr lang="en-IE" sz="900" dirty="0">
                <a:hlinkClick r:id="rId4" tooltip="https://www.enago.com/academy/things-need-know-writing-good-research-question/"/>
              </a:rPr>
              <a:t>This Photo</a:t>
            </a:r>
            <a:r>
              <a:rPr lang="en-IE" sz="900" dirty="0"/>
              <a:t> by Unknown Author is licensed under </a:t>
            </a:r>
            <a:r>
              <a:rPr lang="en-IE" sz="900" dirty="0">
                <a:hlinkClick r:id="rId5" tooltip="https://creativecommons.org/licenses/by-nc-sa/3.0/"/>
              </a:rPr>
              <a:t>CC BY-SA-NC</a:t>
            </a:r>
            <a:endParaRPr lang="en-IE"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955104-F592-45DD-AE3A-0A1439195D8C}"/>
              </a:ext>
            </a:extLst>
          </p:cNvPr>
          <p:cNvSpPr>
            <a:spLocks noGrp="1"/>
          </p:cNvSpPr>
          <p:nvPr>
            <p:ph type="title"/>
          </p:nvPr>
        </p:nvSpPr>
        <p:spPr/>
        <p:txBody>
          <a:bodyPr/>
          <a:lstStyle/>
          <a:p>
            <a:pPr eaLnBrk="1" hangingPunct="1"/>
            <a:r>
              <a:rPr lang="en-US" altLang="en-US" sz="3200" b="1" dirty="0">
                <a:solidFill>
                  <a:schemeClr val="tx1"/>
                </a:solidFill>
                <a:latin typeface="Calibri" panose="020F0502020204030204" pitchFamily="34" charset="0"/>
                <a:cs typeface="Calibri" panose="020F0502020204030204" pitchFamily="34" charset="0"/>
              </a:rPr>
              <a:t>Ask questions of your question!</a:t>
            </a:r>
            <a:br>
              <a:rPr lang="en-US" altLang="en-US" sz="3200" b="1" dirty="0">
                <a:solidFill>
                  <a:schemeClr val="tx1"/>
                </a:solidFill>
                <a:latin typeface="Calibri" panose="020F0502020204030204" pitchFamily="34" charset="0"/>
                <a:cs typeface="Calibri" panose="020F0502020204030204" pitchFamily="34" charset="0"/>
              </a:rPr>
            </a:br>
            <a:endParaRPr lang="en-US" altLang="en-US" sz="2900" dirty="0">
              <a:latin typeface="Century Gothic" panose="020B0502020202020204" pitchFamily="34" charset="0"/>
            </a:endParaRPr>
          </a:p>
        </p:txBody>
      </p:sp>
      <p:sp>
        <p:nvSpPr>
          <p:cNvPr id="37891" name="Rectangle 3">
            <a:extLst>
              <a:ext uri="{FF2B5EF4-FFF2-40B4-BE49-F238E27FC236}">
                <a16:creationId xmlns:a16="http://schemas.microsoft.com/office/drawing/2014/main" id="{E40E9EC1-B136-4FE1-98C0-E1D7BD711D0B}"/>
              </a:ext>
            </a:extLst>
          </p:cNvPr>
          <p:cNvSpPr>
            <a:spLocks noGrp="1"/>
          </p:cNvSpPr>
          <p:nvPr>
            <p:ph type="body" idx="1"/>
          </p:nvPr>
        </p:nvSpPr>
        <p:spPr>
          <a:xfrm>
            <a:off x="381000" y="1844675"/>
            <a:ext cx="8291513" cy="3529013"/>
          </a:xfrm>
        </p:spPr>
        <p:txBody>
          <a:bodyPr/>
          <a:lstStyle/>
          <a:p>
            <a:pPr eaLnBrk="1" hangingPunct="1">
              <a:buFont typeface="Wingdings" panose="05000000000000000000" pitchFamily="2" charset="2"/>
              <a:buNone/>
            </a:pPr>
            <a:r>
              <a:rPr lang="en-GB" altLang="en-US" dirty="0">
                <a:solidFill>
                  <a:schemeClr val="tx1"/>
                </a:solidFill>
                <a:latin typeface="Calibri" panose="020F0502020204030204" pitchFamily="34" charset="0"/>
                <a:cs typeface="Calibri" panose="020F0502020204030204" pitchFamily="34" charset="0"/>
              </a:rPr>
              <a:t>Is your question:</a:t>
            </a:r>
            <a:endParaRPr lang="en-IE" altLang="en-US" dirty="0">
              <a:solidFill>
                <a:schemeClr val="tx1"/>
              </a:solidFill>
              <a:latin typeface="Calibri" panose="020F0502020204030204" pitchFamily="34" charset="0"/>
              <a:cs typeface="Calibri" panose="020F0502020204030204" pitchFamily="34" charset="0"/>
            </a:endParaRPr>
          </a:p>
          <a:p>
            <a:pPr eaLnBrk="1" hangingPunct="1"/>
            <a:r>
              <a:rPr lang="en-IE" altLang="en-US" dirty="0">
                <a:solidFill>
                  <a:schemeClr val="tx1"/>
                </a:solidFill>
                <a:latin typeface="Calibri" panose="020F0502020204030204" pitchFamily="34" charset="0"/>
                <a:cs typeface="Calibri" panose="020F0502020204030204" pitchFamily="34" charset="0"/>
              </a:rPr>
              <a:t>Specific</a:t>
            </a:r>
          </a:p>
          <a:p>
            <a:pPr eaLnBrk="1" hangingPunct="1"/>
            <a:r>
              <a:rPr lang="en-US" altLang="en-US" dirty="0">
                <a:solidFill>
                  <a:schemeClr val="tx1"/>
                </a:solidFill>
                <a:latin typeface="Calibri" panose="020F0502020204030204" pitchFamily="34" charset="0"/>
                <a:cs typeface="Calibri" panose="020F0502020204030204" pitchFamily="34" charset="0"/>
              </a:rPr>
              <a:t>Focused </a:t>
            </a:r>
          </a:p>
          <a:p>
            <a:pPr eaLnBrk="1" hangingPunct="1"/>
            <a:r>
              <a:rPr lang="en-US" altLang="en-US" dirty="0">
                <a:solidFill>
                  <a:schemeClr val="tx1"/>
                </a:solidFill>
                <a:latin typeface="Calibri" panose="020F0502020204030204" pitchFamily="34" charset="0"/>
                <a:cs typeface="Calibri" panose="020F0502020204030204" pitchFamily="34" charset="0"/>
              </a:rPr>
              <a:t>Clearly formulated </a:t>
            </a:r>
          </a:p>
          <a:p>
            <a:pPr eaLnBrk="1" hangingPunct="1"/>
            <a:r>
              <a:rPr lang="en-US" altLang="en-US" dirty="0">
                <a:solidFill>
                  <a:schemeClr val="tx1"/>
                </a:solidFill>
                <a:latin typeface="Calibri" panose="020F0502020204030204" pitchFamily="34" charset="0"/>
                <a:cs typeface="Calibri" panose="020F0502020204030204" pitchFamily="34" charset="0"/>
              </a:rPr>
              <a:t>Well defined</a:t>
            </a:r>
          </a:p>
          <a:p>
            <a:pPr algn="ctr" eaLnBrk="1" hangingPunct="1">
              <a:buFont typeface="Wingdings" panose="05000000000000000000" pitchFamily="2" charset="2"/>
              <a:buNone/>
            </a:pPr>
            <a:endParaRPr lang="en-IE" altLang="en-US" dirty="0">
              <a:solidFill>
                <a:srgbClr val="002060"/>
              </a:solidFill>
            </a:endParaRPr>
          </a:p>
          <a:p>
            <a:pPr eaLnBrk="1" hangingPunct="1">
              <a:buFont typeface="Wingdings" panose="05000000000000000000" pitchFamily="2" charset="2"/>
              <a:buNone/>
            </a:pPr>
            <a:endParaRPr lang="en-IE" altLang="en-US" dirty="0">
              <a:solidFill>
                <a:srgbClr val="002060"/>
              </a:solidFill>
            </a:endParaRPr>
          </a:p>
          <a:p>
            <a:pPr eaLnBrk="1" hangingPunct="1">
              <a:buFont typeface="Wingdings" panose="05000000000000000000" pitchFamily="2" charset="2"/>
              <a:buNone/>
            </a:pPr>
            <a:r>
              <a:rPr lang="en-IE" altLang="en-US" dirty="0">
                <a:solidFill>
                  <a:srgbClr val="002060"/>
                </a:solidFill>
              </a:rPr>
              <a:t>How can you further refine it?</a:t>
            </a:r>
          </a:p>
          <a:p>
            <a:pPr algn="ctr" eaLnBrk="1" hangingPunct="1">
              <a:buFont typeface="Wingdings" panose="05000000000000000000" pitchFamily="2" charset="2"/>
              <a:buNone/>
            </a:pPr>
            <a:endParaRPr lang="en-US" alt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00CA2B13-E9BC-4892-ABEE-D7D339AE81A2}"/>
              </a:ext>
            </a:extLst>
          </p:cNvPr>
          <p:cNvGrpSpPr/>
          <p:nvPr/>
        </p:nvGrpSpPr>
        <p:grpSpPr>
          <a:xfrm>
            <a:off x="4427985" y="1340768"/>
            <a:ext cx="4335016" cy="4392488"/>
            <a:chOff x="6876256" y="1844262"/>
            <a:chExt cx="1536171" cy="1491925"/>
          </a:xfrm>
        </p:grpSpPr>
        <p:pic>
          <p:nvPicPr>
            <p:cNvPr id="6" name="Picture 5" descr="Diagram&#10;&#10;Description automatically generated">
              <a:extLst>
                <a:ext uri="{FF2B5EF4-FFF2-40B4-BE49-F238E27FC236}">
                  <a16:creationId xmlns:a16="http://schemas.microsoft.com/office/drawing/2014/main" id="{2217C2D7-DFF0-47B5-AF1D-04AF74277E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6256" y="1844262"/>
              <a:ext cx="1536171" cy="1152128"/>
            </a:xfrm>
            <a:prstGeom prst="rect">
              <a:avLst/>
            </a:prstGeom>
          </p:spPr>
        </p:pic>
        <p:sp>
          <p:nvSpPr>
            <p:cNvPr id="7" name="TextBox 6">
              <a:extLst>
                <a:ext uri="{FF2B5EF4-FFF2-40B4-BE49-F238E27FC236}">
                  <a16:creationId xmlns:a16="http://schemas.microsoft.com/office/drawing/2014/main" id="{B943E15B-9ED9-4BA0-AF3F-D8D49124DB7B}"/>
                </a:ext>
              </a:extLst>
            </p:cNvPr>
            <p:cNvSpPr txBox="1"/>
            <p:nvPr/>
          </p:nvSpPr>
          <p:spPr>
            <a:xfrm>
              <a:off x="6977203" y="2828356"/>
              <a:ext cx="1435224" cy="507831"/>
            </a:xfrm>
            <a:prstGeom prst="rect">
              <a:avLst/>
            </a:prstGeom>
            <a:noFill/>
          </p:spPr>
          <p:txBody>
            <a:bodyPr wrap="square" rtlCol="0">
              <a:spAutoFit/>
            </a:bodyPr>
            <a:lstStyle/>
            <a:p>
              <a:r>
                <a:rPr lang="en-IE" sz="900" dirty="0">
                  <a:hlinkClick r:id="rId4" tooltip="https://unknowncystic.wordpress.com/2012/05/"/>
                </a:rPr>
                <a:t>This Photo</a:t>
              </a:r>
              <a:r>
                <a:rPr lang="en-IE" sz="900" dirty="0"/>
                <a:t> by Unknown Author is licensed under </a:t>
              </a:r>
              <a:r>
                <a:rPr lang="en-IE" sz="900" dirty="0">
                  <a:hlinkClick r:id="rId5" tooltip="https://creativecommons.org/licenses/by-nc/3.0/"/>
                </a:rPr>
                <a:t>CC BY-NC</a:t>
              </a:r>
              <a:endParaRPr lang="en-IE" sz="9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4DF62AA-5910-4587-9E74-7106150208D5}"/>
              </a:ext>
            </a:extLst>
          </p:cNvPr>
          <p:cNvSpPr>
            <a:spLocks noGrp="1"/>
          </p:cNvSpPr>
          <p:nvPr>
            <p:ph type="title"/>
          </p:nvPr>
        </p:nvSpPr>
        <p:spPr>
          <a:xfrm>
            <a:off x="457200" y="295275"/>
            <a:ext cx="8229600" cy="1143000"/>
          </a:xfrm>
        </p:spPr>
        <p:txBody>
          <a:bodyPr/>
          <a:lstStyle/>
          <a:p>
            <a:pPr algn="l" eaLnBrk="1" hangingPunct="1"/>
            <a:r>
              <a:rPr lang="en-US" altLang="en-US" b="1" dirty="0">
                <a:latin typeface="Calibri" panose="020F0502020204030204" pitchFamily="34" charset="0"/>
                <a:cs typeface="Calibri" panose="020F0502020204030204" pitchFamily="34" charset="0"/>
              </a:rPr>
              <a:t>Breakout rooms</a:t>
            </a:r>
          </a:p>
        </p:txBody>
      </p:sp>
      <p:sp>
        <p:nvSpPr>
          <p:cNvPr id="39939" name="Rectangle 3">
            <a:extLst>
              <a:ext uri="{FF2B5EF4-FFF2-40B4-BE49-F238E27FC236}">
                <a16:creationId xmlns:a16="http://schemas.microsoft.com/office/drawing/2014/main" id="{157A6A63-50B0-496E-AE05-5BBBBE6FAB82}"/>
              </a:ext>
            </a:extLst>
          </p:cNvPr>
          <p:cNvSpPr>
            <a:spLocks noGrp="1"/>
          </p:cNvSpPr>
          <p:nvPr>
            <p:ph type="body" idx="1"/>
          </p:nvPr>
        </p:nvSpPr>
        <p:spPr>
          <a:xfrm>
            <a:off x="426243" y="1438275"/>
            <a:ext cx="8291513" cy="3529013"/>
          </a:xfrm>
        </p:spPr>
        <p:txBody>
          <a:bodyPr/>
          <a:lstStyle/>
          <a:p>
            <a:pPr algn="ctr" eaLnBrk="1" hangingPunct="1">
              <a:buFont typeface="Wingdings" panose="05000000000000000000" pitchFamily="2" charset="2"/>
              <a:buNone/>
            </a:pPr>
            <a:r>
              <a:rPr lang="en-GB" altLang="en-US" dirty="0">
                <a:solidFill>
                  <a:schemeClr val="tx1"/>
                </a:solidFill>
                <a:latin typeface="Calibri" panose="020F0502020204030204" pitchFamily="34" charset="0"/>
                <a:cs typeface="Calibri" panose="020F0502020204030204" pitchFamily="34" charset="0"/>
              </a:rPr>
              <a:t>Take turns to interrogate each other’s topics. Ask questions to help your partner to refine their topic so that it is: </a:t>
            </a:r>
          </a:p>
          <a:p>
            <a:pPr algn="ctr" eaLnBrk="1" hangingPunct="1">
              <a:buFont typeface="Wingdings" panose="05000000000000000000" pitchFamily="2" charset="2"/>
              <a:buNone/>
            </a:pPr>
            <a:endParaRPr lang="en-GB" altLang="en-US" dirty="0">
              <a:solidFill>
                <a:schemeClr val="tx1"/>
              </a:solidFill>
              <a:latin typeface="Calibri" panose="020F0502020204030204" pitchFamily="34" charset="0"/>
              <a:cs typeface="Calibri" panose="020F0502020204030204" pitchFamily="34" charset="0"/>
            </a:endParaRPr>
          </a:p>
          <a:p>
            <a:pPr algn="ctr" eaLnBrk="1" hangingPunct="1">
              <a:buFont typeface="Wingdings" panose="05000000000000000000" pitchFamily="2" charset="2"/>
              <a:buNone/>
            </a:pPr>
            <a:r>
              <a:rPr lang="en-IE" altLang="en-US" dirty="0">
                <a:solidFill>
                  <a:schemeClr val="tx1"/>
                </a:solidFill>
                <a:latin typeface="Calibri" panose="020F0502020204030204" pitchFamily="34" charset="0"/>
                <a:cs typeface="Calibri" panose="020F0502020204030204" pitchFamily="34" charset="0"/>
              </a:rPr>
              <a:t>- Specific</a:t>
            </a:r>
          </a:p>
          <a:p>
            <a:pPr algn="ctr" eaLnBrk="1" hangingPunct="1">
              <a:buFont typeface="Wingdings" panose="05000000000000000000" pitchFamily="2" charset="2"/>
              <a:buNone/>
            </a:pPr>
            <a:r>
              <a:rPr lang="en-US" altLang="en-US" dirty="0">
                <a:solidFill>
                  <a:schemeClr val="tx1"/>
                </a:solidFill>
                <a:latin typeface="Calibri" panose="020F0502020204030204" pitchFamily="34" charset="0"/>
                <a:cs typeface="Calibri" panose="020F0502020204030204" pitchFamily="34" charset="0"/>
              </a:rPr>
              <a:t>- Focused </a:t>
            </a:r>
          </a:p>
          <a:p>
            <a:pPr algn="ctr" eaLnBrk="1" hangingPunct="1">
              <a:buFont typeface="Wingdings" panose="05000000000000000000" pitchFamily="2" charset="2"/>
              <a:buNone/>
            </a:pPr>
            <a:r>
              <a:rPr lang="en-US" altLang="en-US" dirty="0">
                <a:solidFill>
                  <a:schemeClr val="tx1"/>
                </a:solidFill>
                <a:latin typeface="Calibri" panose="020F0502020204030204" pitchFamily="34" charset="0"/>
                <a:cs typeface="Calibri" panose="020F0502020204030204" pitchFamily="34" charset="0"/>
              </a:rPr>
              <a:t>- Clearly formulated </a:t>
            </a:r>
          </a:p>
          <a:p>
            <a:pPr algn="ctr" eaLnBrk="1" hangingPunct="1">
              <a:buFontTx/>
              <a:buChar char="-"/>
            </a:pPr>
            <a:r>
              <a:rPr lang="en-US" altLang="en-US" dirty="0">
                <a:solidFill>
                  <a:schemeClr val="tx1"/>
                </a:solidFill>
                <a:latin typeface="Calibri" panose="020F0502020204030204" pitchFamily="34" charset="0"/>
                <a:cs typeface="Calibri" panose="020F0502020204030204" pitchFamily="34" charset="0"/>
              </a:rPr>
              <a:t>Well defined</a:t>
            </a:r>
          </a:p>
          <a:p>
            <a:pPr algn="ctr" eaLnBrk="1" hangingPunct="1">
              <a:buFontTx/>
              <a:buChar char="-"/>
            </a:pPr>
            <a:endParaRPr lang="en-US" altLang="en-US" dirty="0">
              <a:solidFill>
                <a:schemeClr val="tx1"/>
              </a:solidFill>
              <a:latin typeface="Calibri" panose="020F0502020204030204" pitchFamily="34" charset="0"/>
              <a:cs typeface="Calibri" panose="020F0502020204030204" pitchFamily="34" charset="0"/>
            </a:endParaRPr>
          </a:p>
          <a:p>
            <a:pPr algn="ctr" eaLnBrk="1" hangingPunct="1">
              <a:buFont typeface="Wingdings" panose="05000000000000000000" pitchFamily="2" charset="2"/>
              <a:buNone/>
            </a:pPr>
            <a:endParaRPr lang="en-IE" altLang="en-US" dirty="0">
              <a:solidFill>
                <a:srgbClr val="002060"/>
              </a:solidFill>
            </a:endParaRPr>
          </a:p>
          <a:p>
            <a:pPr algn="ctr" eaLnBrk="1" hangingPunct="1">
              <a:buFont typeface="Wingdings" panose="05000000000000000000" pitchFamily="2" charset="2"/>
              <a:buNone/>
            </a:pPr>
            <a:endParaRPr lang="en-IE" altLang="en-US" dirty="0">
              <a:solidFill>
                <a:srgbClr val="002060"/>
              </a:solidFill>
            </a:endParaRPr>
          </a:p>
          <a:p>
            <a:pPr algn="ctr" eaLnBrk="1" hangingPunct="1">
              <a:buFont typeface="Wingdings" panose="05000000000000000000" pitchFamily="2" charset="2"/>
              <a:buNone/>
            </a:pPr>
            <a:endParaRPr lang="en-US" altLang="en-US" dirty="0">
              <a:latin typeface="Century Gothic" panose="020B0502020202020204" pitchFamily="34" charset="0"/>
            </a:endParaRPr>
          </a:p>
        </p:txBody>
      </p:sp>
      <p:pic>
        <p:nvPicPr>
          <p:cNvPr id="2050" name="Picture 2">
            <a:extLst>
              <a:ext uri="{FF2B5EF4-FFF2-40B4-BE49-F238E27FC236}">
                <a16:creationId xmlns:a16="http://schemas.microsoft.com/office/drawing/2014/main" id="{F9154551-2B3C-48D6-B793-C05332111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a:extLst>
              <a:ext uri="{FF2B5EF4-FFF2-40B4-BE49-F238E27FC236}">
                <a16:creationId xmlns:a16="http://schemas.microsoft.com/office/drawing/2014/main" id="{19A2D453-49A1-4B60-A18A-97B653D6F621}"/>
              </a:ext>
            </a:extLst>
          </p:cNvPr>
          <p:cNvSpPr>
            <a:spLocks noChangeArrowheads="1"/>
          </p:cNvSpPr>
          <p:nvPr/>
        </p:nvSpPr>
        <p:spPr bwMode="auto">
          <a:xfrm>
            <a:off x="1547664" y="367432"/>
            <a:ext cx="5509778" cy="590931"/>
          </a:xfrm>
          <a:prstGeom prst="rect">
            <a:avLst/>
          </a:prstGeom>
          <a:noFill/>
          <a:ln w="9525" algn="ctr">
            <a:noFill/>
            <a:miter lim="800000"/>
            <a:headEnd/>
            <a:tailEnd/>
          </a:ln>
          <a:effectLst/>
        </p:spPr>
        <p:txBody>
          <a:bodyPr wrap="none">
            <a:spAutoFit/>
          </a:bodyPr>
          <a:lstStyle/>
          <a:p>
            <a:pPr marL="342900" indent="-342900" eaLnBrk="1" hangingPunct="1">
              <a:lnSpc>
                <a:spcPct val="90000"/>
              </a:lnSpc>
              <a:spcBef>
                <a:spcPct val="20000"/>
              </a:spcBef>
              <a:defRPr/>
            </a:pPr>
            <a:r>
              <a:rPr lang="en-US" sz="3600" dirty="0">
                <a:solidFill>
                  <a:schemeClr val="tx2"/>
                </a:solidFill>
                <a:latin typeface="+mn-lt"/>
              </a:rPr>
              <a:t>Finding relevant Literature</a:t>
            </a:r>
          </a:p>
        </p:txBody>
      </p:sp>
      <p:pic>
        <p:nvPicPr>
          <p:cNvPr id="3" name="Picture 2" descr="A library with books on shelves&#10;&#10;Description automatically generated with low confidence">
            <a:extLst>
              <a:ext uri="{FF2B5EF4-FFF2-40B4-BE49-F238E27FC236}">
                <a16:creationId xmlns:a16="http://schemas.microsoft.com/office/drawing/2014/main" id="{FCD0AC20-7A19-495D-AD99-AE5280EEA7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576" y="1130896"/>
            <a:ext cx="7380312" cy="4920208"/>
          </a:xfrm>
          <a:prstGeom prst="rect">
            <a:avLst/>
          </a:prstGeom>
        </p:spPr>
      </p:pic>
      <p:sp>
        <p:nvSpPr>
          <p:cNvPr id="4" name="TextBox 3">
            <a:extLst>
              <a:ext uri="{FF2B5EF4-FFF2-40B4-BE49-F238E27FC236}">
                <a16:creationId xmlns:a16="http://schemas.microsoft.com/office/drawing/2014/main" id="{5EBD42F2-240A-4F37-B39B-07ED5580138B}"/>
              </a:ext>
            </a:extLst>
          </p:cNvPr>
          <p:cNvSpPr txBox="1"/>
          <p:nvPr/>
        </p:nvSpPr>
        <p:spPr>
          <a:xfrm>
            <a:off x="4572000" y="6592416"/>
            <a:ext cx="4572000" cy="230832"/>
          </a:xfrm>
          <a:prstGeom prst="rect">
            <a:avLst/>
          </a:prstGeom>
          <a:noFill/>
        </p:spPr>
        <p:txBody>
          <a:bodyPr wrap="square" rtlCol="0">
            <a:spAutoFit/>
          </a:bodyPr>
          <a:lstStyle/>
          <a:p>
            <a:r>
              <a:rPr lang="en-IE" sz="900">
                <a:hlinkClick r:id="rId4" tooltip="https://openbooks.macewan.ca/navigatingsocialscience/chapter/introduction-to-doing-research-in-the-library-and-online/"/>
              </a:rPr>
              <a:t>This Photo</a:t>
            </a:r>
            <a:r>
              <a:rPr lang="en-IE" sz="900"/>
              <a:t> by Unknown Author is licensed under </a:t>
            </a:r>
            <a:r>
              <a:rPr lang="en-IE" sz="900">
                <a:hlinkClick r:id="rId5" tooltip="https://creativecommons.org/licenses/by-nc/3.0/"/>
              </a:rPr>
              <a:t>CC BY-NC</a:t>
            </a:r>
            <a:endParaRPr lang="en-IE" sz="9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70C0D4ED-F035-4FA9-90B7-5E2B95FF508C}"/>
              </a:ext>
            </a:extLst>
          </p:cNvPr>
          <p:cNvSpPr>
            <a:spLocks noGrp="1"/>
          </p:cNvSpPr>
          <p:nvPr>
            <p:ph type="title"/>
          </p:nvPr>
        </p:nvSpPr>
        <p:spPr>
          <a:xfrm>
            <a:off x="990600" y="457200"/>
            <a:ext cx="7772400" cy="1143000"/>
          </a:xfrm>
        </p:spPr>
        <p:txBody>
          <a:bodyPr wrap="square" anchor="ctr">
            <a:normAutofit/>
          </a:bodyPr>
          <a:lstStyle/>
          <a:p>
            <a:pPr>
              <a:lnSpc>
                <a:spcPct val="90000"/>
              </a:lnSpc>
            </a:pPr>
            <a:r>
              <a:rPr lang="en-GB" altLang="en-US" b="1" dirty="0"/>
              <a:t>Challenges in finding literature</a:t>
            </a:r>
            <a:endParaRPr lang="en-IE" altLang="en-US" b="1" dirty="0"/>
          </a:p>
        </p:txBody>
      </p:sp>
      <p:sp>
        <p:nvSpPr>
          <p:cNvPr id="134147" name="Rectangle 3">
            <a:extLst>
              <a:ext uri="{FF2B5EF4-FFF2-40B4-BE49-F238E27FC236}">
                <a16:creationId xmlns:a16="http://schemas.microsoft.com/office/drawing/2014/main" id="{F87F3749-6CF3-4CEF-8642-6EB50EF77C01}"/>
              </a:ext>
            </a:extLst>
          </p:cNvPr>
          <p:cNvSpPr>
            <a:spLocks noGrp="1"/>
          </p:cNvSpPr>
          <p:nvPr>
            <p:ph type="body" sz="half" idx="1"/>
          </p:nvPr>
        </p:nvSpPr>
        <p:spPr>
          <a:xfrm>
            <a:off x="0" y="1828800"/>
            <a:ext cx="4800600" cy="4114800"/>
          </a:xfrm>
        </p:spPr>
        <p:txBody>
          <a:bodyPr wrap="square" anchor="t">
            <a:normAutofit/>
          </a:bodyPr>
          <a:lstStyle/>
          <a:p>
            <a:pPr>
              <a:spcBef>
                <a:spcPct val="0"/>
              </a:spcBef>
            </a:pPr>
            <a:r>
              <a:rPr lang="en-GB" altLang="en-US" dirty="0"/>
              <a:t>Where to start? (e.g. wide then narrow, or narrow then wide?)</a:t>
            </a:r>
          </a:p>
          <a:p>
            <a:pPr>
              <a:spcBef>
                <a:spcPct val="0"/>
              </a:spcBef>
            </a:pPr>
            <a:endParaRPr lang="en-GB" altLang="en-US" dirty="0"/>
          </a:p>
          <a:p>
            <a:pPr>
              <a:spcBef>
                <a:spcPct val="0"/>
              </a:spcBef>
            </a:pPr>
            <a:r>
              <a:rPr lang="en-GB" altLang="en-US" dirty="0"/>
              <a:t>When to stop searching</a:t>
            </a:r>
          </a:p>
          <a:p>
            <a:pPr>
              <a:spcBef>
                <a:spcPct val="0"/>
              </a:spcBef>
            </a:pPr>
            <a:endParaRPr lang="en-GB" altLang="en-US" dirty="0"/>
          </a:p>
          <a:p>
            <a:pPr>
              <a:spcBef>
                <a:spcPct val="0"/>
              </a:spcBef>
            </a:pPr>
            <a:r>
              <a:rPr lang="en-GB" altLang="en-US" dirty="0"/>
              <a:t>How far to venture into associated domains</a:t>
            </a:r>
          </a:p>
          <a:p>
            <a:pPr>
              <a:buFontTx/>
              <a:buNone/>
            </a:pPr>
            <a:endParaRPr lang="en-GB" altLang="en-US" dirty="0"/>
          </a:p>
        </p:txBody>
      </p:sp>
      <p:pic>
        <p:nvPicPr>
          <p:cNvPr id="3" name="Picture 2" descr="Chart, funnel chart&#10;&#10;Description automatically generated">
            <a:extLst>
              <a:ext uri="{FF2B5EF4-FFF2-40B4-BE49-F238E27FC236}">
                <a16:creationId xmlns:a16="http://schemas.microsoft.com/office/drawing/2014/main" id="{B207B223-6150-4A03-8BB6-941A0B9C96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48246" y="2415764"/>
            <a:ext cx="2363729" cy="2355850"/>
          </a:xfrm>
          <a:prstGeom prst="rect">
            <a:avLst/>
          </a:prstGeom>
          <a:noFill/>
        </p:spPr>
      </p:pic>
      <p:sp>
        <p:nvSpPr>
          <p:cNvPr id="4" name="TextBox 3">
            <a:extLst>
              <a:ext uri="{FF2B5EF4-FFF2-40B4-BE49-F238E27FC236}">
                <a16:creationId xmlns:a16="http://schemas.microsoft.com/office/drawing/2014/main" id="{CBBA73EC-A7DC-4953-8F2D-464A5E85FEF9}"/>
              </a:ext>
            </a:extLst>
          </p:cNvPr>
          <p:cNvSpPr txBox="1"/>
          <p:nvPr/>
        </p:nvSpPr>
        <p:spPr>
          <a:xfrm>
            <a:off x="5888344" y="4787725"/>
            <a:ext cx="2372764" cy="200055"/>
          </a:xfrm>
          <a:prstGeom prst="rect">
            <a:avLst/>
          </a:prstGeom>
          <a:solidFill>
            <a:srgbClr val="000000"/>
          </a:solidFill>
        </p:spPr>
        <p:txBody>
          <a:bodyPr wrap="none" rtlCol="0">
            <a:spAutoFit/>
          </a:bodyPr>
          <a:lstStyle/>
          <a:p>
            <a:pPr algn="r">
              <a:spcAft>
                <a:spcPts val="600"/>
              </a:spcAft>
            </a:pPr>
            <a:r>
              <a:rPr lang="en-IE" sz="700">
                <a:solidFill>
                  <a:srgbClr val="FFFFFF"/>
                </a:solidFill>
                <a:latin typeface="+mn-lt"/>
                <a:hlinkClick r:id="rId4" tooltip="http://saasmarketingstrategy.blogspot.com/2012/07/when-lead-generation-is-bad-thing.html">
                  <a:extLst>
                    <a:ext uri="{A12FA001-AC4F-418D-AE19-62706E023703}">
                      <ahyp:hlinkClr xmlns:ahyp="http://schemas.microsoft.com/office/drawing/2018/hyperlinkcolor" val="tx"/>
                    </a:ext>
                  </a:extLst>
                </a:hlinkClick>
              </a:rPr>
              <a:t>This Photo</a:t>
            </a:r>
            <a:r>
              <a:rPr lang="en-IE" sz="700">
                <a:solidFill>
                  <a:srgbClr val="FFFFFF"/>
                </a:solidFill>
                <a:latin typeface="+mn-lt"/>
              </a:rPr>
              <a:t> by Unknown Author is licensed under </a:t>
            </a:r>
            <a:r>
              <a:rPr lang="en-IE" sz="700">
                <a:solidFill>
                  <a:srgbClr val="FFFFFF"/>
                </a:solidFill>
                <a:latin typeface="+mn-lt"/>
                <a:hlinkClick r:id="rId5"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latin typeface="+mn-lt"/>
            </a:endParaRPr>
          </a:p>
        </p:txBody>
      </p:sp>
      <p:pic>
        <p:nvPicPr>
          <p:cNvPr id="7" name="Picture 6" descr="Chart, funnel chart&#10;&#10;Description automatically generated">
            <a:extLst>
              <a:ext uri="{FF2B5EF4-FFF2-40B4-BE49-F238E27FC236}">
                <a16:creationId xmlns:a16="http://schemas.microsoft.com/office/drawing/2014/main" id="{F44C80A9-7F5A-4F18-8C33-56314B6B15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6832495" y="2369277"/>
            <a:ext cx="2363728" cy="235584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anim calcmode="lin" valueType="num">
                                      <p:cBhvr additive="base">
                                        <p:cTn id="19" dur="5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61CFB3F-8481-43EC-AEE0-7312981E0F58}"/>
              </a:ext>
            </a:extLst>
          </p:cNvPr>
          <p:cNvSpPr>
            <a:spLocks noGrp="1"/>
          </p:cNvSpPr>
          <p:nvPr>
            <p:ph idx="1"/>
          </p:nvPr>
        </p:nvSpPr>
        <p:spPr>
          <a:xfrm>
            <a:off x="457200" y="1600200"/>
            <a:ext cx="8147248" cy="4525963"/>
          </a:xfrm>
        </p:spPr>
        <p:txBody>
          <a:bodyPr/>
          <a:lstStyle/>
          <a:p>
            <a:pPr>
              <a:lnSpc>
                <a:spcPct val="80000"/>
              </a:lnSpc>
              <a:buFontTx/>
              <a:buNone/>
            </a:pPr>
            <a:r>
              <a:rPr lang="en-IE" altLang="en-US" dirty="0">
                <a:latin typeface="Calibri" panose="020F0502020204030204" pitchFamily="34" charset="0"/>
                <a:cs typeface="Calibri" panose="020F0502020204030204" pitchFamily="34" charset="0"/>
              </a:rPr>
              <a:t>1. </a:t>
            </a:r>
            <a:r>
              <a:rPr lang="en-IE" altLang="en-US" dirty="0">
                <a:solidFill>
                  <a:schemeClr val="tx1"/>
                </a:solidFill>
                <a:latin typeface="Calibri" panose="020F0502020204030204" pitchFamily="34" charset="0"/>
                <a:cs typeface="Calibri" panose="020F0502020204030204" pitchFamily="34" charset="0"/>
              </a:rPr>
              <a:t>Defined search arena</a:t>
            </a:r>
          </a:p>
          <a:p>
            <a:pPr>
              <a:lnSpc>
                <a:spcPct val="80000"/>
              </a:lnSpc>
              <a:buFontTx/>
              <a:buNone/>
            </a:pPr>
            <a:endParaRPr lang="en-IE" altLang="en-US" dirty="0">
              <a:solidFill>
                <a:schemeClr val="tx1"/>
              </a:solidFill>
              <a:latin typeface="Calibri" panose="020F0502020204030204" pitchFamily="34" charset="0"/>
              <a:cs typeface="Calibri" panose="020F0502020204030204" pitchFamily="34" charset="0"/>
            </a:endParaRPr>
          </a:p>
          <a:p>
            <a:pPr>
              <a:lnSpc>
                <a:spcPct val="80000"/>
              </a:lnSpc>
              <a:buFontTx/>
              <a:buNone/>
            </a:pPr>
            <a:r>
              <a:rPr lang="en-IE" altLang="en-US" dirty="0">
                <a:solidFill>
                  <a:schemeClr val="tx1"/>
                </a:solidFill>
                <a:latin typeface="Calibri" panose="020F0502020204030204" pitchFamily="34" charset="0"/>
                <a:cs typeface="Calibri" panose="020F0502020204030204" pitchFamily="34" charset="0"/>
              </a:rPr>
              <a:t>2. Defined search terms </a:t>
            </a:r>
            <a:endParaRPr lang="en-GB" altLang="en-US" dirty="0">
              <a:solidFill>
                <a:schemeClr val="tx1"/>
              </a:solidFill>
              <a:latin typeface="Calibri" panose="020F0502020204030204" pitchFamily="34" charset="0"/>
              <a:cs typeface="Calibri" panose="020F0502020204030204" pitchFamily="34" charset="0"/>
            </a:endParaRPr>
          </a:p>
          <a:p>
            <a:pPr>
              <a:lnSpc>
                <a:spcPct val="80000"/>
              </a:lnSpc>
              <a:buFontTx/>
              <a:buNone/>
            </a:pPr>
            <a:endParaRPr lang="en-IE" altLang="en-US" dirty="0">
              <a:solidFill>
                <a:schemeClr val="tx1"/>
              </a:solidFill>
              <a:latin typeface="Calibri" panose="020F0502020204030204" pitchFamily="34" charset="0"/>
              <a:cs typeface="Calibri" panose="020F0502020204030204" pitchFamily="34" charset="0"/>
            </a:endParaRPr>
          </a:p>
          <a:p>
            <a:pPr>
              <a:lnSpc>
                <a:spcPct val="80000"/>
              </a:lnSpc>
              <a:buFontTx/>
              <a:buNone/>
            </a:pPr>
            <a:r>
              <a:rPr lang="en-IE" altLang="en-US" dirty="0">
                <a:solidFill>
                  <a:schemeClr val="tx1"/>
                </a:solidFill>
                <a:latin typeface="Calibri" panose="020F0502020204030204" pitchFamily="34" charset="0"/>
                <a:cs typeface="Calibri" panose="020F0502020204030204" pitchFamily="34" charset="0"/>
              </a:rPr>
              <a:t>3. Other broad search limits, e.g. language, timeframe </a:t>
            </a:r>
            <a:endParaRPr lang="en-US" altLang="en-US" dirty="0">
              <a:solidFill>
                <a:schemeClr val="tx1"/>
              </a:solidFill>
              <a:latin typeface="Calibri" panose="020F0502020204030204" pitchFamily="34" charset="0"/>
              <a:cs typeface="Calibri" panose="020F0502020204030204" pitchFamily="34" charset="0"/>
            </a:endParaRPr>
          </a:p>
        </p:txBody>
      </p:sp>
      <p:sp>
        <p:nvSpPr>
          <p:cNvPr id="48132" name="Text Box 8">
            <a:extLst>
              <a:ext uri="{FF2B5EF4-FFF2-40B4-BE49-F238E27FC236}">
                <a16:creationId xmlns:a16="http://schemas.microsoft.com/office/drawing/2014/main" id="{05AD438B-B22E-481A-86E8-6CC7ADE2ABDC}"/>
              </a:ext>
            </a:extLst>
          </p:cNvPr>
          <p:cNvSpPr txBox="1">
            <a:spLocks noChangeArrowheads="1"/>
          </p:cNvSpPr>
          <p:nvPr/>
        </p:nvSpPr>
        <p:spPr bwMode="auto">
          <a:xfrm>
            <a:off x="1320998" y="260648"/>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r>
              <a:rPr lang="en-IE" altLang="en-US" sz="3600" b="1" dirty="0">
                <a:solidFill>
                  <a:schemeClr val="tx2"/>
                </a:solidFill>
                <a:latin typeface="Calibri" panose="020F0502020204030204" pitchFamily="34" charset="0"/>
                <a:cs typeface="Calibri" panose="020F0502020204030204" pitchFamily="34" charset="0"/>
              </a:rPr>
              <a:t>How to find relevant Literature</a:t>
            </a:r>
            <a:endParaRPr lang="en-GB" altLang="en-US" sz="3600" b="1" dirty="0">
              <a:solidFill>
                <a:schemeClr val="tx2"/>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FD06C34-7ABF-4DF5-9DBD-043D2019B65E}"/>
              </a:ext>
            </a:extLst>
          </p:cNvPr>
          <p:cNvSpPr>
            <a:spLocks noGrp="1" noChangeArrowheads="1"/>
          </p:cNvSpPr>
          <p:nvPr>
            <p:ph idx="1"/>
          </p:nvPr>
        </p:nvSpPr>
        <p:spPr>
          <a:xfrm>
            <a:off x="755650" y="1268413"/>
            <a:ext cx="7993063" cy="5391150"/>
          </a:xfrm>
        </p:spPr>
        <p:txBody>
          <a:bodyPr/>
          <a:lstStyle/>
          <a:p>
            <a:pPr marL="0" indent="0" eaLnBrk="1" hangingPunct="1">
              <a:buFont typeface="Arial" panose="020B0604020202020204" pitchFamily="34" charset="0"/>
              <a:buNone/>
              <a:defRPr/>
            </a:pPr>
            <a:r>
              <a:rPr lang="en-IE" sz="3200" b="1" dirty="0">
                <a:solidFill>
                  <a:schemeClr val="tx1"/>
                </a:solidFill>
                <a:latin typeface="Calibri" panose="020F0502020204030204" pitchFamily="34" charset="0"/>
                <a:cs typeface="Calibri" panose="020F0502020204030204" pitchFamily="34" charset="0"/>
              </a:rPr>
              <a:t>Think about:</a:t>
            </a:r>
          </a:p>
          <a:p>
            <a:pPr marL="0" indent="0" eaLnBrk="1" hangingPunct="1">
              <a:buNone/>
              <a:defRPr/>
            </a:pPr>
            <a:r>
              <a:rPr lang="en-IE" dirty="0">
                <a:solidFill>
                  <a:schemeClr val="tx1"/>
                </a:solidFill>
                <a:latin typeface="Calibri" panose="020F0502020204030204" pitchFamily="34" charset="0"/>
                <a:cs typeface="Calibri" panose="020F0502020204030204" pitchFamily="34" charset="0"/>
              </a:rPr>
              <a:t>Key words</a:t>
            </a:r>
          </a:p>
          <a:p>
            <a:pPr marL="0" indent="0" eaLnBrk="1" hangingPunct="1">
              <a:buFont typeface="Arial" panose="020B0604020202020204" pitchFamily="34" charset="0"/>
              <a:buNone/>
              <a:defRPr/>
            </a:pPr>
            <a:r>
              <a:rPr lang="en-IE" dirty="0">
                <a:solidFill>
                  <a:schemeClr val="tx1"/>
                </a:solidFill>
                <a:latin typeface="Calibri" panose="020F0502020204030204" pitchFamily="34" charset="0"/>
                <a:cs typeface="Calibri" panose="020F0502020204030204" pitchFamily="34" charset="0"/>
              </a:rPr>
              <a:t>Synonyms</a:t>
            </a:r>
          </a:p>
          <a:p>
            <a:pPr marL="0" indent="0" eaLnBrk="1" hangingPunct="1">
              <a:buFont typeface="Arial" panose="020B0604020202020204" pitchFamily="34" charset="0"/>
              <a:buNone/>
              <a:defRPr/>
            </a:pPr>
            <a:r>
              <a:rPr lang="en-IE" dirty="0">
                <a:solidFill>
                  <a:schemeClr val="tx1"/>
                </a:solidFill>
                <a:latin typeface="Calibri" panose="020F0502020204030204" pitchFamily="34" charset="0"/>
                <a:cs typeface="Calibri" panose="020F0502020204030204" pitchFamily="34" charset="0"/>
              </a:rPr>
              <a:t>Different spellings</a:t>
            </a:r>
          </a:p>
          <a:p>
            <a:pPr marL="0" indent="0" eaLnBrk="1" hangingPunct="1">
              <a:buFont typeface="Arial" panose="020B0604020202020204" pitchFamily="34" charset="0"/>
              <a:buNone/>
              <a:defRPr/>
            </a:pPr>
            <a:r>
              <a:rPr lang="en-IE" dirty="0">
                <a:solidFill>
                  <a:schemeClr val="tx1"/>
                </a:solidFill>
                <a:latin typeface="Calibri" panose="020F0502020204030204" pitchFamily="34" charset="0"/>
                <a:cs typeface="Calibri" panose="020F0502020204030204" pitchFamily="34" charset="0"/>
              </a:rPr>
              <a:t>Phrases</a:t>
            </a:r>
          </a:p>
          <a:p>
            <a:pPr marL="0" indent="0" eaLnBrk="1" hangingPunct="1">
              <a:buFont typeface="Arial" panose="020B0604020202020204" pitchFamily="34" charset="0"/>
              <a:buNone/>
              <a:defRPr/>
            </a:pPr>
            <a:r>
              <a:rPr lang="en-IE" dirty="0">
                <a:solidFill>
                  <a:schemeClr val="tx1"/>
                </a:solidFill>
                <a:latin typeface="Calibri" panose="020F0502020204030204" pitchFamily="34" charset="0"/>
                <a:cs typeface="Calibri" panose="020F0502020204030204" pitchFamily="34" charset="0"/>
              </a:rPr>
              <a:t>Boolean Terms (AND, OR, NOT)</a:t>
            </a:r>
          </a:p>
          <a:p>
            <a:pPr marL="0" indent="0" eaLnBrk="1" hangingPunct="1">
              <a:buFont typeface="Arial" panose="020B0604020202020204" pitchFamily="34" charset="0"/>
              <a:buNone/>
              <a:defRPr/>
            </a:pPr>
            <a:endParaRPr lang="en-IE" dirty="0">
              <a:solidFill>
                <a:schemeClr val="tx1"/>
              </a:solidFill>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defRPr/>
            </a:pPr>
            <a:r>
              <a:rPr lang="en-IE" dirty="0">
                <a:solidFill>
                  <a:schemeClr val="tx1"/>
                </a:solidFill>
                <a:latin typeface="Calibri" panose="020F0502020204030204" pitchFamily="34" charset="0"/>
                <a:cs typeface="Calibri" panose="020F0502020204030204" pitchFamily="34" charset="0"/>
              </a:rPr>
              <a:t>See your Subject Librarian for in-depth search strategies</a:t>
            </a:r>
          </a:p>
        </p:txBody>
      </p:sp>
      <p:sp>
        <p:nvSpPr>
          <p:cNvPr id="50179" name="Text Box 8">
            <a:extLst>
              <a:ext uri="{FF2B5EF4-FFF2-40B4-BE49-F238E27FC236}">
                <a16:creationId xmlns:a16="http://schemas.microsoft.com/office/drawing/2014/main" id="{422AC643-D633-4A15-9C79-5A71C71D1E67}"/>
              </a:ext>
            </a:extLst>
          </p:cNvPr>
          <p:cNvSpPr txBox="1">
            <a:spLocks noChangeArrowheads="1"/>
          </p:cNvSpPr>
          <p:nvPr/>
        </p:nvSpPr>
        <p:spPr bwMode="auto">
          <a:xfrm>
            <a:off x="539552" y="404664"/>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r>
              <a:rPr lang="en-IE" altLang="en-US" sz="3600" b="1" dirty="0">
                <a:solidFill>
                  <a:schemeClr val="tx2"/>
                </a:solidFill>
                <a:latin typeface="Calibri" panose="020F0502020204030204" pitchFamily="34" charset="0"/>
                <a:cs typeface="Calibri" panose="020F0502020204030204" pitchFamily="34" charset="0"/>
              </a:rPr>
              <a:t>Finding the Literature</a:t>
            </a:r>
            <a:endParaRPr lang="en-GB" altLang="en-US" sz="3600" b="1" dirty="0">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7B15B14-BE32-4F67-BD3F-4EDDD2D20D2C}"/>
              </a:ext>
            </a:extLst>
          </p:cNvPr>
          <p:cNvSpPr>
            <a:spLocks noGrp="1" noChangeArrowheads="1"/>
          </p:cNvSpPr>
          <p:nvPr>
            <p:ph idx="1"/>
          </p:nvPr>
        </p:nvSpPr>
        <p:spPr>
          <a:xfrm>
            <a:off x="1043608" y="1179512"/>
            <a:ext cx="7993062" cy="5678488"/>
          </a:xfrm>
        </p:spPr>
        <p:txBody>
          <a:bodyPr/>
          <a:lstStyle/>
          <a:p>
            <a:pPr eaLnBrk="1" hangingPunct="1">
              <a:lnSpc>
                <a:spcPct val="80000"/>
              </a:lnSpc>
              <a:buFont typeface="Wingdings" panose="05000000000000000000" pitchFamily="2" charset="2"/>
              <a:buNone/>
              <a:defRPr/>
            </a:pPr>
            <a:endParaRPr lang="en-IE" sz="2400" u="sng" dirty="0">
              <a:solidFill>
                <a:schemeClr val="tx1"/>
              </a:solidFill>
              <a:latin typeface="Calibri" panose="020F0502020204030204" pitchFamily="34" charset="0"/>
              <a:cs typeface="Calibri" panose="020F0502020204030204" pitchFamily="34" charset="0"/>
            </a:endParaRP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databases </a:t>
            </a: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reference lists from articles </a:t>
            </a: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grey literature – </a:t>
            </a:r>
            <a:r>
              <a:rPr lang="en-GB" dirty="0" err="1">
                <a:solidFill>
                  <a:schemeClr val="tx1"/>
                </a:solidFill>
                <a:latin typeface="Calibri" panose="020F0502020204030204" pitchFamily="34" charset="0"/>
                <a:cs typeface="Calibri" panose="020F0502020204030204" pitchFamily="34" charset="0"/>
              </a:rPr>
              <a:t>phd</a:t>
            </a:r>
            <a:r>
              <a:rPr lang="en-GB" dirty="0">
                <a:solidFill>
                  <a:schemeClr val="tx1"/>
                </a:solidFill>
                <a:latin typeface="Calibri" panose="020F0502020204030204" pitchFamily="34" charset="0"/>
                <a:cs typeface="Calibri" panose="020F0502020204030204" pitchFamily="34" charset="0"/>
              </a:rPr>
              <a:t> theses</a:t>
            </a: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conference proceedings </a:t>
            </a: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research registers</a:t>
            </a:r>
          </a:p>
          <a:p>
            <a:pPr eaLnBrk="1" hangingPunct="1">
              <a:lnSpc>
                <a:spcPct val="80000"/>
              </a:lnSpc>
              <a:defRPr/>
            </a:pPr>
            <a:r>
              <a:rPr lang="en-GB" dirty="0">
                <a:solidFill>
                  <a:schemeClr val="tx1"/>
                </a:solidFill>
                <a:latin typeface="Calibri" panose="020F0502020204030204" pitchFamily="34" charset="0"/>
                <a:cs typeface="Calibri" panose="020F0502020204030204" pitchFamily="34" charset="0"/>
              </a:rPr>
              <a:t>other</a:t>
            </a:r>
          </a:p>
          <a:p>
            <a:pPr marL="0" indent="0" eaLnBrk="1" hangingPunct="1">
              <a:lnSpc>
                <a:spcPct val="80000"/>
              </a:lnSpc>
              <a:buFont typeface="Arial" panose="020B0604020202020204" pitchFamily="34" charset="0"/>
              <a:buNone/>
              <a:defRPr/>
            </a:pPr>
            <a:endParaRPr lang="en-GB" dirty="0">
              <a:solidFill>
                <a:schemeClr val="tx1"/>
              </a:solidFill>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defRPr/>
            </a:pPr>
            <a:endParaRPr lang="en-IE" sz="2000" dirty="0">
              <a:solidFill>
                <a:srgbClr val="0066FF"/>
              </a:solidFill>
            </a:endParaRPr>
          </a:p>
        </p:txBody>
      </p:sp>
      <p:sp>
        <p:nvSpPr>
          <p:cNvPr id="52227" name="Text Box 8">
            <a:extLst>
              <a:ext uri="{FF2B5EF4-FFF2-40B4-BE49-F238E27FC236}">
                <a16:creationId xmlns:a16="http://schemas.microsoft.com/office/drawing/2014/main" id="{8EE82684-9B6D-4E33-95BA-4A26752A19B2}"/>
              </a:ext>
            </a:extLst>
          </p:cNvPr>
          <p:cNvSpPr txBox="1">
            <a:spLocks noChangeArrowheads="1"/>
          </p:cNvSpPr>
          <p:nvPr/>
        </p:nvSpPr>
        <p:spPr bwMode="auto">
          <a:xfrm>
            <a:off x="1043608" y="332656"/>
            <a:ext cx="7283450"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lnSpc>
                <a:spcPct val="80000"/>
              </a:lnSpc>
              <a:buFont typeface="Wingdings" panose="05000000000000000000" pitchFamily="2" charset="2"/>
              <a:buNone/>
              <a:defRPr/>
            </a:pPr>
            <a:r>
              <a:rPr lang="en-IE" sz="3600" b="1" dirty="0">
                <a:solidFill>
                  <a:schemeClr val="tx1"/>
                </a:solidFill>
                <a:latin typeface="Calibri" panose="020F0502020204030204" pitchFamily="34" charset="0"/>
                <a:cs typeface="Calibri" panose="020F0502020204030204" pitchFamily="34" charset="0"/>
              </a:rPr>
              <a:t>Where will you search?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105BC2A6-A7A1-48E2-AF4B-6984D384E46D}"/>
              </a:ext>
            </a:extLst>
          </p:cNvPr>
          <p:cNvSpPr>
            <a:spLocks noGrp="1"/>
          </p:cNvSpPr>
          <p:nvPr>
            <p:ph idx="1"/>
          </p:nvPr>
        </p:nvSpPr>
        <p:spPr>
          <a:xfrm>
            <a:off x="414338" y="1147763"/>
            <a:ext cx="8229600" cy="2305050"/>
          </a:xfrm>
        </p:spPr>
        <p:txBody>
          <a:bodyPr/>
          <a:lstStyle/>
          <a:p>
            <a:pPr>
              <a:buFont typeface="Wingdings" panose="05000000000000000000" pitchFamily="2" charset="2"/>
              <a:buNone/>
            </a:pPr>
            <a:r>
              <a:rPr lang="en-IE" altLang="en-US" b="1" dirty="0">
                <a:solidFill>
                  <a:schemeClr val="tx1"/>
                </a:solidFill>
                <a:latin typeface="Calibri" panose="020F0502020204030204" pitchFamily="34" charset="0"/>
                <a:cs typeface="Calibri" panose="020F0502020204030204" pitchFamily="34" charset="0"/>
              </a:rPr>
              <a:t>Other broad search limits, e.g. language, date</a:t>
            </a:r>
          </a:p>
          <a:p>
            <a:endParaRPr lang="en-IE" altLang="en-US" sz="3200" dirty="0"/>
          </a:p>
          <a:p>
            <a:endParaRPr lang="en-IE" altLang="en-US" dirty="0"/>
          </a:p>
        </p:txBody>
      </p:sp>
      <p:sp>
        <p:nvSpPr>
          <p:cNvPr id="4" name="Rectangle 3">
            <a:extLst>
              <a:ext uri="{FF2B5EF4-FFF2-40B4-BE49-F238E27FC236}">
                <a16:creationId xmlns:a16="http://schemas.microsoft.com/office/drawing/2014/main" id="{02AEEEB3-AFC8-45D4-96B4-A13027CEA027}"/>
              </a:ext>
            </a:extLst>
          </p:cNvPr>
          <p:cNvSpPr/>
          <p:nvPr/>
        </p:nvSpPr>
        <p:spPr>
          <a:xfrm>
            <a:off x="500062" y="2293719"/>
            <a:ext cx="7704137" cy="2086084"/>
          </a:xfrm>
          <a:prstGeom prst="rect">
            <a:avLst/>
          </a:prstGeom>
        </p:spPr>
        <p:txBody>
          <a:bodyPr>
            <a:spAutoFit/>
          </a:bodyPr>
          <a:lstStyle/>
          <a:p>
            <a:pPr marL="342900" indent="-342900" eaLnBrk="1" hangingPunct="1">
              <a:lnSpc>
                <a:spcPct val="80000"/>
              </a:lnSpc>
              <a:buFont typeface="Arial" panose="020B0604020202020204" pitchFamily="34" charset="0"/>
              <a:buChar char="•"/>
              <a:defRPr/>
            </a:pPr>
            <a:endParaRPr lang="en-IE" dirty="0">
              <a:latin typeface="Arial" charset="0"/>
            </a:endParaRPr>
          </a:p>
          <a:p>
            <a:pPr lvl="1" indent="-457200" eaLnBrk="1" hangingPunct="1">
              <a:lnSpc>
                <a:spcPct val="80000"/>
              </a:lnSpc>
              <a:spcBef>
                <a:spcPts val="600"/>
              </a:spcBef>
              <a:spcAft>
                <a:spcPts val="600"/>
              </a:spcAft>
              <a:buClr>
                <a:srgbClr val="002060"/>
              </a:buClr>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E.g. Studies published in English in peer-reviewed journals in the last 10 years</a:t>
            </a:r>
          </a:p>
          <a:p>
            <a:pPr marL="457200" indent="-457200" eaLnBrk="1" hangingPunct="1">
              <a:lnSpc>
                <a:spcPct val="80000"/>
              </a:lnSpc>
              <a:spcBef>
                <a:spcPts val="600"/>
              </a:spcBef>
              <a:spcAft>
                <a:spcPts val="600"/>
              </a:spcAft>
              <a:buClr>
                <a:srgbClr val="002060"/>
              </a:buClr>
              <a:buFont typeface="Arial" panose="020B0604020202020204" pitchFamily="34" charset="0"/>
              <a:buChar char="•"/>
              <a:defRPr/>
            </a:pPr>
            <a:endParaRPr lang="en-US" sz="2800" dirty="0">
              <a:latin typeface="Calibri" panose="020F0502020204030204" pitchFamily="34" charset="0"/>
              <a:cs typeface="Calibri" panose="020F0502020204030204" pitchFamily="34" charset="0"/>
            </a:endParaRPr>
          </a:p>
          <a:p>
            <a:pPr marL="457200" indent="-457200" eaLnBrk="1" hangingPunct="1">
              <a:lnSpc>
                <a:spcPct val="80000"/>
              </a:lnSpc>
              <a:spcBef>
                <a:spcPts val="600"/>
              </a:spcBef>
              <a:spcAft>
                <a:spcPts val="600"/>
              </a:spcAft>
              <a:buClr>
                <a:srgbClr val="002060"/>
              </a:buClr>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What is your rationale for these limits</a:t>
            </a:r>
          </a:p>
        </p:txBody>
      </p:sp>
      <p:sp>
        <p:nvSpPr>
          <p:cNvPr id="54276" name="Text Box 8">
            <a:extLst>
              <a:ext uri="{FF2B5EF4-FFF2-40B4-BE49-F238E27FC236}">
                <a16:creationId xmlns:a16="http://schemas.microsoft.com/office/drawing/2014/main" id="{04BA8BA0-926C-49E2-8832-B80C2CDA4F1D}"/>
              </a:ext>
            </a:extLst>
          </p:cNvPr>
          <p:cNvSpPr txBox="1">
            <a:spLocks noChangeArrowheads="1"/>
          </p:cNvSpPr>
          <p:nvPr/>
        </p:nvSpPr>
        <p:spPr bwMode="auto">
          <a:xfrm>
            <a:off x="395288" y="371475"/>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r>
              <a:rPr lang="en-IE" altLang="en-US" sz="3600" b="1" dirty="0">
                <a:solidFill>
                  <a:schemeClr val="tx2"/>
                </a:solidFill>
                <a:latin typeface="Calibri" panose="020F0502020204030204" pitchFamily="34" charset="0"/>
                <a:cs typeface="Calibri" panose="020F0502020204030204" pitchFamily="34" charset="0"/>
              </a:rPr>
              <a:t>Finding the Literature</a:t>
            </a:r>
            <a:endParaRPr lang="en-GB" altLang="en-US" sz="3600" b="1" dirty="0">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9B8F371-4C28-4345-805E-326876B2AB29}"/>
              </a:ext>
            </a:extLst>
          </p:cNvPr>
          <p:cNvSpPr>
            <a:spLocks noGrp="1"/>
          </p:cNvSpPr>
          <p:nvPr>
            <p:ph type="title"/>
          </p:nvPr>
        </p:nvSpPr>
        <p:spPr>
          <a:xfrm>
            <a:off x="467544" y="476672"/>
            <a:ext cx="8229600" cy="1143000"/>
          </a:xfrm>
        </p:spPr>
        <p:txBody>
          <a:bodyPr wrap="square" anchor="ctr">
            <a:normAutofit/>
          </a:bodyPr>
          <a:lstStyle/>
          <a:p>
            <a:pPr eaLnBrk="1" hangingPunct="1"/>
            <a:r>
              <a:rPr lang="en-US" altLang="en-US" b="1"/>
              <a:t>Selecting the Literature</a:t>
            </a:r>
          </a:p>
        </p:txBody>
      </p:sp>
      <p:pic>
        <p:nvPicPr>
          <p:cNvPr id="3" name="Picture 2" descr="Icon&#10;&#10;Description automatically generated">
            <a:extLst>
              <a:ext uri="{FF2B5EF4-FFF2-40B4-BE49-F238E27FC236}">
                <a16:creationId xmlns:a16="http://schemas.microsoft.com/office/drawing/2014/main" id="{D0FD1C13-67B9-4ADF-BDF8-C3D8B5AD3F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4483366" y="3096008"/>
            <a:ext cx="4981241" cy="1581346"/>
          </a:xfrm>
          <a:prstGeom prst="rect">
            <a:avLst/>
          </a:prstGeom>
          <a:noFill/>
        </p:spPr>
      </p:pic>
      <p:sp>
        <p:nvSpPr>
          <p:cNvPr id="16387" name="Rectangle 3">
            <a:extLst>
              <a:ext uri="{FF2B5EF4-FFF2-40B4-BE49-F238E27FC236}">
                <a16:creationId xmlns:a16="http://schemas.microsoft.com/office/drawing/2014/main" id="{1708F1F7-EABE-4D22-BCAB-1A4F91530172}"/>
              </a:ext>
            </a:extLst>
          </p:cNvPr>
          <p:cNvSpPr>
            <a:spLocks noGrp="1" noChangeArrowheads="1"/>
          </p:cNvSpPr>
          <p:nvPr>
            <p:ph type="body" sz="quarter" idx="11"/>
          </p:nvPr>
        </p:nvSpPr>
        <p:spPr>
          <a:xfrm>
            <a:off x="467544" y="1988840"/>
            <a:ext cx="4536306" cy="3960440"/>
          </a:xfrm>
        </p:spPr>
        <p:txBody>
          <a:bodyPr wrap="square" anchor="t">
            <a:normAutofit/>
          </a:bodyPr>
          <a:lstStyle/>
          <a:p>
            <a:pPr marL="0" indent="0" eaLnBrk="1" hangingPunct="1">
              <a:lnSpc>
                <a:spcPct val="90000"/>
              </a:lnSpc>
              <a:buFont typeface="Wingdings" panose="05000000000000000000" pitchFamily="2" charset="2"/>
              <a:buNone/>
              <a:defRPr/>
            </a:pPr>
            <a:r>
              <a:rPr lang="en-IE" sz="2200" b="1"/>
              <a:t>How will you filter the results?</a:t>
            </a:r>
          </a:p>
          <a:p>
            <a:pPr marL="0" indent="0" eaLnBrk="1" hangingPunct="1">
              <a:lnSpc>
                <a:spcPct val="90000"/>
              </a:lnSpc>
              <a:buFont typeface="Wingdings" panose="05000000000000000000" pitchFamily="2" charset="2"/>
              <a:buNone/>
              <a:defRPr/>
            </a:pPr>
            <a:endParaRPr lang="en-IE" sz="2200" b="1"/>
          </a:p>
          <a:p>
            <a:pPr marL="0" indent="0" eaLnBrk="1" hangingPunct="1">
              <a:lnSpc>
                <a:spcPct val="90000"/>
              </a:lnSpc>
              <a:buFont typeface="Wingdings" panose="05000000000000000000" pitchFamily="2" charset="2"/>
              <a:buNone/>
              <a:defRPr/>
            </a:pPr>
            <a:r>
              <a:rPr lang="en-IE" sz="2200"/>
              <a:t>Inclusion and Exclusion Criteria - related to your research question e.g.</a:t>
            </a:r>
          </a:p>
          <a:p>
            <a:pPr eaLnBrk="1" hangingPunct="1">
              <a:lnSpc>
                <a:spcPct val="90000"/>
              </a:lnSpc>
              <a:buFont typeface="Wingdings" panose="05000000000000000000" pitchFamily="2" charset="2"/>
              <a:buNone/>
              <a:defRPr/>
            </a:pPr>
            <a:endParaRPr lang="en-IE" sz="2200" u="sng"/>
          </a:p>
          <a:p>
            <a:pPr marL="0" indent="0" eaLnBrk="1" hangingPunct="1">
              <a:lnSpc>
                <a:spcPct val="90000"/>
              </a:lnSpc>
              <a:buFont typeface="Wingdings" panose="05000000000000000000" pitchFamily="2" charset="2"/>
              <a:buNone/>
              <a:defRPr/>
            </a:pPr>
            <a:r>
              <a:rPr lang="en-IE" sz="2200"/>
              <a:t>Methodologies used</a:t>
            </a:r>
          </a:p>
          <a:p>
            <a:pPr marL="0" indent="0" eaLnBrk="1" hangingPunct="1">
              <a:lnSpc>
                <a:spcPct val="90000"/>
              </a:lnSpc>
              <a:buFont typeface="Wingdings" panose="05000000000000000000" pitchFamily="2" charset="2"/>
              <a:buNone/>
              <a:defRPr/>
            </a:pPr>
            <a:r>
              <a:rPr lang="en-IE" sz="2200"/>
              <a:t>Timeframes</a:t>
            </a:r>
          </a:p>
          <a:p>
            <a:pPr marL="0" indent="0" eaLnBrk="1" hangingPunct="1">
              <a:lnSpc>
                <a:spcPct val="90000"/>
              </a:lnSpc>
              <a:buFont typeface="Wingdings" panose="05000000000000000000" pitchFamily="2" charset="2"/>
              <a:buNone/>
              <a:defRPr/>
            </a:pPr>
            <a:r>
              <a:rPr lang="en-IE" sz="2200"/>
              <a:t>Sample types</a:t>
            </a:r>
          </a:p>
          <a:p>
            <a:pPr marL="0" indent="0" eaLnBrk="1" hangingPunct="1">
              <a:lnSpc>
                <a:spcPct val="90000"/>
              </a:lnSpc>
              <a:buFont typeface="Wingdings" panose="05000000000000000000" pitchFamily="2" charset="2"/>
              <a:buNone/>
              <a:defRPr/>
            </a:pPr>
            <a:r>
              <a:rPr lang="en-IE" sz="2200"/>
              <a:t>Population </a:t>
            </a:r>
          </a:p>
          <a:p>
            <a:pPr marL="0" indent="0" eaLnBrk="1" hangingPunct="1">
              <a:lnSpc>
                <a:spcPct val="90000"/>
              </a:lnSpc>
              <a:buFont typeface="Wingdings" panose="05000000000000000000" pitchFamily="2" charset="2"/>
              <a:buNone/>
              <a:defRPr/>
            </a:pPr>
            <a:r>
              <a:rPr lang="en-IE" sz="2200"/>
              <a:t>Other?</a:t>
            </a:r>
            <a:endParaRPr lang="en-US" sz="2200"/>
          </a:p>
        </p:txBody>
      </p:sp>
      <p:sp>
        <p:nvSpPr>
          <p:cNvPr id="4" name="TextBox 3">
            <a:extLst>
              <a:ext uri="{FF2B5EF4-FFF2-40B4-BE49-F238E27FC236}">
                <a16:creationId xmlns:a16="http://schemas.microsoft.com/office/drawing/2014/main" id="{EF931BB9-47FC-445A-B1A1-6F1A905D7469}"/>
              </a:ext>
            </a:extLst>
          </p:cNvPr>
          <p:cNvSpPr txBox="1"/>
          <p:nvPr/>
        </p:nvSpPr>
        <p:spPr>
          <a:xfrm>
            <a:off x="5868144" y="6177247"/>
            <a:ext cx="2513830" cy="200055"/>
          </a:xfrm>
          <a:prstGeom prst="rect">
            <a:avLst/>
          </a:prstGeom>
          <a:solidFill>
            <a:srgbClr val="000000"/>
          </a:solidFill>
        </p:spPr>
        <p:txBody>
          <a:bodyPr wrap="none" rtlCol="0">
            <a:spAutoFit/>
          </a:bodyPr>
          <a:lstStyle/>
          <a:p>
            <a:pPr algn="r">
              <a:spcAft>
                <a:spcPts val="600"/>
              </a:spcAft>
            </a:pPr>
            <a:r>
              <a:rPr lang="en-IE" sz="700" dirty="0">
                <a:solidFill>
                  <a:srgbClr val="FFFFFF"/>
                </a:solidFill>
                <a:latin typeface="+mn-lt"/>
                <a:hlinkClick r:id="rId4" tooltip="http://graphicdesign.stackexchange.com/questions/36702/how-to-make-circles-of-growing-in-sizes-from-small-to-big-in-photoshop">
                  <a:extLst>
                    <a:ext uri="{A12FA001-AC4F-418D-AE19-62706E023703}">
                      <ahyp:hlinkClr xmlns:ahyp="http://schemas.microsoft.com/office/drawing/2018/hyperlinkcolor" val="tx"/>
                    </a:ext>
                  </a:extLst>
                </a:hlinkClick>
              </a:rPr>
              <a:t>This Photo</a:t>
            </a:r>
            <a:r>
              <a:rPr lang="en-IE" sz="700" dirty="0">
                <a:solidFill>
                  <a:srgbClr val="FFFFFF"/>
                </a:solidFill>
                <a:latin typeface="+mn-lt"/>
              </a:rPr>
              <a:t> by Unknown Author is licensed under </a:t>
            </a:r>
            <a:r>
              <a:rPr lang="en-IE" sz="700" dirty="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IE" sz="700" dirty="0">
              <a:solidFill>
                <a:srgbClr val="FFFFFF"/>
              </a:solidFill>
              <a:latin typeface="+mn-lt"/>
            </a:endParaRPr>
          </a:p>
        </p:txBody>
      </p:sp>
      <p:sp>
        <p:nvSpPr>
          <p:cNvPr id="5" name="TextBox 4">
            <a:extLst>
              <a:ext uri="{FF2B5EF4-FFF2-40B4-BE49-F238E27FC236}">
                <a16:creationId xmlns:a16="http://schemas.microsoft.com/office/drawing/2014/main" id="{1EF92DF3-A96F-44CB-A7DE-914272BF7AA5}"/>
              </a:ext>
            </a:extLst>
          </p:cNvPr>
          <p:cNvSpPr txBox="1"/>
          <p:nvPr/>
        </p:nvSpPr>
        <p:spPr>
          <a:xfrm>
            <a:off x="7792242" y="3105834"/>
            <a:ext cx="1179463" cy="646331"/>
          </a:xfrm>
          <a:prstGeom prst="rect">
            <a:avLst/>
          </a:prstGeom>
          <a:noFill/>
        </p:spPr>
        <p:txBody>
          <a:bodyPr wrap="square" rtlCol="0">
            <a:spAutoFit/>
          </a:bodyPr>
          <a:lstStyle/>
          <a:p>
            <a:r>
              <a:rPr lang="en-IE" dirty="0"/>
              <a:t>Not relevant</a:t>
            </a:r>
          </a:p>
        </p:txBody>
      </p:sp>
      <p:sp>
        <p:nvSpPr>
          <p:cNvPr id="8" name="TextBox 7">
            <a:extLst>
              <a:ext uri="{FF2B5EF4-FFF2-40B4-BE49-F238E27FC236}">
                <a16:creationId xmlns:a16="http://schemas.microsoft.com/office/drawing/2014/main" id="{05D8D628-6CA8-4EAC-8EB9-BB2358838D70}"/>
              </a:ext>
            </a:extLst>
          </p:cNvPr>
          <p:cNvSpPr txBox="1"/>
          <p:nvPr/>
        </p:nvSpPr>
        <p:spPr>
          <a:xfrm>
            <a:off x="7851956" y="5568942"/>
            <a:ext cx="1179463" cy="369332"/>
          </a:xfrm>
          <a:prstGeom prst="rect">
            <a:avLst/>
          </a:prstGeom>
          <a:noFill/>
        </p:spPr>
        <p:txBody>
          <a:bodyPr wrap="square" rtlCol="0">
            <a:spAutoFit/>
          </a:bodyPr>
          <a:lstStyle/>
          <a:p>
            <a:r>
              <a:rPr lang="en-IE" dirty="0"/>
              <a:t>Relevant</a:t>
            </a:r>
          </a:p>
        </p:txBody>
      </p:sp>
      <p:cxnSp>
        <p:nvCxnSpPr>
          <p:cNvPr id="7" name="Straight Arrow Connector 6">
            <a:extLst>
              <a:ext uri="{FF2B5EF4-FFF2-40B4-BE49-F238E27FC236}">
                <a16:creationId xmlns:a16="http://schemas.microsoft.com/office/drawing/2014/main" id="{031A105C-1A3E-4CE9-B1B5-63DAF74134C1}"/>
              </a:ext>
            </a:extLst>
          </p:cNvPr>
          <p:cNvCxnSpPr>
            <a:cxnSpLocks/>
          </p:cNvCxnSpPr>
          <p:nvPr/>
        </p:nvCxnSpPr>
        <p:spPr>
          <a:xfrm flipH="1" flipV="1">
            <a:off x="7380312" y="2420888"/>
            <a:ext cx="526863" cy="769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17047A-B3D7-4538-B711-D4FA9F9E2FD3}"/>
              </a:ext>
            </a:extLst>
          </p:cNvPr>
          <p:cNvCxnSpPr>
            <a:cxnSpLocks/>
          </p:cNvCxnSpPr>
          <p:nvPr/>
        </p:nvCxnSpPr>
        <p:spPr>
          <a:xfrm flipH="1" flipV="1">
            <a:off x="7294252" y="2871040"/>
            <a:ext cx="585341" cy="48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FAD22C6-AD96-4292-B608-25B3039AF9E6}"/>
              </a:ext>
            </a:extLst>
          </p:cNvPr>
          <p:cNvCxnSpPr>
            <a:cxnSpLocks/>
          </p:cNvCxnSpPr>
          <p:nvPr/>
        </p:nvCxnSpPr>
        <p:spPr>
          <a:xfrm flipH="1" flipV="1">
            <a:off x="7208192" y="3284114"/>
            <a:ext cx="666945" cy="7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A57ECB-CD3C-4917-A64F-C8EB0C739715}"/>
              </a:ext>
            </a:extLst>
          </p:cNvPr>
          <p:cNvCxnSpPr>
            <a:cxnSpLocks/>
          </p:cNvCxnSpPr>
          <p:nvPr/>
        </p:nvCxnSpPr>
        <p:spPr>
          <a:xfrm flipH="1">
            <a:off x="7093259" y="3428999"/>
            <a:ext cx="901821"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3E8115-640F-4E55-9D01-32258C6F5E14}"/>
              </a:ext>
            </a:extLst>
          </p:cNvPr>
          <p:cNvCxnSpPr>
            <a:cxnSpLocks/>
          </p:cNvCxnSpPr>
          <p:nvPr/>
        </p:nvCxnSpPr>
        <p:spPr>
          <a:xfrm flipH="1">
            <a:off x="7109798" y="3432496"/>
            <a:ext cx="885282" cy="99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7B1874-1E33-4E73-96F5-96054E51C216}"/>
              </a:ext>
            </a:extLst>
          </p:cNvPr>
          <p:cNvCxnSpPr/>
          <p:nvPr/>
        </p:nvCxnSpPr>
        <p:spPr>
          <a:xfrm flipH="1" flipV="1">
            <a:off x="7380312" y="2420888"/>
            <a:ext cx="471644" cy="68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D8D867-564B-4A7F-991A-AEF6D62C640C}"/>
              </a:ext>
            </a:extLst>
          </p:cNvPr>
          <p:cNvCxnSpPr>
            <a:cxnSpLocks/>
          </p:cNvCxnSpPr>
          <p:nvPr/>
        </p:nvCxnSpPr>
        <p:spPr>
          <a:xfrm flipH="1">
            <a:off x="7125059" y="5753608"/>
            <a:ext cx="8700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08BB27-5B60-4C30-8668-0877E95A211D}"/>
              </a:ext>
            </a:extLst>
          </p:cNvPr>
          <p:cNvSpPr txBox="1"/>
          <p:nvPr/>
        </p:nvSpPr>
        <p:spPr>
          <a:xfrm>
            <a:off x="7907175" y="4960637"/>
            <a:ext cx="1179463" cy="369332"/>
          </a:xfrm>
          <a:prstGeom prst="rect">
            <a:avLst/>
          </a:prstGeom>
          <a:noFill/>
        </p:spPr>
        <p:txBody>
          <a:bodyPr wrap="square" rtlCol="0">
            <a:spAutoFit/>
          </a:bodyPr>
          <a:lstStyle/>
          <a:p>
            <a:r>
              <a:rPr lang="en-IE" dirty="0"/>
              <a:t>?</a:t>
            </a:r>
          </a:p>
        </p:txBody>
      </p:sp>
      <p:cxnSp>
        <p:nvCxnSpPr>
          <p:cNvPr id="25" name="Straight Arrow Connector 24">
            <a:extLst>
              <a:ext uri="{FF2B5EF4-FFF2-40B4-BE49-F238E27FC236}">
                <a16:creationId xmlns:a16="http://schemas.microsoft.com/office/drawing/2014/main" id="{0F93F234-14DD-4BF9-B2F9-594AF33A466B}"/>
              </a:ext>
            </a:extLst>
          </p:cNvPr>
          <p:cNvCxnSpPr>
            <a:cxnSpLocks/>
          </p:cNvCxnSpPr>
          <p:nvPr/>
        </p:nvCxnSpPr>
        <p:spPr>
          <a:xfrm flipH="1">
            <a:off x="7151911" y="5145303"/>
            <a:ext cx="8700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3BE580-95B1-4903-8AB6-37098E54EE5A}"/>
              </a:ext>
            </a:extLst>
          </p:cNvPr>
          <p:cNvSpPr>
            <a:spLocks noGrp="1"/>
          </p:cNvSpPr>
          <p:nvPr>
            <p:ph type="title"/>
          </p:nvPr>
        </p:nvSpPr>
        <p:spPr>
          <a:xfrm>
            <a:off x="0" y="188913"/>
            <a:ext cx="5661025" cy="1143000"/>
          </a:xfrm>
        </p:spPr>
        <p:txBody>
          <a:bodyPr/>
          <a:lstStyle/>
          <a:p>
            <a:pPr algn="r" eaLnBrk="1" hangingPunct="1"/>
            <a:r>
              <a:rPr lang="en-IE" altLang="en-US" sz="4000" b="1">
                <a:latin typeface="Century Gothic" panose="020B0502020202020204" pitchFamily="34" charset="0"/>
              </a:rPr>
              <a:t>Workshop</a:t>
            </a:r>
            <a:r>
              <a:rPr lang="en-IE" altLang="en-US" b="1">
                <a:latin typeface="Century Gothic" panose="020B0502020202020204" pitchFamily="34" charset="0"/>
              </a:rPr>
              <a:t> Overview</a:t>
            </a:r>
            <a:endParaRPr lang="en-US" altLang="en-US" b="1">
              <a:latin typeface="Century Gothic" panose="020B0502020202020204" pitchFamily="34" charset="0"/>
            </a:endParaRPr>
          </a:p>
        </p:txBody>
      </p:sp>
      <p:sp>
        <p:nvSpPr>
          <p:cNvPr id="7171" name="Rectangle 3">
            <a:extLst>
              <a:ext uri="{FF2B5EF4-FFF2-40B4-BE49-F238E27FC236}">
                <a16:creationId xmlns:a16="http://schemas.microsoft.com/office/drawing/2014/main" id="{DD6D6855-6412-4266-85D9-25072ECF0B20}"/>
              </a:ext>
            </a:extLst>
          </p:cNvPr>
          <p:cNvSpPr>
            <a:spLocks noGrp="1" noChangeArrowheads="1"/>
          </p:cNvSpPr>
          <p:nvPr>
            <p:ph type="body" idx="1"/>
          </p:nvPr>
        </p:nvSpPr>
        <p:spPr>
          <a:xfrm>
            <a:off x="518121" y="1160185"/>
            <a:ext cx="5661025" cy="3881437"/>
          </a:xfrm>
        </p:spPr>
        <p:txBody>
          <a:bodyPr/>
          <a:lstStyle/>
          <a:p>
            <a:pPr marL="577850" indent="-577850" eaLnBrk="1" hangingPunct="1">
              <a:lnSpc>
                <a:spcPct val="80000"/>
              </a:lnSpc>
              <a:buFont typeface="Wingdings" panose="05000000000000000000" pitchFamily="2" charset="2"/>
              <a:buChar char="ü"/>
              <a:defRPr/>
            </a:pPr>
            <a:endParaRPr lang="en-GB" altLang="en-US" sz="2100" dirty="0">
              <a:solidFill>
                <a:schemeClr val="tx1"/>
              </a:solidFill>
              <a:latin typeface="Comic Sans MS" panose="030F0702030302020204" pitchFamily="66" charset="0"/>
            </a:endParaRPr>
          </a:p>
          <a:p>
            <a:pPr marL="0" indent="0" eaLnBrk="1" hangingPunct="1">
              <a:lnSpc>
                <a:spcPct val="80000"/>
              </a:lnSpc>
              <a:buFont typeface="Arial" panose="020B0604020202020204" pitchFamily="34" charset="0"/>
              <a:buNone/>
              <a:defRPr/>
            </a:pPr>
            <a:r>
              <a:rPr lang="en-GB" altLang="en-US" sz="3600" dirty="0">
                <a:solidFill>
                  <a:schemeClr val="tx1"/>
                </a:solidFill>
                <a:latin typeface="Calibri" panose="020F0502020204030204" pitchFamily="34" charset="0"/>
                <a:cs typeface="Calibri" panose="020F0502020204030204" pitchFamily="34" charset="0"/>
              </a:rPr>
              <a:t>Examine the elements of conducting a literature review</a:t>
            </a:r>
          </a:p>
          <a:p>
            <a:pPr marL="577850" indent="-577850" eaLnBrk="1" hangingPunct="1">
              <a:lnSpc>
                <a:spcPct val="80000"/>
              </a:lnSpc>
              <a:buFont typeface="Wingdings" panose="05000000000000000000" pitchFamily="2" charset="2"/>
              <a:buChar char="ü"/>
              <a:defRPr/>
            </a:pPr>
            <a:endParaRPr lang="en-GB" altLang="en-US" sz="3600" dirty="0">
              <a:solidFill>
                <a:schemeClr val="tx1"/>
              </a:solidFill>
              <a:latin typeface="Calibri" panose="020F0502020204030204" pitchFamily="34" charset="0"/>
              <a:cs typeface="Calibri" panose="020F0502020204030204" pitchFamily="34" charset="0"/>
            </a:endParaRPr>
          </a:p>
          <a:p>
            <a:pPr marL="904875" lvl="1" indent="-577850" eaLnBrk="1" hangingPunct="1">
              <a:lnSpc>
                <a:spcPct val="80000"/>
              </a:lnSpc>
              <a:buFont typeface="Arial" panose="020B0604020202020204" pitchFamily="34" charset="0"/>
              <a:buChar char="•"/>
              <a:defRPr/>
            </a:pPr>
            <a:r>
              <a:rPr lang="en-GB" altLang="en-US" sz="2800" dirty="0">
                <a:solidFill>
                  <a:schemeClr val="tx1"/>
                </a:solidFill>
                <a:latin typeface="Calibri" panose="020F0502020204030204" pitchFamily="34" charset="0"/>
                <a:cs typeface="Calibri" panose="020F0502020204030204" pitchFamily="34" charset="0"/>
              </a:rPr>
              <a:t>Formulating the question</a:t>
            </a:r>
          </a:p>
          <a:p>
            <a:pPr marL="904875" lvl="1" indent="-577850" eaLnBrk="1" hangingPunct="1">
              <a:lnSpc>
                <a:spcPct val="80000"/>
              </a:lnSpc>
              <a:buFont typeface="Arial" panose="020B0604020202020204" pitchFamily="34" charset="0"/>
              <a:buChar char="•"/>
              <a:defRPr/>
            </a:pPr>
            <a:r>
              <a:rPr lang="en-GB" altLang="en-US" sz="2800" dirty="0">
                <a:solidFill>
                  <a:schemeClr val="tx1"/>
                </a:solidFill>
                <a:latin typeface="Calibri" panose="020F0502020204030204" pitchFamily="34" charset="0"/>
                <a:cs typeface="Calibri" panose="020F0502020204030204" pitchFamily="34" charset="0"/>
              </a:rPr>
              <a:t>Identifying the literature</a:t>
            </a:r>
          </a:p>
          <a:p>
            <a:pPr marL="904875" lvl="1" indent="-577850" eaLnBrk="1" hangingPunct="1">
              <a:lnSpc>
                <a:spcPct val="80000"/>
              </a:lnSpc>
              <a:buFont typeface="Arial" panose="020B0604020202020204" pitchFamily="34" charset="0"/>
              <a:buChar char="•"/>
              <a:defRPr/>
            </a:pPr>
            <a:r>
              <a:rPr lang="en-GB" altLang="en-US" sz="2800" dirty="0">
                <a:solidFill>
                  <a:schemeClr val="tx1"/>
                </a:solidFill>
                <a:latin typeface="Calibri" panose="020F0502020204030204" pitchFamily="34" charset="0"/>
                <a:cs typeface="Calibri" panose="020F0502020204030204" pitchFamily="34" charset="0"/>
              </a:rPr>
              <a:t>Critically evaluating the literature</a:t>
            </a:r>
          </a:p>
          <a:p>
            <a:pPr marL="904875" lvl="1" indent="-577850" eaLnBrk="1" hangingPunct="1">
              <a:lnSpc>
                <a:spcPct val="80000"/>
              </a:lnSpc>
              <a:buFont typeface="Arial" panose="020B0604020202020204" pitchFamily="34" charset="0"/>
              <a:buChar char="•"/>
              <a:defRPr/>
            </a:pPr>
            <a:r>
              <a:rPr lang="en-GB" altLang="en-US" sz="2800" dirty="0">
                <a:solidFill>
                  <a:schemeClr val="tx1"/>
                </a:solidFill>
                <a:latin typeface="Calibri" panose="020F0502020204030204" pitchFamily="34" charset="0"/>
                <a:cs typeface="Calibri" panose="020F0502020204030204" pitchFamily="34" charset="0"/>
              </a:rPr>
              <a:t>Practical session on literature search</a:t>
            </a:r>
          </a:p>
          <a:p>
            <a:pPr marL="904875" lvl="1" indent="-577850" eaLnBrk="1" hangingPunct="1">
              <a:lnSpc>
                <a:spcPct val="80000"/>
              </a:lnSpc>
              <a:buFont typeface="Wingdings" panose="05000000000000000000" pitchFamily="2" charset="2"/>
              <a:buChar char="ü"/>
              <a:defRPr/>
            </a:pPr>
            <a:endParaRPr lang="en-GB" altLang="en-US" sz="1700" dirty="0">
              <a:latin typeface="Comic Sans MS" panose="030F0702030302020204" pitchFamily="66" charset="0"/>
            </a:endParaRPr>
          </a:p>
          <a:p>
            <a:pPr marL="577850" indent="-577850" eaLnBrk="1" hangingPunct="1">
              <a:lnSpc>
                <a:spcPct val="80000"/>
              </a:lnSpc>
              <a:buFont typeface="Wingdings" panose="05000000000000000000" pitchFamily="2" charset="2"/>
              <a:buNone/>
              <a:defRPr/>
            </a:pPr>
            <a:endParaRPr lang="en-GB" altLang="en-US" sz="2100" dirty="0">
              <a:latin typeface="Comic Sans MS" panose="030F0702030302020204" pitchFamily="66" charset="0"/>
            </a:endParaRPr>
          </a:p>
          <a:p>
            <a:pPr marL="577850" indent="-577850" eaLnBrk="1" hangingPunct="1">
              <a:lnSpc>
                <a:spcPct val="80000"/>
              </a:lnSpc>
              <a:buFont typeface="Wingdings" panose="05000000000000000000" pitchFamily="2" charset="2"/>
              <a:buNone/>
              <a:defRPr/>
            </a:pPr>
            <a:endParaRPr lang="en-US" altLang="en-US" sz="2100" dirty="0">
              <a:latin typeface="Comic Sans MS" panose="030F0702030302020204" pitchFamily="66" charset="0"/>
            </a:endParaRPr>
          </a:p>
        </p:txBody>
      </p:sp>
      <p:pic>
        <p:nvPicPr>
          <p:cNvPr id="3" name="Picture 2" descr="A person with the hands on the head&#10;&#10;Description automatically generated with low confidence">
            <a:extLst>
              <a:ext uri="{FF2B5EF4-FFF2-40B4-BE49-F238E27FC236}">
                <a16:creationId xmlns:a16="http://schemas.microsoft.com/office/drawing/2014/main" id="{BAFF7DBC-E9A2-4183-A503-A5A9941F7B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2160" y="1487488"/>
            <a:ext cx="2857500" cy="2857500"/>
          </a:xfrm>
          <a:prstGeom prst="rect">
            <a:avLst/>
          </a:prstGeom>
        </p:spPr>
      </p:pic>
      <p:sp>
        <p:nvSpPr>
          <p:cNvPr id="4" name="TextBox 3">
            <a:extLst>
              <a:ext uri="{FF2B5EF4-FFF2-40B4-BE49-F238E27FC236}">
                <a16:creationId xmlns:a16="http://schemas.microsoft.com/office/drawing/2014/main" id="{D31208B8-71A6-411F-BD8C-4F6615A3C389}"/>
              </a:ext>
            </a:extLst>
          </p:cNvPr>
          <p:cNvSpPr txBox="1"/>
          <p:nvPr/>
        </p:nvSpPr>
        <p:spPr>
          <a:xfrm>
            <a:off x="6005549" y="4344988"/>
            <a:ext cx="2857500" cy="369332"/>
          </a:xfrm>
          <a:prstGeom prst="rect">
            <a:avLst/>
          </a:prstGeom>
          <a:noFill/>
        </p:spPr>
        <p:txBody>
          <a:bodyPr wrap="square" rtlCol="0">
            <a:spAutoFit/>
          </a:bodyPr>
          <a:lstStyle/>
          <a:p>
            <a:r>
              <a:rPr lang="en-IE" sz="900" dirty="0">
                <a:hlinkClick r:id="rId4" tooltip="https://academicwritingforstudents.com/how-to-write-a-literature-review-research-paper-the-most-easy-way/"/>
              </a:rPr>
              <a:t>This Photo</a:t>
            </a:r>
            <a:r>
              <a:rPr lang="en-IE" sz="900" dirty="0"/>
              <a:t> by Unknown Author is licensed under </a:t>
            </a:r>
            <a:r>
              <a:rPr lang="en-IE" sz="900" dirty="0">
                <a:hlinkClick r:id="rId5" tooltip="https://creativecommons.org/licenses/by-nc-nd/3.0/"/>
              </a:rPr>
              <a:t>CC BY-NC-ND</a:t>
            </a:r>
            <a:endParaRPr lang="en-IE"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9B8F371-4C28-4345-805E-326876B2AB29}"/>
              </a:ext>
            </a:extLst>
          </p:cNvPr>
          <p:cNvSpPr>
            <a:spLocks noGrp="1"/>
          </p:cNvSpPr>
          <p:nvPr>
            <p:ph type="title"/>
          </p:nvPr>
        </p:nvSpPr>
        <p:spPr>
          <a:xfrm>
            <a:off x="467544" y="476672"/>
            <a:ext cx="8229600" cy="1143000"/>
          </a:xfrm>
        </p:spPr>
        <p:txBody>
          <a:bodyPr wrap="square" anchor="ctr">
            <a:normAutofit/>
          </a:bodyPr>
          <a:lstStyle/>
          <a:p>
            <a:pPr eaLnBrk="1" hangingPunct="1">
              <a:lnSpc>
                <a:spcPct val="90000"/>
              </a:lnSpc>
            </a:pPr>
            <a:r>
              <a:rPr lang="en-US" altLang="en-US" b="1"/>
              <a:t>Selecting the Literature based on criteria</a:t>
            </a:r>
          </a:p>
        </p:txBody>
      </p:sp>
      <p:pic>
        <p:nvPicPr>
          <p:cNvPr id="3" name="Picture 2">
            <a:extLst>
              <a:ext uri="{FF2B5EF4-FFF2-40B4-BE49-F238E27FC236}">
                <a16:creationId xmlns:a16="http://schemas.microsoft.com/office/drawing/2014/main" id="{C6EA45F5-C271-4198-A185-14A2532CF242}"/>
              </a:ext>
            </a:extLst>
          </p:cNvPr>
          <p:cNvPicPr>
            <a:picLocks noChangeAspect="1"/>
          </p:cNvPicPr>
          <p:nvPr/>
        </p:nvPicPr>
        <p:blipFill>
          <a:blip r:embed="rId3"/>
          <a:stretch>
            <a:fillRect/>
          </a:stretch>
        </p:blipFill>
        <p:spPr>
          <a:xfrm>
            <a:off x="5796136" y="1507677"/>
            <a:ext cx="2658814" cy="4441603"/>
          </a:xfrm>
          <a:prstGeom prst="rect">
            <a:avLst/>
          </a:prstGeom>
          <a:noFill/>
        </p:spPr>
      </p:pic>
      <p:sp>
        <p:nvSpPr>
          <p:cNvPr id="16387" name="Rectangle 3">
            <a:extLst>
              <a:ext uri="{FF2B5EF4-FFF2-40B4-BE49-F238E27FC236}">
                <a16:creationId xmlns:a16="http://schemas.microsoft.com/office/drawing/2014/main" id="{1708F1F7-EABE-4D22-BCAB-1A4F91530172}"/>
              </a:ext>
            </a:extLst>
          </p:cNvPr>
          <p:cNvSpPr>
            <a:spLocks noGrp="1" noChangeArrowheads="1"/>
          </p:cNvSpPr>
          <p:nvPr>
            <p:ph type="body" sz="quarter" idx="11"/>
          </p:nvPr>
        </p:nvSpPr>
        <p:spPr>
          <a:xfrm>
            <a:off x="467544" y="1988840"/>
            <a:ext cx="4536306" cy="3960440"/>
          </a:xfrm>
        </p:spPr>
        <p:txBody>
          <a:bodyPr wrap="square" anchor="t">
            <a:normAutofit/>
          </a:bodyPr>
          <a:lstStyle/>
          <a:p>
            <a:pPr eaLnBrk="1" hangingPunct="1">
              <a:buFont typeface="Wingdings" panose="05000000000000000000" pitchFamily="2" charset="2"/>
              <a:buNone/>
              <a:defRPr/>
            </a:pPr>
            <a:endParaRPr lang="en-IE"/>
          </a:p>
          <a:p>
            <a:pPr eaLnBrk="1" hangingPunct="1">
              <a:buFont typeface="Wingdings" panose="05000000000000000000" pitchFamily="2" charset="2"/>
              <a:buNone/>
              <a:defRPr/>
            </a:pPr>
            <a:r>
              <a:rPr lang="en-IE"/>
              <a:t>Exclude by irrelevant titles</a:t>
            </a:r>
          </a:p>
          <a:p>
            <a:pPr eaLnBrk="1" hangingPunct="1">
              <a:buFont typeface="Wingdings" panose="05000000000000000000" pitchFamily="2" charset="2"/>
              <a:buNone/>
              <a:defRPr/>
            </a:pPr>
            <a:r>
              <a:rPr lang="en-IE"/>
              <a:t>Exclude by irrelevant abstracts</a:t>
            </a:r>
          </a:p>
          <a:p>
            <a:pPr eaLnBrk="1" hangingPunct="1">
              <a:buFont typeface="Wingdings" panose="05000000000000000000" pitchFamily="2" charset="2"/>
              <a:buNone/>
              <a:defRPr/>
            </a:pPr>
            <a:r>
              <a:rPr lang="en-IE"/>
              <a:t>Exclude by irrelevant full text </a:t>
            </a:r>
          </a:p>
          <a:p>
            <a:pPr marL="0" indent="0" eaLnBrk="1" hangingPunct="1">
              <a:buFont typeface="Wingdings" panose="05000000000000000000" pitchFamily="2" charset="2"/>
              <a:buNone/>
              <a:defRPr/>
            </a:pPr>
            <a:endParaRPr lang="en-IE"/>
          </a:p>
          <a:p>
            <a:pPr marL="0" indent="0" eaLnBrk="1" hangingPunct="1">
              <a:buFont typeface="Wingdings" panose="05000000000000000000" pitchFamily="2" charset="2"/>
              <a:buNone/>
              <a:defRPr/>
            </a:pPr>
            <a:endParaRPr lang="en-IE"/>
          </a:p>
          <a:p>
            <a:pPr marL="0" indent="0" eaLnBrk="1" hangingPunct="1">
              <a:buFont typeface="Wingdings" panose="05000000000000000000" pitchFamily="2" charset="2"/>
              <a:buNone/>
              <a:defRPr/>
            </a:pPr>
            <a:r>
              <a:rPr lang="en-IE"/>
              <a:t>Left with articles that meet your criteria</a:t>
            </a:r>
            <a:endParaRPr lang="en-US"/>
          </a:p>
        </p:txBody>
      </p:sp>
    </p:spTree>
    <p:extLst>
      <p:ext uri="{BB962C8B-B14F-4D97-AF65-F5344CB8AC3E}">
        <p14:creationId xmlns:p14="http://schemas.microsoft.com/office/powerpoint/2010/main" val="62493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61CFB3F-8481-43EC-AEE0-7312981E0F58}"/>
              </a:ext>
            </a:extLst>
          </p:cNvPr>
          <p:cNvSpPr>
            <a:spLocks noGrp="1"/>
          </p:cNvSpPr>
          <p:nvPr>
            <p:ph idx="1"/>
          </p:nvPr>
        </p:nvSpPr>
        <p:spPr>
          <a:xfrm>
            <a:off x="457200" y="1600200"/>
            <a:ext cx="6851650" cy="4525963"/>
          </a:xfrm>
        </p:spPr>
        <p:txBody>
          <a:bodyPr/>
          <a:lstStyle/>
          <a:p>
            <a:pPr>
              <a:lnSpc>
                <a:spcPct val="80000"/>
              </a:lnSpc>
              <a:buFontTx/>
              <a:buNone/>
            </a:pPr>
            <a:endParaRPr lang="en-US" altLang="en-US" dirty="0">
              <a:solidFill>
                <a:schemeClr val="tx1"/>
              </a:solidFill>
              <a:latin typeface="Calibri" panose="020F0502020204030204" pitchFamily="34" charset="0"/>
              <a:cs typeface="Calibri" panose="020F0502020204030204" pitchFamily="34" charset="0"/>
            </a:endParaRPr>
          </a:p>
        </p:txBody>
      </p:sp>
      <p:sp>
        <p:nvSpPr>
          <p:cNvPr id="48131" name="AutoShape 6">
            <a:extLst>
              <a:ext uri="{FF2B5EF4-FFF2-40B4-BE49-F238E27FC236}">
                <a16:creationId xmlns:a16="http://schemas.microsoft.com/office/drawing/2014/main" id="{A96B605F-AB99-4E22-98A7-B12798512279}"/>
              </a:ext>
            </a:extLst>
          </p:cNvPr>
          <p:cNvSpPr>
            <a:spLocks noChangeArrowheads="1"/>
          </p:cNvSpPr>
          <p:nvPr/>
        </p:nvSpPr>
        <p:spPr bwMode="auto">
          <a:xfrm>
            <a:off x="457200" y="1304927"/>
            <a:ext cx="8013700" cy="4825999"/>
          </a:xfrm>
          <a:prstGeom prst="foldedCorner">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IE" altLang="en-US" b="1" dirty="0">
                <a:solidFill>
                  <a:schemeClr val="bg1"/>
                </a:solidFill>
                <a:latin typeface="Arial" panose="020B0604020202020204" pitchFamily="34" charset="0"/>
              </a:rPr>
              <a:t>TIP!</a:t>
            </a:r>
          </a:p>
          <a:p>
            <a:pPr algn="ctr" eaLnBrk="1" hangingPunct="1">
              <a:spcBef>
                <a:spcPct val="0"/>
              </a:spcBef>
              <a:buFontTx/>
              <a:buNone/>
            </a:pPr>
            <a:endParaRPr lang="en-IE" altLang="en-US" b="1" dirty="0">
              <a:solidFill>
                <a:schemeClr val="bg1"/>
              </a:solidFill>
              <a:latin typeface="Arial" panose="020B0604020202020204" pitchFamily="34" charset="0"/>
            </a:endParaRPr>
          </a:p>
          <a:p>
            <a:pPr marL="457200" indent="-457200" eaLnBrk="1" hangingPunct="1">
              <a:spcBef>
                <a:spcPct val="0"/>
              </a:spcBef>
            </a:pPr>
            <a:r>
              <a:rPr lang="en-IE" altLang="en-US" b="1" dirty="0">
                <a:solidFill>
                  <a:schemeClr val="bg1"/>
                </a:solidFill>
                <a:latin typeface="Arial" panose="020B0604020202020204" pitchFamily="34" charset="0"/>
              </a:rPr>
              <a:t>Document the search strategy</a:t>
            </a:r>
          </a:p>
          <a:p>
            <a:pPr marL="457200" indent="-457200" eaLnBrk="1" hangingPunct="1">
              <a:spcBef>
                <a:spcPct val="0"/>
              </a:spcBef>
            </a:pPr>
            <a:endParaRPr lang="en-IE" altLang="en-US" b="1" dirty="0">
              <a:solidFill>
                <a:schemeClr val="bg1"/>
              </a:solidFill>
              <a:latin typeface="Arial" panose="020B0604020202020204" pitchFamily="34" charset="0"/>
            </a:endParaRPr>
          </a:p>
          <a:p>
            <a:pPr marL="457200" indent="-457200" eaLnBrk="1" hangingPunct="1">
              <a:spcBef>
                <a:spcPct val="0"/>
              </a:spcBef>
            </a:pPr>
            <a:r>
              <a:rPr lang="en-IE" altLang="en-US" b="1" dirty="0">
                <a:solidFill>
                  <a:schemeClr val="bg1"/>
                </a:solidFill>
                <a:latin typeface="Arial" panose="020B0604020202020204" pitchFamily="34" charset="0"/>
              </a:rPr>
              <a:t>Record what research was found</a:t>
            </a:r>
          </a:p>
          <a:p>
            <a:pPr marL="457200" indent="-457200" eaLnBrk="1" hangingPunct="1">
              <a:spcBef>
                <a:spcPct val="0"/>
              </a:spcBef>
            </a:pPr>
            <a:endParaRPr lang="en-IE" altLang="en-US" b="1" dirty="0">
              <a:solidFill>
                <a:schemeClr val="bg1"/>
              </a:solidFill>
              <a:latin typeface="Arial" panose="020B0604020202020204" pitchFamily="34" charset="0"/>
            </a:endParaRPr>
          </a:p>
          <a:p>
            <a:pPr marL="457200" indent="-457200" eaLnBrk="1" hangingPunct="1">
              <a:spcBef>
                <a:spcPct val="0"/>
              </a:spcBef>
            </a:pPr>
            <a:r>
              <a:rPr lang="en-IE" altLang="en-US" b="1" dirty="0">
                <a:solidFill>
                  <a:schemeClr val="bg1"/>
                </a:solidFill>
                <a:latin typeface="Arial" panose="020B0604020202020204" pitchFamily="34" charset="0"/>
              </a:rPr>
              <a:t>Manage the filtering process – Covidence</a:t>
            </a:r>
          </a:p>
          <a:p>
            <a:pPr marL="457200" indent="-457200" eaLnBrk="1" hangingPunct="1">
              <a:spcBef>
                <a:spcPct val="0"/>
              </a:spcBef>
            </a:pPr>
            <a:endParaRPr lang="en-IE" altLang="en-US" b="1" dirty="0">
              <a:solidFill>
                <a:schemeClr val="bg1"/>
              </a:solidFill>
              <a:latin typeface="Arial" panose="020B0604020202020204" pitchFamily="34" charset="0"/>
            </a:endParaRPr>
          </a:p>
          <a:p>
            <a:pPr marL="457200" indent="-457200" eaLnBrk="1" hangingPunct="1">
              <a:spcBef>
                <a:spcPct val="0"/>
              </a:spcBef>
            </a:pPr>
            <a:r>
              <a:rPr lang="en-IE" altLang="en-US" b="1" dirty="0">
                <a:solidFill>
                  <a:schemeClr val="bg1"/>
                </a:solidFill>
                <a:latin typeface="Arial" panose="020B0604020202020204" pitchFamily="34" charset="0"/>
              </a:rPr>
              <a:t>Manage the  search output, e.g. using </a:t>
            </a:r>
          </a:p>
          <a:p>
            <a:pPr eaLnBrk="1" hangingPunct="1">
              <a:spcBef>
                <a:spcPct val="0"/>
              </a:spcBef>
              <a:buNone/>
            </a:pPr>
            <a:r>
              <a:rPr lang="en-IE" altLang="en-US" b="1" dirty="0">
                <a:solidFill>
                  <a:schemeClr val="bg1"/>
                </a:solidFill>
                <a:latin typeface="Arial" panose="020B0604020202020204" pitchFamily="34" charset="0"/>
              </a:rPr>
              <a:t>	Endnote, Mendeley, Zotero, </a:t>
            </a:r>
            <a:endParaRPr lang="en-US" altLang="en-US" b="1" dirty="0">
              <a:solidFill>
                <a:schemeClr val="bg1"/>
              </a:solidFill>
              <a:latin typeface="Arial" panose="020B0604020202020204" pitchFamily="34" charset="0"/>
            </a:endParaRPr>
          </a:p>
        </p:txBody>
      </p:sp>
      <p:sp>
        <p:nvSpPr>
          <p:cNvPr id="48132" name="Text Box 8">
            <a:extLst>
              <a:ext uri="{FF2B5EF4-FFF2-40B4-BE49-F238E27FC236}">
                <a16:creationId xmlns:a16="http://schemas.microsoft.com/office/drawing/2014/main" id="{05AD438B-B22E-481A-86E8-6CC7ADE2ABDC}"/>
              </a:ext>
            </a:extLst>
          </p:cNvPr>
          <p:cNvSpPr txBox="1">
            <a:spLocks noChangeArrowheads="1"/>
          </p:cNvSpPr>
          <p:nvPr/>
        </p:nvSpPr>
        <p:spPr bwMode="auto">
          <a:xfrm>
            <a:off x="457200" y="476250"/>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r>
              <a:rPr lang="en-IE" altLang="en-US" sz="3600" b="1" dirty="0">
                <a:solidFill>
                  <a:schemeClr val="tx2"/>
                </a:solidFill>
                <a:latin typeface="Calibri" panose="020F0502020204030204" pitchFamily="34" charset="0"/>
                <a:cs typeface="Calibri" panose="020F0502020204030204" pitchFamily="34" charset="0"/>
              </a:rPr>
              <a:t>Identify the Literature</a:t>
            </a:r>
            <a:endParaRPr lang="en-GB" altLang="en-US" sz="36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5905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DFE752A-76CC-6719-DFD9-DF88D5122511}"/>
              </a:ext>
            </a:extLst>
          </p:cNvPr>
          <p:cNvSpPr>
            <a:spLocks noGrp="1"/>
          </p:cNvSpPr>
          <p:nvPr>
            <p:ph type="title"/>
          </p:nvPr>
        </p:nvSpPr>
        <p:spPr>
          <a:xfrm>
            <a:off x="457200" y="44305"/>
            <a:ext cx="8229600" cy="1143000"/>
          </a:xfrm>
        </p:spPr>
        <p:txBody>
          <a:bodyPr/>
          <a:lstStyle/>
          <a:p>
            <a:r>
              <a:rPr lang="en-US" dirty="0"/>
              <a:t>Evaluating relevance of results</a:t>
            </a:r>
          </a:p>
        </p:txBody>
      </p:sp>
      <p:pic>
        <p:nvPicPr>
          <p:cNvPr id="5" name="Content Placeholder 4">
            <a:extLst>
              <a:ext uri="{FF2B5EF4-FFF2-40B4-BE49-F238E27FC236}">
                <a16:creationId xmlns:a16="http://schemas.microsoft.com/office/drawing/2014/main" id="{FF032BAD-7B04-4F6E-92CA-F6CE00CF3FA0}"/>
              </a:ext>
            </a:extLst>
          </p:cNvPr>
          <p:cNvPicPr>
            <a:picLocks noGrp="1" noChangeAspect="1"/>
          </p:cNvPicPr>
          <p:nvPr>
            <p:ph idx="1"/>
          </p:nvPr>
        </p:nvPicPr>
        <p:blipFill>
          <a:blip r:embed="rId2"/>
          <a:stretch>
            <a:fillRect/>
          </a:stretch>
        </p:blipFill>
        <p:spPr>
          <a:xfrm>
            <a:off x="1619672" y="1652538"/>
            <a:ext cx="6639362" cy="4249191"/>
          </a:xfrm>
          <a:noFill/>
        </p:spPr>
      </p:pic>
      <p:sp>
        <p:nvSpPr>
          <p:cNvPr id="8" name="TextBox 7">
            <a:extLst>
              <a:ext uri="{FF2B5EF4-FFF2-40B4-BE49-F238E27FC236}">
                <a16:creationId xmlns:a16="http://schemas.microsoft.com/office/drawing/2014/main" id="{5B899E38-CB0F-48BC-91EB-CB71A562E8D7}"/>
              </a:ext>
            </a:extLst>
          </p:cNvPr>
          <p:cNvSpPr txBox="1"/>
          <p:nvPr/>
        </p:nvSpPr>
        <p:spPr>
          <a:xfrm>
            <a:off x="1835696" y="5923598"/>
            <a:ext cx="6639362" cy="369332"/>
          </a:xfrm>
          <a:prstGeom prst="rect">
            <a:avLst/>
          </a:prstGeom>
          <a:noFill/>
        </p:spPr>
        <p:txBody>
          <a:bodyPr wrap="square">
            <a:spAutoFit/>
          </a:bodyPr>
          <a:lstStyle/>
          <a:p>
            <a:r>
              <a:rPr lang="en-IE" dirty="0"/>
              <a:t>https://www.otago.ac.nz/hedc/otago615355.pdf</a:t>
            </a:r>
          </a:p>
        </p:txBody>
      </p:sp>
    </p:spTree>
    <p:extLst>
      <p:ext uri="{BB962C8B-B14F-4D97-AF65-F5344CB8AC3E}">
        <p14:creationId xmlns:p14="http://schemas.microsoft.com/office/powerpoint/2010/main" val="84610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5C56-FA5F-4DAD-AC7C-75EC4AA56576}"/>
              </a:ext>
            </a:extLst>
          </p:cNvPr>
          <p:cNvSpPr>
            <a:spLocks noGrp="1"/>
          </p:cNvSpPr>
          <p:nvPr>
            <p:ph type="title"/>
          </p:nvPr>
        </p:nvSpPr>
        <p:spPr>
          <a:xfrm>
            <a:off x="251520" y="0"/>
            <a:ext cx="8229600" cy="1143000"/>
          </a:xfrm>
        </p:spPr>
        <p:txBody>
          <a:bodyPr/>
          <a:lstStyle/>
          <a:p>
            <a:r>
              <a:rPr lang="en-IE" dirty="0"/>
              <a:t>Literature Search Strategies</a:t>
            </a:r>
          </a:p>
        </p:txBody>
      </p:sp>
      <p:sp>
        <p:nvSpPr>
          <p:cNvPr id="3" name="Content Placeholder 2">
            <a:extLst>
              <a:ext uri="{FF2B5EF4-FFF2-40B4-BE49-F238E27FC236}">
                <a16:creationId xmlns:a16="http://schemas.microsoft.com/office/drawing/2014/main" id="{A10EDA86-B961-485B-8958-1A4E1B53055C}"/>
              </a:ext>
            </a:extLst>
          </p:cNvPr>
          <p:cNvSpPr>
            <a:spLocks noGrp="1"/>
          </p:cNvSpPr>
          <p:nvPr>
            <p:ph idx="1"/>
          </p:nvPr>
        </p:nvSpPr>
        <p:spPr>
          <a:xfrm>
            <a:off x="539552" y="1412776"/>
            <a:ext cx="8229600" cy="2305050"/>
          </a:xfrm>
        </p:spPr>
        <p:txBody>
          <a:bodyPr/>
          <a:lstStyle/>
          <a:p>
            <a:pPr marL="0" indent="0">
              <a:buNone/>
            </a:pPr>
            <a:r>
              <a:rPr lang="en-IE" dirty="0"/>
              <a:t>Your subject librarian is a great resource</a:t>
            </a:r>
          </a:p>
          <a:p>
            <a:pPr marL="0" indent="0">
              <a:buNone/>
            </a:pPr>
            <a:endParaRPr lang="en-IE" dirty="0"/>
          </a:p>
          <a:p>
            <a:pPr marL="0" indent="0">
              <a:buNone/>
            </a:pPr>
            <a:r>
              <a:rPr lang="en-IE" dirty="0"/>
              <a:t>Training sessions on Literature Searching, Endnote, Covidence</a:t>
            </a:r>
          </a:p>
          <a:p>
            <a:pPr marL="0" indent="0">
              <a:buNone/>
            </a:pPr>
            <a:endParaRPr lang="en-IE" dirty="0"/>
          </a:p>
          <a:p>
            <a:pPr marL="0" indent="0">
              <a:buNone/>
            </a:pPr>
            <a:r>
              <a:rPr lang="en-IE" dirty="0"/>
              <a:t>There are different strategies you can use to effectively find the literature you need</a:t>
            </a:r>
          </a:p>
          <a:p>
            <a:pPr marL="0" indent="0">
              <a:buNone/>
            </a:pPr>
            <a:endParaRPr lang="en-IE" dirty="0"/>
          </a:p>
          <a:p>
            <a:pPr marL="0" indent="0">
              <a:buNone/>
            </a:pPr>
            <a:r>
              <a:rPr lang="en-IE" dirty="0"/>
              <a:t>Highly recommend that you attend</a:t>
            </a:r>
          </a:p>
          <a:p>
            <a:endParaRPr lang="en-IE" dirty="0"/>
          </a:p>
        </p:txBody>
      </p:sp>
    </p:spTree>
    <p:extLst>
      <p:ext uri="{BB962C8B-B14F-4D97-AF65-F5344CB8AC3E}">
        <p14:creationId xmlns:p14="http://schemas.microsoft.com/office/powerpoint/2010/main" val="155429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5C56-FA5F-4DAD-AC7C-75EC4AA56576}"/>
              </a:ext>
            </a:extLst>
          </p:cNvPr>
          <p:cNvSpPr>
            <a:spLocks noGrp="1"/>
          </p:cNvSpPr>
          <p:nvPr>
            <p:ph type="title"/>
          </p:nvPr>
        </p:nvSpPr>
        <p:spPr>
          <a:xfrm>
            <a:off x="251520" y="792585"/>
            <a:ext cx="8229600" cy="1143000"/>
          </a:xfrm>
        </p:spPr>
        <p:txBody>
          <a:bodyPr/>
          <a:lstStyle/>
          <a:p>
            <a:r>
              <a:rPr lang="en-IE" dirty="0"/>
              <a:t>Overview of Literature Review Process</a:t>
            </a:r>
          </a:p>
        </p:txBody>
      </p:sp>
      <p:sp>
        <p:nvSpPr>
          <p:cNvPr id="3" name="Content Placeholder 2">
            <a:extLst>
              <a:ext uri="{FF2B5EF4-FFF2-40B4-BE49-F238E27FC236}">
                <a16:creationId xmlns:a16="http://schemas.microsoft.com/office/drawing/2014/main" id="{A10EDA86-B961-485B-8958-1A4E1B53055C}"/>
              </a:ext>
            </a:extLst>
          </p:cNvPr>
          <p:cNvSpPr>
            <a:spLocks noGrp="1"/>
          </p:cNvSpPr>
          <p:nvPr>
            <p:ph idx="1"/>
          </p:nvPr>
        </p:nvSpPr>
        <p:spPr>
          <a:xfrm>
            <a:off x="457200" y="2617366"/>
            <a:ext cx="8229600" cy="2305050"/>
          </a:xfrm>
        </p:spPr>
        <p:txBody>
          <a:bodyPr/>
          <a:lstStyle/>
          <a:p>
            <a:r>
              <a:rPr lang="en-IE" dirty="0"/>
              <a:t>Introduction to 2.00, 3.10 to 3.45</a:t>
            </a:r>
          </a:p>
          <a:p>
            <a:r>
              <a:rPr lang="en-IE" dirty="0"/>
              <a:t>What’s involved from 5.24</a:t>
            </a:r>
          </a:p>
          <a:p>
            <a:pPr marL="0" indent="0">
              <a:buNone/>
            </a:pPr>
            <a:r>
              <a:rPr lang="en-IE" dirty="0">
                <a:hlinkClick r:id="rId3"/>
              </a:rPr>
              <a:t>https://www.lib.ncsu.edu/tutorials/lit-review</a:t>
            </a:r>
            <a:r>
              <a:rPr lang="en-IE" dirty="0"/>
              <a:t> (NC State University)</a:t>
            </a:r>
          </a:p>
          <a:p>
            <a:endParaRPr lang="en-IE" dirty="0"/>
          </a:p>
        </p:txBody>
      </p:sp>
    </p:spTree>
    <p:extLst>
      <p:ext uri="{BB962C8B-B14F-4D97-AF65-F5344CB8AC3E}">
        <p14:creationId xmlns:p14="http://schemas.microsoft.com/office/powerpoint/2010/main" val="320801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4562F1D-4C4B-4A1E-ADFE-1B165ACBD564}"/>
              </a:ext>
            </a:extLst>
          </p:cNvPr>
          <p:cNvSpPr>
            <a:spLocks noGrp="1"/>
          </p:cNvSpPr>
          <p:nvPr>
            <p:ph type="title"/>
          </p:nvPr>
        </p:nvSpPr>
        <p:spPr/>
        <p:txBody>
          <a:bodyPr/>
          <a:lstStyle/>
          <a:p>
            <a:pPr algn="l"/>
            <a:r>
              <a:rPr lang="en-IE" altLang="en-US" b="1">
                <a:latin typeface="Calibri" panose="020F0502020204030204" pitchFamily="34" charset="0"/>
                <a:cs typeface="Calibri" panose="020F0502020204030204" pitchFamily="34" charset="0"/>
              </a:rPr>
              <a:t>Organise your information</a:t>
            </a:r>
          </a:p>
        </p:txBody>
      </p:sp>
      <p:sp>
        <p:nvSpPr>
          <p:cNvPr id="56323" name="Content Placeholder 2">
            <a:extLst>
              <a:ext uri="{FF2B5EF4-FFF2-40B4-BE49-F238E27FC236}">
                <a16:creationId xmlns:a16="http://schemas.microsoft.com/office/drawing/2014/main" id="{078F85BF-FA01-4D88-AD01-8FD62F404DF7}"/>
              </a:ext>
            </a:extLst>
          </p:cNvPr>
          <p:cNvSpPr>
            <a:spLocks noGrp="1" noChangeArrowheads="1"/>
          </p:cNvSpPr>
          <p:nvPr>
            <p:ph idx="1"/>
          </p:nvPr>
        </p:nvSpPr>
        <p:spPr>
          <a:xfrm>
            <a:off x="536575" y="1601407"/>
            <a:ext cx="8229600" cy="2305050"/>
          </a:xfrm>
        </p:spPr>
        <p:txBody>
          <a:bodyPr/>
          <a:lstStyle/>
          <a:p>
            <a:pPr marL="0" indent="0">
              <a:buFont typeface="Arial" panose="020B0604020202020204" pitchFamily="34" charset="0"/>
              <a:buNone/>
              <a:defRPr/>
            </a:pPr>
            <a:r>
              <a:rPr lang="en-IE" altLang="en-US" dirty="0">
                <a:solidFill>
                  <a:schemeClr val="tx1"/>
                </a:solidFill>
                <a:latin typeface="Calibri" panose="020F0502020204030204" pitchFamily="34" charset="0"/>
                <a:cs typeface="Calibri" panose="020F0502020204030204" pitchFamily="34" charset="0"/>
              </a:rPr>
              <a:t>Take notes on relevant information</a:t>
            </a: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IE" altLang="en-US" dirty="0">
                <a:solidFill>
                  <a:schemeClr val="tx1"/>
                </a:solidFill>
                <a:latin typeface="Calibri" panose="020F0502020204030204" pitchFamily="34" charset="0"/>
                <a:cs typeface="Calibri" panose="020F0502020204030204" pitchFamily="34" charset="0"/>
              </a:rPr>
              <a:t>A spreadsheet can be useful to organise information from readings and compare different readings</a:t>
            </a: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IE" altLang="en-US" dirty="0">
                <a:solidFill>
                  <a:schemeClr val="tx1"/>
                </a:solidFill>
                <a:latin typeface="Calibri" panose="020F0502020204030204" pitchFamily="34" charset="0"/>
                <a:cs typeface="Calibri" panose="020F0502020204030204" pitchFamily="34" charset="0"/>
              </a:rPr>
              <a:t>Use headings that make sense to you!</a:t>
            </a:r>
          </a:p>
          <a:p>
            <a:pPr>
              <a:defRPr/>
            </a:pPr>
            <a:endParaRPr lang="en-IE" altLang="en-US" dirty="0"/>
          </a:p>
        </p:txBody>
      </p:sp>
      <p:pic>
        <p:nvPicPr>
          <p:cNvPr id="63492" name="Picture 3">
            <a:extLst>
              <a:ext uri="{FF2B5EF4-FFF2-40B4-BE49-F238E27FC236}">
                <a16:creationId xmlns:a16="http://schemas.microsoft.com/office/drawing/2014/main" id="{8E56CB63-4D05-4C97-89E1-7A2F205DD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849837"/>
            <a:ext cx="8388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4562F1D-4C4B-4A1E-ADFE-1B165ACBD564}"/>
              </a:ext>
            </a:extLst>
          </p:cNvPr>
          <p:cNvSpPr>
            <a:spLocks noGrp="1"/>
          </p:cNvSpPr>
          <p:nvPr>
            <p:ph type="title"/>
          </p:nvPr>
        </p:nvSpPr>
        <p:spPr>
          <a:xfrm>
            <a:off x="471488" y="107950"/>
            <a:ext cx="8229600" cy="1143000"/>
          </a:xfrm>
        </p:spPr>
        <p:txBody>
          <a:bodyPr/>
          <a:lstStyle/>
          <a:p>
            <a:pPr algn="l"/>
            <a:r>
              <a:rPr lang="en-IE" altLang="en-US" b="1" dirty="0">
                <a:latin typeface="Calibri" panose="020F0502020204030204" pitchFamily="34" charset="0"/>
                <a:cs typeface="Calibri" panose="020F0502020204030204" pitchFamily="34" charset="0"/>
              </a:rPr>
              <a:t>Organise your information</a:t>
            </a:r>
          </a:p>
        </p:txBody>
      </p:sp>
      <p:sp>
        <p:nvSpPr>
          <p:cNvPr id="56323" name="Content Placeholder 2">
            <a:extLst>
              <a:ext uri="{FF2B5EF4-FFF2-40B4-BE49-F238E27FC236}">
                <a16:creationId xmlns:a16="http://schemas.microsoft.com/office/drawing/2014/main" id="{078F85BF-FA01-4D88-AD01-8FD62F404DF7}"/>
              </a:ext>
            </a:extLst>
          </p:cNvPr>
          <p:cNvSpPr>
            <a:spLocks noGrp="1" noChangeArrowheads="1"/>
          </p:cNvSpPr>
          <p:nvPr>
            <p:ph idx="1"/>
          </p:nvPr>
        </p:nvSpPr>
        <p:spPr>
          <a:xfrm>
            <a:off x="457200" y="1284559"/>
            <a:ext cx="8229600" cy="1511300"/>
          </a:xfrm>
        </p:spPr>
        <p:txBody>
          <a:bodyPr/>
          <a:lstStyle/>
          <a:p>
            <a:pPr marL="0" indent="0">
              <a:buFont typeface="Arial" panose="020B0604020202020204" pitchFamily="34" charset="0"/>
              <a:buNone/>
              <a:defRPr/>
            </a:pPr>
            <a:r>
              <a:rPr lang="en-IE" altLang="en-US" dirty="0">
                <a:solidFill>
                  <a:schemeClr val="tx1"/>
                </a:solidFill>
                <a:latin typeface="Calibri" panose="020F0502020204030204" pitchFamily="34" charset="0"/>
                <a:cs typeface="Calibri" panose="020F0502020204030204" pitchFamily="34" charset="0"/>
              </a:rPr>
              <a:t>A citation spreadsheet is another tool that might help</a:t>
            </a: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IE" altLang="en-US" dirty="0">
                <a:solidFill>
                  <a:schemeClr val="tx1"/>
                </a:solidFill>
                <a:latin typeface="Calibri" panose="020F0502020204030204" pitchFamily="34" charset="0"/>
                <a:cs typeface="Calibri" panose="020F0502020204030204" pitchFamily="34" charset="0"/>
              </a:rPr>
              <a:t>Spreadsheet listing articles read</a:t>
            </a:r>
          </a:p>
          <a:p>
            <a:pPr marL="400050" lvl="1" indent="0">
              <a:buNone/>
              <a:defRPr/>
            </a:pPr>
            <a:r>
              <a:rPr lang="en-IE" altLang="en-US" dirty="0">
                <a:solidFill>
                  <a:schemeClr val="tx1"/>
                </a:solidFill>
                <a:latin typeface="Calibri" panose="020F0502020204030204" pitchFamily="34" charset="0"/>
                <a:cs typeface="Calibri" panose="020F0502020204030204" pitchFamily="34" charset="0"/>
              </a:rPr>
              <a:t>put in quotes/paraphrases that you think are useful</a:t>
            </a:r>
          </a:p>
          <a:p>
            <a:pPr marL="400050" lvl="1" indent="0">
              <a:buNone/>
              <a:defRPr/>
            </a:pPr>
            <a:r>
              <a:rPr lang="en-IE" altLang="en-US" dirty="0">
                <a:solidFill>
                  <a:schemeClr val="tx1"/>
                </a:solidFill>
                <a:latin typeface="Calibri" panose="020F0502020204030204" pitchFamily="34" charset="0"/>
                <a:cs typeface="Calibri" panose="020F0502020204030204" pitchFamily="34" charset="0"/>
              </a:rPr>
              <a:t>number them</a:t>
            </a:r>
          </a:p>
          <a:p>
            <a:pPr marL="400050" lvl="1" inden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None/>
              <a:defRPr/>
            </a:pPr>
            <a:r>
              <a:rPr lang="en-IE" altLang="en-US" dirty="0">
                <a:solidFill>
                  <a:schemeClr val="tx1"/>
                </a:solidFill>
                <a:latin typeface="Calibri" panose="020F0502020204030204" pitchFamily="34" charset="0"/>
                <a:cs typeface="Calibri" panose="020F0502020204030204" pitchFamily="34" charset="0"/>
              </a:rPr>
              <a:t>Second spreadsheet with topics </a:t>
            </a:r>
          </a:p>
          <a:p>
            <a:pPr marL="400050" lvl="1" indent="0">
              <a:buNone/>
              <a:defRPr/>
            </a:pPr>
            <a:r>
              <a:rPr lang="en-IE" altLang="en-US" dirty="0">
                <a:solidFill>
                  <a:schemeClr val="tx1"/>
                </a:solidFill>
                <a:latin typeface="Calibri" panose="020F0502020204030204" pitchFamily="34" charset="0"/>
                <a:cs typeface="Calibri" panose="020F0502020204030204" pitchFamily="34" charset="0"/>
              </a:rPr>
              <a:t>Under each topic, list the citation number from 1</a:t>
            </a:r>
            <a:r>
              <a:rPr lang="en-IE" altLang="en-US" baseline="30000" dirty="0">
                <a:solidFill>
                  <a:schemeClr val="tx1"/>
                </a:solidFill>
                <a:latin typeface="Calibri" panose="020F0502020204030204" pitchFamily="34" charset="0"/>
                <a:cs typeface="Calibri" panose="020F0502020204030204" pitchFamily="34" charset="0"/>
              </a:rPr>
              <a:t>st</a:t>
            </a:r>
            <a:r>
              <a:rPr lang="en-IE" altLang="en-US" dirty="0">
                <a:solidFill>
                  <a:schemeClr val="tx1"/>
                </a:solidFill>
                <a:latin typeface="Calibri" panose="020F0502020204030204" pitchFamily="34" charset="0"/>
                <a:cs typeface="Calibri" panose="020F0502020204030204" pitchFamily="34" charset="0"/>
              </a:rPr>
              <a:t> sheet</a:t>
            </a:r>
          </a:p>
          <a:p>
            <a:pPr marL="400050" lvl="1" indent="0">
              <a:buNone/>
              <a:defRPr/>
            </a:pPr>
            <a:endParaRPr lang="en-IE" altLang="en-US" dirty="0">
              <a:solidFill>
                <a:schemeClr val="tx1"/>
              </a:solidFill>
              <a:latin typeface="Calibri" panose="020F0502020204030204" pitchFamily="34" charset="0"/>
              <a:cs typeface="Calibri" panose="020F0502020204030204" pitchFamily="34" charset="0"/>
            </a:endParaRPr>
          </a:p>
          <a:p>
            <a:pPr marL="400050" lvl="1" inden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IE" altLang="en-US" dirty="0">
              <a:solidFill>
                <a:schemeClr val="tx1"/>
              </a:solidFill>
              <a:latin typeface="Calibri" panose="020F0502020204030204" pitchFamily="34" charset="0"/>
              <a:cs typeface="Calibri" panose="020F0502020204030204" pitchFamily="34" charset="0"/>
            </a:endParaRPr>
          </a:p>
          <a:p>
            <a:pPr>
              <a:defRPr/>
            </a:pPr>
            <a:endParaRPr lang="en-IE" altLang="en-US" dirty="0"/>
          </a:p>
        </p:txBody>
      </p:sp>
    </p:spTree>
    <p:extLst>
      <p:ext uri="{BB962C8B-B14F-4D97-AF65-F5344CB8AC3E}">
        <p14:creationId xmlns:p14="http://schemas.microsoft.com/office/powerpoint/2010/main" val="40969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22B7-365C-4809-9B88-6BF236F46326}"/>
              </a:ext>
            </a:extLst>
          </p:cNvPr>
          <p:cNvSpPr>
            <a:spLocks noGrp="1"/>
          </p:cNvSpPr>
          <p:nvPr>
            <p:ph type="title"/>
          </p:nvPr>
        </p:nvSpPr>
        <p:spPr>
          <a:xfrm>
            <a:off x="457200" y="-171400"/>
            <a:ext cx="8229600" cy="1143000"/>
          </a:xfrm>
        </p:spPr>
        <p:txBody>
          <a:bodyPr/>
          <a:lstStyle/>
          <a:p>
            <a:r>
              <a:rPr lang="en-IE" dirty="0"/>
              <a:t>Citation spreadsheet</a:t>
            </a:r>
          </a:p>
        </p:txBody>
      </p:sp>
      <p:pic>
        <p:nvPicPr>
          <p:cNvPr id="5" name="Content Placeholder 4" descr="Table&#10;&#10;Description automatically generated">
            <a:extLst>
              <a:ext uri="{FF2B5EF4-FFF2-40B4-BE49-F238E27FC236}">
                <a16:creationId xmlns:a16="http://schemas.microsoft.com/office/drawing/2014/main" id="{C3DE54E6-EFBF-4E10-8559-9319AFC07A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5" y="1367436"/>
            <a:ext cx="3969529" cy="4763434"/>
          </a:xfrm>
        </p:spPr>
      </p:pic>
      <p:pic>
        <p:nvPicPr>
          <p:cNvPr id="7" name="Picture 6" descr="Table&#10;&#10;Description automatically generated">
            <a:extLst>
              <a:ext uri="{FF2B5EF4-FFF2-40B4-BE49-F238E27FC236}">
                <a16:creationId xmlns:a16="http://schemas.microsoft.com/office/drawing/2014/main" id="{AC1F1550-3052-43F8-AE16-B69149E95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844824"/>
            <a:ext cx="4817453" cy="2376264"/>
          </a:xfrm>
          <a:prstGeom prst="rect">
            <a:avLst/>
          </a:prstGeom>
        </p:spPr>
      </p:pic>
    </p:spTree>
    <p:extLst>
      <p:ext uri="{BB962C8B-B14F-4D97-AF65-F5344CB8AC3E}">
        <p14:creationId xmlns:p14="http://schemas.microsoft.com/office/powerpoint/2010/main" val="66554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BB3DC9-9716-43A4-940F-0CF704BA6C55}"/>
              </a:ext>
            </a:extLst>
          </p:cNvPr>
          <p:cNvSpPr>
            <a:spLocks noGrp="1" noChangeArrowheads="1"/>
          </p:cNvSpPr>
          <p:nvPr>
            <p:ph type="title"/>
          </p:nvPr>
        </p:nvSpPr>
        <p:spPr>
          <a:xfrm>
            <a:off x="309563" y="187325"/>
            <a:ext cx="8329612" cy="793750"/>
          </a:xfrm>
        </p:spPr>
        <p:txBody>
          <a:bodyPr/>
          <a:lstStyle/>
          <a:p>
            <a:pPr algn="l" eaLnBrk="1" hangingPunct="1">
              <a:defRPr/>
            </a:pPr>
            <a:r>
              <a:rPr lang="en-US" b="1" dirty="0">
                <a:latin typeface="Calibri" panose="020F0502020204030204" pitchFamily="34" charset="0"/>
                <a:cs typeface="Calibri" panose="020F0502020204030204" pitchFamily="34" charset="0"/>
              </a:rPr>
              <a:t>Critical</a:t>
            </a:r>
            <a:r>
              <a:rPr lang="en-US" sz="2900" b="1" dirty="0">
                <a:latin typeface="+mn-lt"/>
              </a:rPr>
              <a:t> evaluation of the literature</a:t>
            </a:r>
          </a:p>
        </p:txBody>
      </p:sp>
      <p:sp>
        <p:nvSpPr>
          <p:cNvPr id="64515" name="Rectangle 3">
            <a:extLst>
              <a:ext uri="{FF2B5EF4-FFF2-40B4-BE49-F238E27FC236}">
                <a16:creationId xmlns:a16="http://schemas.microsoft.com/office/drawing/2014/main" id="{AA6F01F7-C278-413E-8827-A62A474735D0}"/>
              </a:ext>
            </a:extLst>
          </p:cNvPr>
          <p:cNvSpPr>
            <a:spLocks noGrp="1"/>
          </p:cNvSpPr>
          <p:nvPr>
            <p:ph type="body" idx="1"/>
          </p:nvPr>
        </p:nvSpPr>
        <p:spPr>
          <a:xfrm>
            <a:off x="4497388" y="2344738"/>
            <a:ext cx="4189412" cy="3786187"/>
          </a:xfrm>
        </p:spPr>
        <p:txBody>
          <a:bodyPr/>
          <a:lstStyle/>
          <a:p>
            <a:pPr eaLnBrk="1" hangingPunct="1">
              <a:buFont typeface="Wingdings" panose="05000000000000000000" pitchFamily="2" charset="2"/>
              <a:buNone/>
            </a:pPr>
            <a:endParaRPr lang="en-IE" altLang="en-US"/>
          </a:p>
          <a:p>
            <a:pPr eaLnBrk="1" hangingPunct="1">
              <a:buFont typeface="Wingdings" panose="05000000000000000000" pitchFamily="2" charset="2"/>
              <a:buNone/>
            </a:pPr>
            <a:r>
              <a:rPr lang="en-IE" altLang="en-US"/>
              <a:t>	</a:t>
            </a:r>
            <a:endParaRPr lang="en-US" altLang="en-US" sz="2600"/>
          </a:p>
        </p:txBody>
      </p:sp>
      <p:sp>
        <p:nvSpPr>
          <p:cNvPr id="64516" name="Rectangle 4">
            <a:extLst>
              <a:ext uri="{FF2B5EF4-FFF2-40B4-BE49-F238E27FC236}">
                <a16:creationId xmlns:a16="http://schemas.microsoft.com/office/drawing/2014/main" id="{4DFB4823-DFE1-48CF-B0BF-08401556D084}"/>
              </a:ext>
            </a:extLst>
          </p:cNvPr>
          <p:cNvSpPr>
            <a:spLocks noChangeArrowheads="1"/>
          </p:cNvSpPr>
          <p:nvPr/>
        </p:nvSpPr>
        <p:spPr bwMode="auto">
          <a:xfrm>
            <a:off x="206375" y="1484784"/>
            <a:ext cx="8462963" cy="43921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022350" indent="-350838">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buClr>
                <a:schemeClr val="accent1"/>
              </a:buClr>
              <a:buSzPct val="65000"/>
              <a:buFont typeface="Wingdings" panose="05000000000000000000" pitchFamily="2" charset="2"/>
              <a:buChar char="n"/>
            </a:pPr>
            <a:endParaRPr lang="en-IE" altLang="en-US" dirty="0">
              <a:solidFill>
                <a:schemeClr val="tx1"/>
              </a:solidFill>
              <a:latin typeface="Calibri" panose="020F0502020204030204" pitchFamily="34" charset="0"/>
              <a:cs typeface="Calibri" panose="020F0502020204030204" pitchFamily="34" charset="0"/>
            </a:endParaRP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What are the key terms and concepts?</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How relevant is this article to my specific topic?</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What are the major relationships, trends and patterns?</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What methodologies are used?</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How has the author structured the arguments?</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How authoritative and credible is this source?</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What are the differences/similarities between the sources?</a:t>
            </a:r>
          </a:p>
          <a:p>
            <a:pPr>
              <a:buClr>
                <a:schemeClr val="accent1"/>
              </a:buClr>
              <a:buSzPct val="65000"/>
              <a:buFont typeface="Wingdings" panose="05000000000000000000" pitchFamily="2" charset="2"/>
              <a:buChar char="n"/>
            </a:pPr>
            <a:r>
              <a:rPr lang="en-IE" altLang="en-US" dirty="0">
                <a:solidFill>
                  <a:schemeClr val="tx1"/>
                </a:solidFill>
                <a:latin typeface="Calibri" panose="020F0502020204030204" pitchFamily="34" charset="0"/>
                <a:cs typeface="Calibri" panose="020F0502020204030204" pitchFamily="34" charset="0"/>
              </a:rPr>
              <a:t>Are there gaps in the literature that require further study?</a:t>
            </a:r>
          </a:p>
          <a:p>
            <a:pPr lvl="1" eaLnBrk="1" hangingPunct="1">
              <a:lnSpc>
                <a:spcPct val="150000"/>
              </a:lnSpc>
              <a:spcBef>
                <a:spcPct val="0"/>
              </a:spcBef>
              <a:buFontTx/>
              <a:buChar char="•"/>
            </a:pPr>
            <a:r>
              <a:rPr lang="en-IE" altLang="en-US" dirty="0">
                <a:solidFill>
                  <a:schemeClr val="tx1"/>
                </a:solidFill>
                <a:latin typeface="Arial" panose="020B0604020202020204" pitchFamily="34" charset="0"/>
                <a:cs typeface="Calibri" panose="020F0502020204030204" pitchFamily="34" charset="0"/>
                <a:hlinkClick r:id="rId3"/>
              </a:rPr>
              <a:t>From: </a:t>
            </a:r>
            <a:r>
              <a:rPr lang="en-IE" altLang="en-US" sz="1800" dirty="0">
                <a:solidFill>
                  <a:schemeClr val="tx1"/>
                </a:solidFill>
                <a:latin typeface="Arial" panose="020B0604020202020204" pitchFamily="34" charset="0"/>
                <a:cs typeface="Calibri" panose="020F0502020204030204" pitchFamily="34" charset="0"/>
              </a:rPr>
              <a:t>https://www.citewrite.qut.edu.au/write/writing-well/litreview.html</a:t>
            </a:r>
            <a:endParaRPr lang="en-IE" altLang="en-US" dirty="0">
              <a:solidFill>
                <a:srgbClr val="002060"/>
              </a:solidFill>
              <a:latin typeface="Arial" panose="020B060402020202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Structure your Review</a:t>
            </a:r>
          </a:p>
        </p:txBody>
      </p:sp>
      <p:sp>
        <p:nvSpPr>
          <p:cNvPr id="3" name="Content Placeholder 2">
            <a:extLst>
              <a:ext uri="{FF2B5EF4-FFF2-40B4-BE49-F238E27FC236}">
                <a16:creationId xmlns:a16="http://schemas.microsoft.com/office/drawing/2014/main" id="{74E79F20-7F18-4658-B12E-0779A228B0AF}"/>
              </a:ext>
            </a:extLst>
          </p:cNvPr>
          <p:cNvSpPr>
            <a:spLocks noGrp="1"/>
          </p:cNvSpPr>
          <p:nvPr>
            <p:ph idx="1"/>
          </p:nvPr>
        </p:nvSpPr>
        <p:spPr>
          <a:xfrm>
            <a:off x="457200" y="1268400"/>
            <a:ext cx="8229600" cy="4321199"/>
          </a:xfrm>
        </p:spPr>
        <p:txBody>
          <a:bodyPr/>
          <a:lstStyle/>
          <a:p>
            <a:r>
              <a:rPr lang="en-IE" dirty="0">
                <a:solidFill>
                  <a:schemeClr val="tx1"/>
                </a:solidFill>
              </a:rPr>
              <a:t>Structure that makes sense for your research</a:t>
            </a:r>
          </a:p>
          <a:p>
            <a:endParaRPr lang="en-IE" dirty="0">
              <a:solidFill>
                <a:schemeClr val="tx1"/>
              </a:solidFill>
            </a:endParaRPr>
          </a:p>
          <a:p>
            <a:r>
              <a:rPr lang="en-IE" dirty="0">
                <a:solidFill>
                  <a:schemeClr val="tx1"/>
                </a:solidFill>
              </a:rPr>
              <a:t>Generally includes: Introduction, Body, Conclusion</a:t>
            </a:r>
          </a:p>
          <a:p>
            <a:endParaRPr lang="en-IE" dirty="0">
              <a:solidFill>
                <a:schemeClr val="tx1"/>
              </a:solidFill>
            </a:endParaRPr>
          </a:p>
          <a:p>
            <a:r>
              <a:rPr lang="en-IE" dirty="0">
                <a:solidFill>
                  <a:schemeClr val="tx1"/>
                </a:solidFill>
              </a:rPr>
              <a:t>Use Headings and Sub Headings</a:t>
            </a:r>
          </a:p>
          <a:p>
            <a:pPr marL="0" indent="0">
              <a:buNone/>
            </a:pPr>
            <a:endParaRPr lang="en-IE" dirty="0">
              <a:solidFill>
                <a:schemeClr val="tx1"/>
              </a:solidFill>
            </a:endParaRPr>
          </a:p>
        </p:txBody>
      </p:sp>
    </p:spTree>
    <p:extLst>
      <p:ext uri="{BB962C8B-B14F-4D97-AF65-F5344CB8AC3E}">
        <p14:creationId xmlns:p14="http://schemas.microsoft.com/office/powerpoint/2010/main" val="400535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6DAA007-AD90-4F14-BEE7-3D7BDF6D9C76}"/>
              </a:ext>
            </a:extLst>
          </p:cNvPr>
          <p:cNvSpPr>
            <a:spLocks noGrp="1"/>
          </p:cNvSpPr>
          <p:nvPr>
            <p:ph idx="1"/>
          </p:nvPr>
        </p:nvSpPr>
        <p:spPr>
          <a:xfrm>
            <a:off x="588699" y="1136684"/>
            <a:ext cx="8229600" cy="2851150"/>
          </a:xfrm>
        </p:spPr>
        <p:txBody>
          <a:bodyPr/>
          <a:lstStyle/>
          <a:p>
            <a:pPr>
              <a:defRPr/>
            </a:pPr>
            <a:r>
              <a:rPr lang="en-IE" dirty="0">
                <a:solidFill>
                  <a:schemeClr val="tx1"/>
                </a:solidFill>
              </a:rPr>
              <a:t>A descriptive, analytic summary of the existing material relating to a particular topic or area of study.</a:t>
            </a:r>
          </a:p>
          <a:p>
            <a:pPr>
              <a:defRPr/>
            </a:pPr>
            <a:r>
              <a:rPr lang="en-IE" dirty="0">
                <a:solidFill>
                  <a:schemeClr val="tx1"/>
                </a:solidFill>
              </a:rPr>
              <a:t>A process that involves a examination of prior scholarly works.</a:t>
            </a:r>
          </a:p>
          <a:p>
            <a:pPr marL="0" indent="0">
              <a:buFont typeface="Wingdings" panose="05000000000000000000" pitchFamily="2" charset="2"/>
              <a:buNone/>
              <a:defRPr/>
            </a:pPr>
            <a:endParaRPr lang="en-IE" sz="2000" dirty="0"/>
          </a:p>
          <a:p>
            <a:pPr marL="0" indent="0">
              <a:buFont typeface="Wingdings" panose="05000000000000000000" pitchFamily="2" charset="2"/>
              <a:buNone/>
              <a:defRPr/>
            </a:pPr>
            <a:endParaRPr lang="en-IE" sz="2000" dirty="0"/>
          </a:p>
          <a:p>
            <a:pPr marL="0" indent="0">
              <a:buFont typeface="Wingdings" panose="05000000000000000000" pitchFamily="2" charset="2"/>
              <a:buNone/>
              <a:defRPr/>
            </a:pPr>
            <a:endParaRPr lang="en-IE" sz="1800" dirty="0">
              <a:solidFill>
                <a:schemeClr val="tx1"/>
              </a:solidFill>
            </a:endParaRPr>
          </a:p>
          <a:p>
            <a:pPr marL="0" indent="0">
              <a:buFont typeface="Wingdings" panose="05000000000000000000" pitchFamily="2" charset="2"/>
              <a:buNone/>
              <a:defRPr/>
            </a:pPr>
            <a:endParaRPr lang="en-IE" sz="1800" dirty="0">
              <a:solidFill>
                <a:schemeClr val="tx1"/>
              </a:solidFill>
            </a:endParaRPr>
          </a:p>
          <a:p>
            <a:pPr marL="0" indent="0">
              <a:buFont typeface="Wingdings" panose="05000000000000000000" pitchFamily="2" charset="2"/>
              <a:buNone/>
              <a:defRPr/>
            </a:pPr>
            <a:endParaRPr lang="en-IE" sz="1800" dirty="0">
              <a:solidFill>
                <a:schemeClr val="tx1"/>
              </a:solidFill>
            </a:endParaRPr>
          </a:p>
          <a:p>
            <a:pPr marL="0" indent="0">
              <a:buFont typeface="Wingdings" panose="05000000000000000000" pitchFamily="2" charset="2"/>
              <a:buNone/>
              <a:defRPr/>
            </a:pPr>
            <a:endParaRPr lang="en-IE" sz="1800" dirty="0">
              <a:solidFill>
                <a:schemeClr val="tx1"/>
              </a:solidFill>
            </a:endParaRPr>
          </a:p>
          <a:p>
            <a:pPr marL="0" indent="0">
              <a:buFont typeface="Wingdings" panose="05000000000000000000" pitchFamily="2" charset="2"/>
              <a:buNone/>
              <a:defRPr/>
            </a:pPr>
            <a:endParaRPr lang="en-IE" sz="1800" dirty="0">
              <a:solidFill>
                <a:schemeClr val="tx1"/>
              </a:solidFill>
            </a:endParaRPr>
          </a:p>
          <a:p>
            <a:pPr marL="0" indent="0">
              <a:buFont typeface="Wingdings" panose="05000000000000000000" pitchFamily="2" charset="2"/>
              <a:buNone/>
              <a:defRPr/>
            </a:pPr>
            <a:r>
              <a:rPr lang="en-IE" sz="1100" dirty="0" err="1">
                <a:solidFill>
                  <a:schemeClr val="tx1"/>
                </a:solidFill>
              </a:rPr>
              <a:t>Bangert</a:t>
            </a:r>
            <a:r>
              <a:rPr lang="en-IE" sz="1100" dirty="0">
                <a:solidFill>
                  <a:schemeClr val="tx1"/>
                </a:solidFill>
              </a:rPr>
              <a:t>-Drowns, R. (2005). Literature review. In S. Mathison (Ed.), </a:t>
            </a:r>
            <a:r>
              <a:rPr lang="en-IE" sz="1100" dirty="0" err="1">
                <a:solidFill>
                  <a:schemeClr val="tx1"/>
                </a:solidFill>
              </a:rPr>
              <a:t>Encyclopedia</a:t>
            </a:r>
            <a:r>
              <a:rPr lang="en-IE" sz="1100" dirty="0">
                <a:solidFill>
                  <a:schemeClr val="tx1"/>
                </a:solidFill>
              </a:rPr>
              <a:t> of evaluation. (pp. 232-233). Thousand Oaks, CA: SAGE Publications, Inc. </a:t>
            </a:r>
            <a:r>
              <a:rPr lang="en-IE" sz="1100" dirty="0" err="1">
                <a:solidFill>
                  <a:schemeClr val="tx1"/>
                </a:solidFill>
              </a:rPr>
              <a:t>doi</a:t>
            </a:r>
            <a:r>
              <a:rPr lang="en-IE" sz="1100" dirty="0">
                <a:solidFill>
                  <a:schemeClr val="tx1"/>
                </a:solidFill>
              </a:rPr>
              <a:t>: http://0-dx.doi.org.leopac.ulv.edu/10.4135/9781412950558.n319</a:t>
            </a:r>
          </a:p>
        </p:txBody>
      </p:sp>
      <p:sp>
        <p:nvSpPr>
          <p:cNvPr id="15365" name="Title 9">
            <a:extLst>
              <a:ext uri="{FF2B5EF4-FFF2-40B4-BE49-F238E27FC236}">
                <a16:creationId xmlns:a16="http://schemas.microsoft.com/office/drawing/2014/main" id="{7AA6DDD2-9209-447C-93B5-275C3457D6A4}"/>
              </a:ext>
            </a:extLst>
          </p:cNvPr>
          <p:cNvSpPr>
            <a:spLocks noGrp="1"/>
          </p:cNvSpPr>
          <p:nvPr>
            <p:ph type="title"/>
          </p:nvPr>
        </p:nvSpPr>
        <p:spPr>
          <a:xfrm>
            <a:off x="611560" y="19472"/>
            <a:ext cx="6500813" cy="1139825"/>
          </a:xfrm>
        </p:spPr>
        <p:txBody>
          <a:bodyPr/>
          <a:lstStyle/>
          <a:p>
            <a:r>
              <a:rPr lang="en-IE" altLang="en-US" b="1" dirty="0">
                <a:latin typeface="Calibri" panose="020F0502020204030204" pitchFamily="34" charset="0"/>
                <a:cs typeface="Calibri" panose="020F0502020204030204" pitchFamily="34" charset="0"/>
              </a:rPr>
              <a:t>What is a literature review?</a:t>
            </a:r>
          </a:p>
        </p:txBody>
      </p:sp>
      <p:pic>
        <p:nvPicPr>
          <p:cNvPr id="3" name="Picture 2" descr="A picture containing text&#10;&#10;Description automatically generated">
            <a:extLst>
              <a:ext uri="{FF2B5EF4-FFF2-40B4-BE49-F238E27FC236}">
                <a16:creationId xmlns:a16="http://schemas.microsoft.com/office/drawing/2014/main" id="{AA018120-B0D2-4886-8C71-0EBC260FD0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2049" y="3327976"/>
            <a:ext cx="3596915" cy="2146546"/>
          </a:xfrm>
          <a:prstGeom prst="rect">
            <a:avLst/>
          </a:prstGeom>
        </p:spPr>
      </p:pic>
      <p:sp>
        <p:nvSpPr>
          <p:cNvPr id="4" name="TextBox 3">
            <a:extLst>
              <a:ext uri="{FF2B5EF4-FFF2-40B4-BE49-F238E27FC236}">
                <a16:creationId xmlns:a16="http://schemas.microsoft.com/office/drawing/2014/main" id="{441173D4-7874-4A1A-8E03-45A0861D6BE2}"/>
              </a:ext>
            </a:extLst>
          </p:cNvPr>
          <p:cNvSpPr txBox="1"/>
          <p:nvPr/>
        </p:nvSpPr>
        <p:spPr>
          <a:xfrm>
            <a:off x="5580112" y="6297481"/>
            <a:ext cx="3563888" cy="230832"/>
          </a:xfrm>
          <a:prstGeom prst="rect">
            <a:avLst/>
          </a:prstGeom>
          <a:noFill/>
        </p:spPr>
        <p:txBody>
          <a:bodyPr wrap="square" rtlCol="0">
            <a:spAutoFit/>
          </a:bodyPr>
          <a:lstStyle/>
          <a:p>
            <a:r>
              <a:rPr lang="en-IE" sz="900">
                <a:hlinkClick r:id="rId4" tooltip="https://www.tonybates.ca/2015/06/21/obtaining-independent-reviews-for-an-open-textbook-what-criteria-to-use/"/>
              </a:rPr>
              <a:t>This Photo</a:t>
            </a:r>
            <a:r>
              <a:rPr lang="en-IE" sz="900"/>
              <a:t> by Unknown Author is licensed under </a:t>
            </a:r>
            <a:r>
              <a:rPr lang="en-IE" sz="900">
                <a:hlinkClick r:id="rId5" tooltip="https://creativecommons.org/licenses/by-nc-sa/3.0/"/>
              </a:rPr>
              <a:t>CC BY-SA-NC</a:t>
            </a:r>
            <a:endParaRPr lang="en-IE"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Structure your Review</a:t>
            </a:r>
          </a:p>
        </p:txBody>
      </p:sp>
      <p:sp>
        <p:nvSpPr>
          <p:cNvPr id="3" name="Content Placeholder 2">
            <a:extLst>
              <a:ext uri="{FF2B5EF4-FFF2-40B4-BE49-F238E27FC236}">
                <a16:creationId xmlns:a16="http://schemas.microsoft.com/office/drawing/2014/main" id="{74E79F20-7F18-4658-B12E-0779A228B0AF}"/>
              </a:ext>
            </a:extLst>
          </p:cNvPr>
          <p:cNvSpPr>
            <a:spLocks noGrp="1"/>
          </p:cNvSpPr>
          <p:nvPr>
            <p:ph idx="1"/>
          </p:nvPr>
        </p:nvSpPr>
        <p:spPr>
          <a:xfrm>
            <a:off x="457200" y="1268400"/>
            <a:ext cx="8229600" cy="4321199"/>
          </a:xfrm>
        </p:spPr>
        <p:txBody>
          <a:bodyPr/>
          <a:lstStyle/>
          <a:p>
            <a:r>
              <a:rPr lang="en-IE" dirty="0">
                <a:solidFill>
                  <a:schemeClr val="tx1"/>
                </a:solidFill>
              </a:rPr>
              <a:t>Introduction – </a:t>
            </a:r>
          </a:p>
          <a:p>
            <a:pPr lvl="1"/>
            <a:r>
              <a:rPr lang="en-IE" dirty="0">
                <a:solidFill>
                  <a:schemeClr val="tx1"/>
                </a:solidFill>
              </a:rPr>
              <a:t>What is the review about</a:t>
            </a:r>
          </a:p>
          <a:p>
            <a:pPr lvl="1"/>
            <a:r>
              <a:rPr lang="en-IE" dirty="0">
                <a:solidFill>
                  <a:schemeClr val="tx1"/>
                </a:solidFill>
              </a:rPr>
              <a:t>Why is it important</a:t>
            </a:r>
          </a:p>
          <a:p>
            <a:pPr lvl="1"/>
            <a:r>
              <a:rPr lang="en-IE" dirty="0">
                <a:solidFill>
                  <a:schemeClr val="tx1"/>
                </a:solidFill>
              </a:rPr>
              <a:t>How did you identify the literature</a:t>
            </a:r>
          </a:p>
          <a:p>
            <a:pPr lvl="1"/>
            <a:r>
              <a:rPr lang="en-IE" dirty="0">
                <a:solidFill>
                  <a:schemeClr val="tx1"/>
                </a:solidFill>
              </a:rPr>
              <a:t>How is the review organised</a:t>
            </a:r>
          </a:p>
          <a:p>
            <a:pPr lvl="1"/>
            <a:endParaRPr lang="en-IE" dirty="0">
              <a:solidFill>
                <a:schemeClr val="tx1"/>
              </a:solidFill>
            </a:endParaRPr>
          </a:p>
        </p:txBody>
      </p:sp>
      <p:sp>
        <p:nvSpPr>
          <p:cNvPr id="6" name="TextBox 5">
            <a:extLst>
              <a:ext uri="{FF2B5EF4-FFF2-40B4-BE49-F238E27FC236}">
                <a16:creationId xmlns:a16="http://schemas.microsoft.com/office/drawing/2014/main" id="{D511AEB9-A3BE-4C4A-9225-3B38F33B1A4B}"/>
              </a:ext>
            </a:extLst>
          </p:cNvPr>
          <p:cNvSpPr txBox="1"/>
          <p:nvPr/>
        </p:nvSpPr>
        <p:spPr>
          <a:xfrm>
            <a:off x="230654" y="5665810"/>
            <a:ext cx="8698467" cy="307777"/>
          </a:xfrm>
          <a:prstGeom prst="rect">
            <a:avLst/>
          </a:prstGeom>
          <a:noFill/>
        </p:spPr>
        <p:txBody>
          <a:bodyPr wrap="square" rtlCol="0">
            <a:spAutoFit/>
          </a:bodyPr>
          <a:lstStyle/>
          <a:p>
            <a:r>
              <a:rPr lang="en-IE" sz="1400" dirty="0"/>
              <a:t>https://writingcenter.ashford.edu/sites/default/files/inline-files/Sample%20Literature%20Review_0.pdf</a:t>
            </a:r>
          </a:p>
        </p:txBody>
      </p:sp>
    </p:spTree>
    <p:extLst>
      <p:ext uri="{BB962C8B-B14F-4D97-AF65-F5344CB8AC3E}">
        <p14:creationId xmlns:p14="http://schemas.microsoft.com/office/powerpoint/2010/main" val="3179671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Introduction</a:t>
            </a:r>
          </a:p>
        </p:txBody>
      </p:sp>
      <p:sp>
        <p:nvSpPr>
          <p:cNvPr id="6" name="TextBox 5">
            <a:extLst>
              <a:ext uri="{FF2B5EF4-FFF2-40B4-BE49-F238E27FC236}">
                <a16:creationId xmlns:a16="http://schemas.microsoft.com/office/drawing/2014/main" id="{D511AEB9-A3BE-4C4A-9225-3B38F33B1A4B}"/>
              </a:ext>
            </a:extLst>
          </p:cNvPr>
          <p:cNvSpPr txBox="1"/>
          <p:nvPr/>
        </p:nvSpPr>
        <p:spPr>
          <a:xfrm>
            <a:off x="230654" y="5665810"/>
            <a:ext cx="8698467" cy="307777"/>
          </a:xfrm>
          <a:prstGeom prst="rect">
            <a:avLst/>
          </a:prstGeom>
          <a:noFill/>
        </p:spPr>
        <p:txBody>
          <a:bodyPr wrap="square" rtlCol="0">
            <a:spAutoFit/>
          </a:bodyPr>
          <a:lstStyle/>
          <a:p>
            <a:r>
              <a:rPr lang="en-IE" sz="1400" dirty="0"/>
              <a:t>https://writingcenter.ashford.edu/sites/default/files/inline-files/Sample%20Literature%20Review_0.pdf</a:t>
            </a:r>
          </a:p>
        </p:txBody>
      </p:sp>
      <p:pic>
        <p:nvPicPr>
          <p:cNvPr id="5" name="Picture 4">
            <a:extLst>
              <a:ext uri="{FF2B5EF4-FFF2-40B4-BE49-F238E27FC236}">
                <a16:creationId xmlns:a16="http://schemas.microsoft.com/office/drawing/2014/main" id="{A880581C-5426-42E8-9B4B-48EACB0D65F6}"/>
              </a:ext>
            </a:extLst>
          </p:cNvPr>
          <p:cNvPicPr>
            <a:picLocks noChangeAspect="1"/>
          </p:cNvPicPr>
          <p:nvPr/>
        </p:nvPicPr>
        <p:blipFill>
          <a:blip r:embed="rId2"/>
          <a:stretch>
            <a:fillRect/>
          </a:stretch>
        </p:blipFill>
        <p:spPr>
          <a:xfrm>
            <a:off x="541160" y="884413"/>
            <a:ext cx="8348560" cy="4632819"/>
          </a:xfrm>
          <a:prstGeom prst="rect">
            <a:avLst/>
          </a:prstGeom>
        </p:spPr>
      </p:pic>
      <p:sp>
        <p:nvSpPr>
          <p:cNvPr id="7" name="Content Placeholder 6">
            <a:extLst>
              <a:ext uri="{FF2B5EF4-FFF2-40B4-BE49-F238E27FC236}">
                <a16:creationId xmlns:a16="http://schemas.microsoft.com/office/drawing/2014/main" id="{A4B3D42F-5553-487F-8B00-7B9693885AB4}"/>
              </a:ext>
            </a:extLst>
          </p:cNvPr>
          <p:cNvSpPr>
            <a:spLocks noGrp="1"/>
          </p:cNvSpPr>
          <p:nvPr>
            <p:ph idx="1"/>
          </p:nvPr>
        </p:nvSpPr>
        <p:spPr/>
        <p:txBody>
          <a:bodyPr/>
          <a:lstStyle/>
          <a:p>
            <a:endParaRPr lang="en-IE" dirty="0"/>
          </a:p>
        </p:txBody>
      </p:sp>
    </p:spTree>
    <p:extLst>
      <p:ext uri="{BB962C8B-B14F-4D97-AF65-F5344CB8AC3E}">
        <p14:creationId xmlns:p14="http://schemas.microsoft.com/office/powerpoint/2010/main" val="406552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Main body </a:t>
            </a:r>
          </a:p>
        </p:txBody>
      </p:sp>
      <p:sp>
        <p:nvSpPr>
          <p:cNvPr id="3" name="Content Placeholder 2">
            <a:extLst>
              <a:ext uri="{FF2B5EF4-FFF2-40B4-BE49-F238E27FC236}">
                <a16:creationId xmlns:a16="http://schemas.microsoft.com/office/drawing/2014/main" id="{74E79F20-7F18-4658-B12E-0779A228B0AF}"/>
              </a:ext>
            </a:extLst>
          </p:cNvPr>
          <p:cNvSpPr>
            <a:spLocks noGrp="1"/>
          </p:cNvSpPr>
          <p:nvPr>
            <p:ph idx="1"/>
          </p:nvPr>
        </p:nvSpPr>
        <p:spPr>
          <a:xfrm>
            <a:off x="457200" y="1268400"/>
            <a:ext cx="8229600" cy="4321199"/>
          </a:xfrm>
        </p:spPr>
        <p:txBody>
          <a:bodyPr/>
          <a:lstStyle/>
          <a:p>
            <a:pPr marL="0" indent="0">
              <a:buNone/>
            </a:pPr>
            <a:r>
              <a:rPr lang="en-IE" dirty="0">
                <a:solidFill>
                  <a:schemeClr val="tx1"/>
                </a:solidFill>
              </a:rPr>
              <a:t>Sections could include topics like:</a:t>
            </a:r>
          </a:p>
          <a:p>
            <a:pPr lvl="1">
              <a:buFont typeface="Arial" panose="020B0604020202020204" pitchFamily="34" charset="0"/>
              <a:buChar char="•"/>
            </a:pPr>
            <a:endParaRPr lang="en-IE" b="0" i="0" dirty="0">
              <a:solidFill>
                <a:srgbClr val="333333"/>
              </a:solidFill>
              <a:effectLst/>
              <a:latin typeface="proxima-nova"/>
            </a:endParaRPr>
          </a:p>
          <a:p>
            <a:pPr lvl="1">
              <a:buFont typeface="Arial" panose="020B0604020202020204" pitchFamily="34" charset="0"/>
              <a:buChar char="•"/>
            </a:pPr>
            <a:r>
              <a:rPr lang="en-IE" b="0" i="0" dirty="0">
                <a:solidFill>
                  <a:srgbClr val="333333"/>
                </a:solidFill>
                <a:effectLst/>
                <a:latin typeface="proxima-nova"/>
              </a:rPr>
              <a:t>background</a:t>
            </a:r>
          </a:p>
          <a:p>
            <a:pPr lvl="1">
              <a:buFont typeface="Arial" panose="020B0604020202020204" pitchFamily="34" charset="0"/>
              <a:buChar char="•"/>
            </a:pPr>
            <a:r>
              <a:rPr lang="en-IE" b="0" i="0" dirty="0">
                <a:solidFill>
                  <a:srgbClr val="333333"/>
                </a:solidFill>
                <a:effectLst/>
                <a:latin typeface="proxima-nova"/>
              </a:rPr>
              <a:t>methodologies</a:t>
            </a:r>
          </a:p>
          <a:p>
            <a:pPr lvl="1">
              <a:buFont typeface="Arial" panose="020B0604020202020204" pitchFamily="34" charset="0"/>
              <a:buChar char="•"/>
            </a:pPr>
            <a:r>
              <a:rPr lang="en-IE" b="0" i="0" dirty="0">
                <a:solidFill>
                  <a:srgbClr val="333333"/>
                </a:solidFill>
                <a:effectLst/>
                <a:latin typeface="proxima-nova"/>
              </a:rPr>
              <a:t>previous studies on the topic</a:t>
            </a:r>
          </a:p>
          <a:p>
            <a:pPr lvl="1">
              <a:buFont typeface="Arial" panose="020B0604020202020204" pitchFamily="34" charset="0"/>
              <a:buChar char="•"/>
            </a:pPr>
            <a:r>
              <a:rPr lang="en-IE" dirty="0">
                <a:solidFill>
                  <a:srgbClr val="333333"/>
                </a:solidFill>
                <a:latin typeface="proxima-nova"/>
              </a:rPr>
              <a:t>v</a:t>
            </a:r>
            <a:r>
              <a:rPr lang="en-IE" b="0" i="0" dirty="0">
                <a:solidFill>
                  <a:srgbClr val="333333"/>
                </a:solidFill>
                <a:effectLst/>
                <a:latin typeface="proxima-nova"/>
              </a:rPr>
              <a:t>arious viewpoints</a:t>
            </a:r>
          </a:p>
          <a:p>
            <a:pPr lvl="1">
              <a:buFont typeface="Arial" panose="020B0604020202020204" pitchFamily="34" charset="0"/>
              <a:buChar char="•"/>
            </a:pPr>
            <a:r>
              <a:rPr lang="en-IE" b="0" i="0" dirty="0">
                <a:solidFill>
                  <a:srgbClr val="333333"/>
                </a:solidFill>
                <a:effectLst/>
                <a:latin typeface="proxima-nova"/>
              </a:rPr>
              <a:t>main questions being asked</a:t>
            </a:r>
          </a:p>
          <a:p>
            <a:pPr lvl="1">
              <a:buFont typeface="Arial" panose="020B0604020202020204" pitchFamily="34" charset="0"/>
              <a:buChar char="•"/>
            </a:pPr>
            <a:r>
              <a:rPr lang="en-IE" b="0" i="0" dirty="0">
                <a:solidFill>
                  <a:srgbClr val="333333"/>
                </a:solidFill>
                <a:effectLst/>
                <a:latin typeface="proxima-nova"/>
              </a:rPr>
              <a:t>main conclusions that are being drawn</a:t>
            </a:r>
          </a:p>
          <a:p>
            <a:pPr marL="457200" lvl="1" indent="0">
              <a:buNone/>
            </a:pPr>
            <a:endParaRPr lang="en-IE" b="0" i="0" dirty="0">
              <a:solidFill>
                <a:srgbClr val="333333"/>
              </a:solidFill>
              <a:effectLst/>
              <a:latin typeface="proxima-nova"/>
            </a:endParaRPr>
          </a:p>
          <a:p>
            <a:pPr lvl="1" eaLnBrk="1" hangingPunct="1">
              <a:lnSpc>
                <a:spcPct val="150000"/>
              </a:lnSpc>
              <a:spcBef>
                <a:spcPct val="0"/>
              </a:spcBef>
              <a:buFontTx/>
              <a:buChar char="•"/>
            </a:pPr>
            <a:r>
              <a:rPr lang="en-IE" altLang="en-US" sz="1600" dirty="0" err="1">
                <a:solidFill>
                  <a:schemeClr val="tx1"/>
                </a:solidFill>
                <a:latin typeface="Arial" panose="020B0604020202020204" pitchFamily="34" charset="0"/>
                <a:cs typeface="Calibri" panose="020F0502020204030204" pitchFamily="34" charset="0"/>
                <a:hlinkClick r:id="rId2"/>
              </a:rPr>
              <a:t>From:</a:t>
            </a:r>
            <a:r>
              <a:rPr lang="en-IE" altLang="en-US" sz="1800" dirty="0" err="1">
                <a:solidFill>
                  <a:schemeClr val="tx1"/>
                </a:solidFill>
                <a:latin typeface="Arial" panose="020B0604020202020204" pitchFamily="34" charset="0"/>
                <a:cs typeface="Calibri" panose="020F0502020204030204" pitchFamily="34" charset="0"/>
              </a:rPr>
              <a:t>https</a:t>
            </a:r>
            <a:r>
              <a:rPr lang="en-IE" altLang="en-US" sz="1800" dirty="0">
                <a:solidFill>
                  <a:schemeClr val="tx1"/>
                </a:solidFill>
                <a:latin typeface="Arial" panose="020B0604020202020204" pitchFamily="34" charset="0"/>
                <a:cs typeface="Calibri" panose="020F0502020204030204" pitchFamily="34" charset="0"/>
              </a:rPr>
              <a:t>://www.citewrite.qut.edu.au/write/writing-well/litreview.html</a:t>
            </a:r>
            <a:endParaRPr lang="en-IE" altLang="en-US" sz="1600" dirty="0">
              <a:solidFill>
                <a:srgbClr val="00206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80308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Main body </a:t>
            </a:r>
          </a:p>
        </p:txBody>
      </p:sp>
      <p:sp>
        <p:nvSpPr>
          <p:cNvPr id="4" name="Content Placeholder 3">
            <a:extLst>
              <a:ext uri="{FF2B5EF4-FFF2-40B4-BE49-F238E27FC236}">
                <a16:creationId xmlns:a16="http://schemas.microsoft.com/office/drawing/2014/main" id="{C1993735-E3BB-44A4-B6DF-3DFCF20BD2C8}"/>
              </a:ext>
            </a:extLst>
          </p:cNvPr>
          <p:cNvSpPr>
            <a:spLocks noGrp="1"/>
          </p:cNvSpPr>
          <p:nvPr>
            <p:ph idx="1"/>
          </p:nvPr>
        </p:nvSpPr>
        <p:spPr/>
        <p:txBody>
          <a:bodyPr/>
          <a:lstStyle/>
          <a:p>
            <a:endParaRPr lang="en-IE"/>
          </a:p>
        </p:txBody>
      </p:sp>
      <p:pic>
        <p:nvPicPr>
          <p:cNvPr id="6" name="Picture 5">
            <a:extLst>
              <a:ext uri="{FF2B5EF4-FFF2-40B4-BE49-F238E27FC236}">
                <a16:creationId xmlns:a16="http://schemas.microsoft.com/office/drawing/2014/main" id="{6E7C31A7-21B1-417D-86D9-2DB0272EBA25}"/>
              </a:ext>
            </a:extLst>
          </p:cNvPr>
          <p:cNvPicPr>
            <a:picLocks noChangeAspect="1"/>
          </p:cNvPicPr>
          <p:nvPr/>
        </p:nvPicPr>
        <p:blipFill>
          <a:blip r:embed="rId2"/>
          <a:stretch>
            <a:fillRect/>
          </a:stretch>
        </p:blipFill>
        <p:spPr>
          <a:xfrm>
            <a:off x="0" y="2990454"/>
            <a:ext cx="9175789" cy="2884883"/>
          </a:xfrm>
          <a:prstGeom prst="rect">
            <a:avLst/>
          </a:prstGeom>
        </p:spPr>
      </p:pic>
      <p:pic>
        <p:nvPicPr>
          <p:cNvPr id="8" name="Picture 7">
            <a:extLst>
              <a:ext uri="{FF2B5EF4-FFF2-40B4-BE49-F238E27FC236}">
                <a16:creationId xmlns:a16="http://schemas.microsoft.com/office/drawing/2014/main" id="{BAC38510-1310-4577-B904-616D6D7053C3}"/>
              </a:ext>
            </a:extLst>
          </p:cNvPr>
          <p:cNvPicPr>
            <a:picLocks noChangeAspect="1"/>
          </p:cNvPicPr>
          <p:nvPr/>
        </p:nvPicPr>
        <p:blipFill>
          <a:blip r:embed="rId3"/>
          <a:stretch>
            <a:fillRect/>
          </a:stretch>
        </p:blipFill>
        <p:spPr>
          <a:xfrm>
            <a:off x="6625368" y="974369"/>
            <a:ext cx="1497880" cy="1881952"/>
          </a:xfrm>
          <a:prstGeom prst="rect">
            <a:avLst/>
          </a:prstGeom>
        </p:spPr>
      </p:pic>
      <p:pic>
        <p:nvPicPr>
          <p:cNvPr id="10" name="Picture 9">
            <a:extLst>
              <a:ext uri="{FF2B5EF4-FFF2-40B4-BE49-F238E27FC236}">
                <a16:creationId xmlns:a16="http://schemas.microsoft.com/office/drawing/2014/main" id="{B74A6C9C-FEF4-42A3-873B-D4F7DF62B554}"/>
              </a:ext>
            </a:extLst>
          </p:cNvPr>
          <p:cNvPicPr>
            <a:picLocks noChangeAspect="1"/>
          </p:cNvPicPr>
          <p:nvPr/>
        </p:nvPicPr>
        <p:blipFill>
          <a:blip r:embed="rId4"/>
          <a:stretch>
            <a:fillRect/>
          </a:stretch>
        </p:blipFill>
        <p:spPr>
          <a:xfrm>
            <a:off x="471488" y="1832084"/>
            <a:ext cx="4659000" cy="621200"/>
          </a:xfrm>
          <a:prstGeom prst="rect">
            <a:avLst/>
          </a:prstGeom>
        </p:spPr>
      </p:pic>
    </p:spTree>
    <p:extLst>
      <p:ext uri="{BB962C8B-B14F-4D97-AF65-F5344CB8AC3E}">
        <p14:creationId xmlns:p14="http://schemas.microsoft.com/office/powerpoint/2010/main" val="2460429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1143000"/>
          </a:xfrm>
        </p:spPr>
        <p:txBody>
          <a:bodyPr/>
          <a:lstStyle/>
          <a:p>
            <a:r>
              <a:rPr lang="en-IE" dirty="0"/>
              <a:t>Conclusion</a:t>
            </a:r>
          </a:p>
        </p:txBody>
      </p:sp>
      <p:sp>
        <p:nvSpPr>
          <p:cNvPr id="3" name="Content Placeholder 2">
            <a:extLst>
              <a:ext uri="{FF2B5EF4-FFF2-40B4-BE49-F238E27FC236}">
                <a16:creationId xmlns:a16="http://schemas.microsoft.com/office/drawing/2014/main" id="{74E79F20-7F18-4658-B12E-0779A228B0AF}"/>
              </a:ext>
            </a:extLst>
          </p:cNvPr>
          <p:cNvSpPr>
            <a:spLocks noGrp="1"/>
          </p:cNvSpPr>
          <p:nvPr>
            <p:ph idx="1"/>
          </p:nvPr>
        </p:nvSpPr>
        <p:spPr>
          <a:xfrm>
            <a:off x="484973" y="908720"/>
            <a:ext cx="8229600" cy="4321199"/>
          </a:xfrm>
        </p:spPr>
        <p:txBody>
          <a:bodyPr/>
          <a:lstStyle/>
          <a:p>
            <a:pPr marL="57150" indent="0">
              <a:buNone/>
            </a:pPr>
            <a:r>
              <a:rPr lang="en-IE" b="0" i="0" dirty="0">
                <a:solidFill>
                  <a:srgbClr val="333333"/>
                </a:solidFill>
                <a:effectLst/>
                <a:latin typeface="proxima-nova"/>
              </a:rPr>
              <a:t>Summarise</a:t>
            </a:r>
          </a:p>
          <a:p>
            <a:pPr marL="57150" indent="0">
              <a:buNone/>
            </a:pPr>
            <a:endParaRPr lang="en-IE" b="0" i="0" dirty="0">
              <a:solidFill>
                <a:srgbClr val="333333"/>
              </a:solidFill>
              <a:effectLst/>
              <a:latin typeface="proxima-nova"/>
            </a:endParaRPr>
          </a:p>
          <a:p>
            <a:pPr algn="l">
              <a:buFont typeface="Arial" panose="020B0604020202020204" pitchFamily="34" charset="0"/>
              <a:buChar char="•"/>
            </a:pPr>
            <a:r>
              <a:rPr lang="en-IE" dirty="0">
                <a:solidFill>
                  <a:srgbClr val="333333"/>
                </a:solidFill>
                <a:latin typeface="proxima-nova"/>
              </a:rPr>
              <a:t>w</a:t>
            </a:r>
            <a:r>
              <a:rPr lang="en-IE" b="0" i="0" dirty="0">
                <a:solidFill>
                  <a:srgbClr val="333333"/>
                </a:solidFill>
                <a:effectLst/>
                <a:latin typeface="proxima-nova"/>
              </a:rPr>
              <a:t>hat the main agreements and disagreements are</a:t>
            </a:r>
          </a:p>
          <a:p>
            <a:pPr algn="l">
              <a:buFont typeface="Arial" panose="020B0604020202020204" pitchFamily="34" charset="0"/>
              <a:buChar char="•"/>
            </a:pPr>
            <a:r>
              <a:rPr lang="en-IE" dirty="0">
                <a:solidFill>
                  <a:srgbClr val="333333"/>
                </a:solidFill>
                <a:latin typeface="proxima-nova"/>
              </a:rPr>
              <a:t>w</a:t>
            </a:r>
            <a:r>
              <a:rPr lang="en-IE" b="0" i="0" dirty="0">
                <a:solidFill>
                  <a:srgbClr val="333333"/>
                </a:solidFill>
                <a:effectLst/>
                <a:latin typeface="proxima-nova"/>
              </a:rPr>
              <a:t>hat the gaps or weaknesses are</a:t>
            </a:r>
          </a:p>
          <a:p>
            <a:pPr algn="l">
              <a:buFont typeface="Arial" panose="020B0604020202020204" pitchFamily="34" charset="0"/>
              <a:buChar char="•"/>
            </a:pPr>
            <a:r>
              <a:rPr lang="en-IE" b="0" i="0" dirty="0">
                <a:solidFill>
                  <a:srgbClr val="333333"/>
                </a:solidFill>
                <a:effectLst/>
                <a:latin typeface="proxima-nova"/>
              </a:rPr>
              <a:t>your opinions on the topic</a:t>
            </a:r>
          </a:p>
          <a:p>
            <a:pPr algn="l">
              <a:buFont typeface="Arial" panose="020B0604020202020204" pitchFamily="34" charset="0"/>
              <a:buChar char="•"/>
            </a:pPr>
            <a:r>
              <a:rPr lang="en-IE" dirty="0">
                <a:solidFill>
                  <a:srgbClr val="333333"/>
                </a:solidFill>
                <a:latin typeface="proxima-nova"/>
              </a:rPr>
              <a:t>relate to your own research question</a:t>
            </a:r>
            <a:endParaRPr lang="en-IE" b="0" i="0" dirty="0">
              <a:solidFill>
                <a:srgbClr val="333333"/>
              </a:solidFill>
              <a:effectLst/>
              <a:latin typeface="proxima-nova"/>
            </a:endParaRPr>
          </a:p>
        </p:txBody>
      </p:sp>
      <p:sp>
        <p:nvSpPr>
          <p:cNvPr id="6" name="TextBox 5">
            <a:extLst>
              <a:ext uri="{FF2B5EF4-FFF2-40B4-BE49-F238E27FC236}">
                <a16:creationId xmlns:a16="http://schemas.microsoft.com/office/drawing/2014/main" id="{A380A54E-F848-47BE-945A-445ED58DD47A}"/>
              </a:ext>
            </a:extLst>
          </p:cNvPr>
          <p:cNvSpPr txBox="1"/>
          <p:nvPr/>
        </p:nvSpPr>
        <p:spPr>
          <a:xfrm>
            <a:off x="474133" y="5926667"/>
            <a:ext cx="8608866" cy="316671"/>
          </a:xfrm>
          <a:prstGeom prst="rect">
            <a:avLst/>
          </a:prstGeom>
          <a:noFill/>
        </p:spPr>
        <p:txBody>
          <a:bodyPr wrap="square" rtlCol="0">
            <a:spAutoFit/>
          </a:bodyPr>
          <a:lstStyle/>
          <a:p>
            <a:r>
              <a:rPr lang="en-IE" sz="1400" dirty="0"/>
              <a:t>https://writingcenter.ashford.edu/sites/default/files/inline-files/Sample%20Literature%20Review_0.pdf</a:t>
            </a:r>
          </a:p>
        </p:txBody>
      </p:sp>
    </p:spTree>
    <p:extLst>
      <p:ext uri="{BB962C8B-B14F-4D97-AF65-F5344CB8AC3E}">
        <p14:creationId xmlns:p14="http://schemas.microsoft.com/office/powerpoint/2010/main" val="2294709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55BC-5131-4F74-8D68-F23995CB3860}"/>
              </a:ext>
            </a:extLst>
          </p:cNvPr>
          <p:cNvSpPr>
            <a:spLocks noGrp="1"/>
          </p:cNvSpPr>
          <p:nvPr>
            <p:ph type="title"/>
          </p:nvPr>
        </p:nvSpPr>
        <p:spPr>
          <a:xfrm>
            <a:off x="457200" y="49189"/>
            <a:ext cx="8229600" cy="687065"/>
          </a:xfrm>
        </p:spPr>
        <p:txBody>
          <a:bodyPr/>
          <a:lstStyle/>
          <a:p>
            <a:r>
              <a:rPr lang="en-IE" dirty="0"/>
              <a:t>Conclusion</a:t>
            </a:r>
          </a:p>
        </p:txBody>
      </p:sp>
      <p:sp>
        <p:nvSpPr>
          <p:cNvPr id="6" name="TextBox 5">
            <a:extLst>
              <a:ext uri="{FF2B5EF4-FFF2-40B4-BE49-F238E27FC236}">
                <a16:creationId xmlns:a16="http://schemas.microsoft.com/office/drawing/2014/main" id="{A380A54E-F848-47BE-945A-445ED58DD47A}"/>
              </a:ext>
            </a:extLst>
          </p:cNvPr>
          <p:cNvSpPr txBox="1"/>
          <p:nvPr/>
        </p:nvSpPr>
        <p:spPr>
          <a:xfrm>
            <a:off x="384532" y="5935561"/>
            <a:ext cx="8698467" cy="307777"/>
          </a:xfrm>
          <a:prstGeom prst="rect">
            <a:avLst/>
          </a:prstGeom>
          <a:noFill/>
        </p:spPr>
        <p:txBody>
          <a:bodyPr wrap="square" rtlCol="0">
            <a:spAutoFit/>
          </a:bodyPr>
          <a:lstStyle/>
          <a:p>
            <a:r>
              <a:rPr lang="en-IE" sz="1400" dirty="0"/>
              <a:t>https://writingcenter.ashford.edu/sites/default/files/inline-files/Sample%20Literature%20Review_0.pdf</a:t>
            </a:r>
          </a:p>
        </p:txBody>
      </p:sp>
      <p:sp>
        <p:nvSpPr>
          <p:cNvPr id="4" name="Content Placeholder 3">
            <a:extLst>
              <a:ext uri="{FF2B5EF4-FFF2-40B4-BE49-F238E27FC236}">
                <a16:creationId xmlns:a16="http://schemas.microsoft.com/office/drawing/2014/main" id="{0D4FCC1A-3EAE-444D-982D-96782A3A66B5}"/>
              </a:ext>
            </a:extLst>
          </p:cNvPr>
          <p:cNvSpPr>
            <a:spLocks noGrp="1"/>
          </p:cNvSpPr>
          <p:nvPr>
            <p:ph idx="1"/>
          </p:nvPr>
        </p:nvSpPr>
        <p:spPr/>
        <p:txBody>
          <a:bodyPr/>
          <a:lstStyle/>
          <a:p>
            <a:endParaRPr lang="en-IE" dirty="0"/>
          </a:p>
        </p:txBody>
      </p:sp>
      <p:pic>
        <p:nvPicPr>
          <p:cNvPr id="7" name="Picture 6">
            <a:extLst>
              <a:ext uri="{FF2B5EF4-FFF2-40B4-BE49-F238E27FC236}">
                <a16:creationId xmlns:a16="http://schemas.microsoft.com/office/drawing/2014/main" id="{6A0E291E-A205-49ED-9216-6086D998871A}"/>
              </a:ext>
            </a:extLst>
          </p:cNvPr>
          <p:cNvPicPr>
            <a:picLocks noChangeAspect="1"/>
          </p:cNvPicPr>
          <p:nvPr/>
        </p:nvPicPr>
        <p:blipFill>
          <a:blip r:embed="rId2"/>
          <a:stretch>
            <a:fillRect/>
          </a:stretch>
        </p:blipFill>
        <p:spPr>
          <a:xfrm>
            <a:off x="488587" y="794543"/>
            <a:ext cx="7543081" cy="4030530"/>
          </a:xfrm>
          <a:prstGeom prst="rect">
            <a:avLst/>
          </a:prstGeom>
        </p:spPr>
      </p:pic>
      <p:pic>
        <p:nvPicPr>
          <p:cNvPr id="10" name="Picture 9">
            <a:extLst>
              <a:ext uri="{FF2B5EF4-FFF2-40B4-BE49-F238E27FC236}">
                <a16:creationId xmlns:a16="http://schemas.microsoft.com/office/drawing/2014/main" id="{A2F32B13-7E31-4878-9B5C-2CCEA6EFA942}"/>
              </a:ext>
            </a:extLst>
          </p:cNvPr>
          <p:cNvPicPr>
            <a:picLocks noChangeAspect="1"/>
          </p:cNvPicPr>
          <p:nvPr/>
        </p:nvPicPr>
        <p:blipFill>
          <a:blip r:embed="rId3"/>
          <a:stretch>
            <a:fillRect/>
          </a:stretch>
        </p:blipFill>
        <p:spPr>
          <a:xfrm>
            <a:off x="457200" y="4689625"/>
            <a:ext cx="7557038" cy="777473"/>
          </a:xfrm>
          <a:prstGeom prst="rect">
            <a:avLst/>
          </a:prstGeom>
        </p:spPr>
      </p:pic>
    </p:spTree>
    <p:extLst>
      <p:ext uri="{BB962C8B-B14F-4D97-AF65-F5344CB8AC3E}">
        <p14:creationId xmlns:p14="http://schemas.microsoft.com/office/powerpoint/2010/main" val="140682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ACF1-F8AD-43B2-A49A-42D8629CFFC8}"/>
              </a:ext>
            </a:extLst>
          </p:cNvPr>
          <p:cNvSpPr>
            <a:spLocks noGrp="1"/>
          </p:cNvSpPr>
          <p:nvPr>
            <p:ph type="title"/>
          </p:nvPr>
        </p:nvSpPr>
        <p:spPr>
          <a:xfrm>
            <a:off x="457200" y="188640"/>
            <a:ext cx="8229600" cy="504478"/>
          </a:xfrm>
        </p:spPr>
        <p:txBody>
          <a:bodyPr/>
          <a:lstStyle/>
          <a:p>
            <a:r>
              <a:rPr lang="en-IE" dirty="0"/>
              <a:t>Example structure</a:t>
            </a:r>
          </a:p>
        </p:txBody>
      </p:sp>
      <p:pic>
        <p:nvPicPr>
          <p:cNvPr id="4" name="Content Placeholder 3">
            <a:extLst>
              <a:ext uri="{FF2B5EF4-FFF2-40B4-BE49-F238E27FC236}">
                <a16:creationId xmlns:a16="http://schemas.microsoft.com/office/drawing/2014/main" id="{CAECD50A-19CD-41BE-853E-2E7060A4882C}"/>
              </a:ext>
            </a:extLst>
          </p:cNvPr>
          <p:cNvPicPr>
            <a:picLocks noGrp="1" noChangeAspect="1"/>
          </p:cNvPicPr>
          <p:nvPr>
            <p:ph idx="1"/>
          </p:nvPr>
        </p:nvPicPr>
        <p:blipFill>
          <a:blip r:embed="rId2"/>
          <a:stretch>
            <a:fillRect/>
          </a:stretch>
        </p:blipFill>
        <p:spPr>
          <a:xfrm>
            <a:off x="1172715" y="693118"/>
            <a:ext cx="6798569" cy="4565706"/>
          </a:xfrm>
          <a:prstGeom prst="rect">
            <a:avLst/>
          </a:prstGeom>
        </p:spPr>
      </p:pic>
      <p:sp>
        <p:nvSpPr>
          <p:cNvPr id="5" name="TextBox 4">
            <a:extLst>
              <a:ext uri="{FF2B5EF4-FFF2-40B4-BE49-F238E27FC236}">
                <a16:creationId xmlns:a16="http://schemas.microsoft.com/office/drawing/2014/main" id="{7E7293B3-620F-4FD0-B8F1-719419EE36A7}"/>
              </a:ext>
            </a:extLst>
          </p:cNvPr>
          <p:cNvSpPr txBox="1"/>
          <p:nvPr/>
        </p:nvSpPr>
        <p:spPr>
          <a:xfrm>
            <a:off x="359024" y="5578636"/>
            <a:ext cx="8784976" cy="369332"/>
          </a:xfrm>
          <a:prstGeom prst="rect">
            <a:avLst/>
          </a:prstGeom>
          <a:noFill/>
        </p:spPr>
        <p:txBody>
          <a:bodyPr wrap="square" rtlCol="0">
            <a:spAutoFit/>
          </a:bodyPr>
          <a:lstStyle/>
          <a:p>
            <a:r>
              <a:rPr lang="en-IE" dirty="0"/>
              <a:t>From http://publications.aston.ac.uk/id/eprint/3431/1/Jesson_and_lacey2006.pdf</a:t>
            </a:r>
          </a:p>
        </p:txBody>
      </p:sp>
    </p:spTree>
    <p:extLst>
      <p:ext uri="{BB962C8B-B14F-4D97-AF65-F5344CB8AC3E}">
        <p14:creationId xmlns:p14="http://schemas.microsoft.com/office/powerpoint/2010/main" val="2021767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2A92AFD-DCCB-4595-A920-2E176855C48F}"/>
              </a:ext>
            </a:extLst>
          </p:cNvPr>
          <p:cNvSpPr>
            <a:spLocks noGrp="1"/>
          </p:cNvSpPr>
          <p:nvPr>
            <p:ph type="title"/>
          </p:nvPr>
        </p:nvSpPr>
        <p:spPr>
          <a:xfrm>
            <a:off x="369888" y="155575"/>
            <a:ext cx="8672512" cy="541209"/>
          </a:xfrm>
        </p:spPr>
        <p:txBody>
          <a:bodyPr/>
          <a:lstStyle/>
          <a:p>
            <a:pPr algn="l"/>
            <a:r>
              <a:rPr lang="en-IE" altLang="en-US" b="1" dirty="0">
                <a:latin typeface="Calibri" panose="020F0502020204030204" pitchFamily="34" charset="0"/>
                <a:cs typeface="Calibri" panose="020F0502020204030204" pitchFamily="34" charset="0"/>
              </a:rPr>
              <a:t>Critical evaluation of literature</a:t>
            </a:r>
          </a:p>
        </p:txBody>
      </p:sp>
      <p:graphicFrame>
        <p:nvGraphicFramePr>
          <p:cNvPr id="3" name="Content Placeholder 2">
            <a:extLst>
              <a:ext uri="{FF2B5EF4-FFF2-40B4-BE49-F238E27FC236}">
                <a16:creationId xmlns:a16="http://schemas.microsoft.com/office/drawing/2014/main" id="{BF5C209D-B6D8-4CA5-973F-3F2B098CE215}"/>
              </a:ext>
            </a:extLst>
          </p:cNvPr>
          <p:cNvGraphicFramePr>
            <a:graphicFrameLocks noGrp="1"/>
          </p:cNvGraphicFramePr>
          <p:nvPr>
            <p:ph idx="1"/>
            <p:extLst>
              <p:ext uri="{D42A27DB-BD31-4B8C-83A1-F6EECF244321}">
                <p14:modId xmlns:p14="http://schemas.microsoft.com/office/powerpoint/2010/main" val="1343679084"/>
              </p:ext>
            </p:extLst>
          </p:nvPr>
        </p:nvGraphicFramePr>
        <p:xfrm>
          <a:off x="357064" y="678949"/>
          <a:ext cx="8672512" cy="5078412"/>
        </p:xfrm>
        <a:graphic>
          <a:graphicData uri="http://schemas.openxmlformats.org/drawingml/2006/table">
            <a:tbl>
              <a:tblPr/>
              <a:tblGrid>
                <a:gridCol w="4336256">
                  <a:extLst>
                    <a:ext uri="{9D8B030D-6E8A-4147-A177-3AD203B41FA5}">
                      <a16:colId xmlns:a16="http://schemas.microsoft.com/office/drawing/2014/main" val="20000"/>
                    </a:ext>
                  </a:extLst>
                </a:gridCol>
                <a:gridCol w="4336256">
                  <a:extLst>
                    <a:ext uri="{9D8B030D-6E8A-4147-A177-3AD203B41FA5}">
                      <a16:colId xmlns:a16="http://schemas.microsoft.com/office/drawing/2014/main" val="20001"/>
                    </a:ext>
                  </a:extLst>
                </a:gridCol>
              </a:tblGrid>
              <a:tr h="2539206">
                <a:tc>
                  <a:txBody>
                    <a:bodyPr/>
                    <a:lstStyle/>
                    <a:p>
                      <a:pPr algn="l"/>
                      <a:r>
                        <a:rPr lang="en-IE" sz="1100" b="1" dirty="0">
                          <a:solidFill>
                            <a:srgbClr val="333333"/>
                          </a:solidFill>
                          <a:effectLst/>
                        </a:rPr>
                        <a:t>Descriptive</a:t>
                      </a:r>
                      <a:endParaRPr lang="en-IE" sz="1100" b="0" dirty="0">
                        <a:solidFill>
                          <a:srgbClr val="333333"/>
                        </a:solidFill>
                        <a:effectLst/>
                      </a:endParaRPr>
                    </a:p>
                    <a:p>
                      <a:pPr algn="l"/>
                      <a:r>
                        <a:rPr lang="en-IE" sz="1100" b="0" dirty="0">
                          <a:solidFill>
                            <a:srgbClr val="333333"/>
                          </a:solidFill>
                          <a:effectLst/>
                        </a:rPr>
                        <a:t>Summarises what other people have found without saying what these findings mean for your investigation.</a:t>
                      </a:r>
                    </a:p>
                    <a:p>
                      <a:r>
                        <a:rPr lang="en-IE" sz="1100" dirty="0">
                          <a:solidFill>
                            <a:srgbClr val="333333"/>
                          </a:solidFill>
                          <a:effectLst/>
                        </a:rPr>
                        <a:t>Usually a chronological list of who discovered what, and when.</a:t>
                      </a:r>
                    </a:p>
                  </a:txBody>
                  <a:tcPr marL="6018" marR="6018" marT="6017" marB="6017" anchor="ctr">
                    <a:lnL w="9525" cap="flat" cmpd="sng" algn="ctr">
                      <a:solidFill>
                        <a:srgbClr val="CBCBCB"/>
                      </a:solidFill>
                      <a:prstDash val="solid"/>
                      <a:round/>
                      <a:headEnd type="none" w="med" len="med"/>
                      <a:tailEnd type="none" w="med" len="med"/>
                    </a:lnL>
                    <a:lnR w="9525"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FF"/>
                    </a:solidFill>
                  </a:tcPr>
                </a:tc>
                <a:tc>
                  <a:txBody>
                    <a:bodyPr/>
                    <a:lstStyle/>
                    <a:p>
                      <a:pPr algn="l"/>
                      <a:r>
                        <a:rPr lang="en-IE" sz="1100" b="1" dirty="0">
                          <a:solidFill>
                            <a:srgbClr val="333333"/>
                          </a:solidFill>
                          <a:effectLst/>
                        </a:rPr>
                        <a:t>Analytical</a:t>
                      </a:r>
                      <a:endParaRPr lang="en-IE" sz="1100" b="0" dirty="0">
                        <a:solidFill>
                          <a:srgbClr val="333333"/>
                        </a:solidFill>
                        <a:effectLst/>
                      </a:endParaRPr>
                    </a:p>
                    <a:p>
                      <a:pPr algn="l"/>
                      <a:r>
                        <a:rPr lang="en-IE" sz="1100" b="1" dirty="0">
                          <a:solidFill>
                            <a:srgbClr val="333333"/>
                          </a:solidFill>
                          <a:effectLst/>
                        </a:rPr>
                        <a:t>Synthesises </a:t>
                      </a:r>
                      <a:r>
                        <a:rPr lang="en-IE" sz="1100" b="0" dirty="0">
                          <a:solidFill>
                            <a:srgbClr val="333333"/>
                          </a:solidFill>
                          <a:effectLst/>
                        </a:rPr>
                        <a:t>the work and succinctly </a:t>
                      </a:r>
                      <a:r>
                        <a:rPr lang="en-IE" sz="1100" b="1" dirty="0">
                          <a:solidFill>
                            <a:srgbClr val="333333"/>
                          </a:solidFill>
                          <a:effectLst/>
                        </a:rPr>
                        <a:t>passes judgement</a:t>
                      </a:r>
                      <a:r>
                        <a:rPr lang="en-IE" sz="1100" b="0" dirty="0">
                          <a:solidFill>
                            <a:srgbClr val="333333"/>
                          </a:solidFill>
                          <a:effectLst/>
                        </a:rPr>
                        <a:t> on the relative merits of research conducted in your field.</a:t>
                      </a:r>
                    </a:p>
                    <a:p>
                      <a:pPr algn="l"/>
                      <a:r>
                        <a:rPr lang="en-IE" sz="1100" b="0" dirty="0">
                          <a:solidFill>
                            <a:srgbClr val="333333"/>
                          </a:solidFill>
                          <a:effectLst/>
                        </a:rPr>
                        <a:t>Reveals limitations or recognises the possibility of taking research further, allowing you to formulate and justify your aims for your investigation.</a:t>
                      </a:r>
                    </a:p>
                    <a:p>
                      <a:pPr algn="l"/>
                      <a:r>
                        <a:rPr lang="en-IE" sz="1100" b="0" dirty="0">
                          <a:solidFill>
                            <a:srgbClr val="333333"/>
                          </a:solidFill>
                          <a:effectLst/>
                        </a:rPr>
                        <a:t> </a:t>
                      </a:r>
                    </a:p>
                  </a:txBody>
                  <a:tcPr marL="6018" marR="6018" marT="6017" marB="6017" anchor="ctr">
                    <a:lnL w="9525" cap="flat" cmpd="sng" algn="ctr">
                      <a:solidFill>
                        <a:srgbClr val="CBCBCB"/>
                      </a:solidFill>
                      <a:prstDash val="solid"/>
                      <a:round/>
                      <a:headEnd type="none" w="med" len="med"/>
                      <a:tailEnd type="none" w="med" len="med"/>
                    </a:lnL>
                    <a:lnR w="9525"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39206">
                <a:tc>
                  <a:txBody>
                    <a:bodyPr/>
                    <a:lstStyle/>
                    <a:p>
                      <a:pPr algn="l"/>
                      <a:r>
                        <a:rPr lang="en-IE" sz="1100" b="1">
                          <a:solidFill>
                            <a:srgbClr val="333333"/>
                          </a:solidFill>
                          <a:effectLst/>
                        </a:rPr>
                        <a:t>For example:</a:t>
                      </a:r>
                      <a:endParaRPr lang="en-IE" sz="1100" b="0">
                        <a:solidFill>
                          <a:srgbClr val="333333"/>
                        </a:solidFill>
                        <a:effectLst/>
                      </a:endParaRPr>
                    </a:p>
                    <a:p>
                      <a:pPr algn="l"/>
                      <a:r>
                        <a:rPr lang="en-IE" sz="1100" b="0">
                          <a:solidFill>
                            <a:srgbClr val="333333"/>
                          </a:solidFill>
                          <a:effectLst/>
                        </a:rPr>
                        <a:t>"Green (1975) discovered …."</a:t>
                      </a:r>
                      <a:br>
                        <a:rPr lang="en-IE" sz="1100" b="0">
                          <a:solidFill>
                            <a:srgbClr val="333333"/>
                          </a:solidFill>
                          <a:effectLst/>
                        </a:rPr>
                      </a:br>
                      <a:r>
                        <a:rPr lang="en-IE" sz="1100" b="0">
                          <a:solidFill>
                            <a:srgbClr val="333333"/>
                          </a:solidFill>
                          <a:effectLst/>
                        </a:rPr>
                        <a:t>"In 1978, Black conducted experiments and discovered that …."</a:t>
                      </a:r>
                      <a:br>
                        <a:rPr lang="en-IE" sz="1100" b="0">
                          <a:solidFill>
                            <a:srgbClr val="333333"/>
                          </a:solidFill>
                          <a:effectLst/>
                        </a:rPr>
                      </a:br>
                      <a:r>
                        <a:rPr lang="en-IE" sz="1100" b="0">
                          <a:solidFill>
                            <a:srgbClr val="333333"/>
                          </a:solidFill>
                          <a:effectLst/>
                        </a:rPr>
                        <a:t>"Later Brown (1980) illustrated this in ……"</a:t>
                      </a:r>
                    </a:p>
                  </a:txBody>
                  <a:tcPr marL="6018" marR="6018" marT="6017" marB="6017" anchor="ctr">
                    <a:lnL w="9525" cap="flat" cmpd="sng" algn="ctr">
                      <a:solidFill>
                        <a:srgbClr val="CBCBCB"/>
                      </a:solidFill>
                      <a:prstDash val="solid"/>
                      <a:round/>
                      <a:headEnd type="none" w="med" len="med"/>
                      <a:tailEnd type="none" w="med" len="med"/>
                    </a:lnL>
                    <a:lnR w="9525"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FF"/>
                    </a:solidFill>
                  </a:tcPr>
                </a:tc>
                <a:tc>
                  <a:txBody>
                    <a:bodyPr/>
                    <a:lstStyle/>
                    <a:p>
                      <a:pPr algn="l"/>
                      <a:r>
                        <a:rPr lang="en-IE" sz="1100" b="1" dirty="0">
                          <a:solidFill>
                            <a:srgbClr val="333333"/>
                          </a:solidFill>
                          <a:effectLst/>
                        </a:rPr>
                        <a:t>For </a:t>
                      </a:r>
                      <a:r>
                        <a:rPr lang="en-IE" sz="1100" b="1" dirty="0" err="1">
                          <a:solidFill>
                            <a:srgbClr val="333333"/>
                          </a:solidFill>
                          <a:effectLst/>
                        </a:rPr>
                        <a:t>example:</a:t>
                      </a:r>
                      <a:r>
                        <a:rPr lang="en-IE" sz="1100" b="0" dirty="0" err="1">
                          <a:solidFill>
                            <a:srgbClr val="333333"/>
                          </a:solidFill>
                          <a:effectLst/>
                        </a:rPr>
                        <a:t>There</a:t>
                      </a:r>
                      <a:r>
                        <a:rPr lang="en-IE" sz="1100" b="0" dirty="0">
                          <a:solidFill>
                            <a:srgbClr val="333333"/>
                          </a:solidFill>
                          <a:effectLst/>
                        </a:rPr>
                        <a:t> seems to be general agreement on x, (see White 1987, Brown 1980, Black 1978, Green 1975). However, Green (1975) sees x as a consequence of y, while Black(1978) puts x and y as …. While Green's work has some limitations in that it …., its main value lies in …."</a:t>
                      </a:r>
                    </a:p>
                    <a:p>
                      <a:pPr algn="l"/>
                      <a:r>
                        <a:rPr lang="en-IE" sz="1100" b="0" dirty="0">
                          <a:solidFill>
                            <a:srgbClr val="333333"/>
                          </a:solidFill>
                          <a:effectLst/>
                        </a:rPr>
                        <a:t> </a:t>
                      </a:r>
                    </a:p>
                  </a:txBody>
                  <a:tcPr marL="6018" marR="6018" marT="6017" marB="6017" anchor="ctr">
                    <a:lnL w="9525" cap="flat" cmpd="sng" algn="ctr">
                      <a:solidFill>
                        <a:srgbClr val="CBCBCB"/>
                      </a:solidFill>
                      <a:prstDash val="solid"/>
                      <a:round/>
                      <a:headEnd type="none" w="med" len="med"/>
                      <a:tailEnd type="none" w="med" len="med"/>
                    </a:lnL>
                    <a:lnR w="9525" cap="flat" cmpd="sng" algn="ctr">
                      <a:solidFill>
                        <a:srgbClr val="CBCBCB"/>
                      </a:solidFill>
                      <a:prstDash val="solid"/>
                      <a:round/>
                      <a:headEnd type="none" w="med" len="med"/>
                      <a:tailEnd type="none" w="med" len="med"/>
                    </a:lnR>
                    <a:lnT w="9525" cap="flat" cmpd="sng" algn="ctr">
                      <a:solidFill>
                        <a:srgbClr val="CBCBCB"/>
                      </a:solidFill>
                      <a:prstDash val="solid"/>
                      <a:round/>
                      <a:headEnd type="none" w="med" len="med"/>
                      <a:tailEnd type="none" w="med" len="med"/>
                    </a:lnT>
                    <a:lnB w="9525" cap="flat" cmpd="sng" algn="ctr">
                      <a:solidFill>
                        <a:srgbClr val="CBCBC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8622" name="Rectangle 4">
            <a:extLst>
              <a:ext uri="{FF2B5EF4-FFF2-40B4-BE49-F238E27FC236}">
                <a16:creationId xmlns:a16="http://schemas.microsoft.com/office/drawing/2014/main" id="{FE8E5144-B83A-46AC-82A3-6E3B15DC5331}"/>
              </a:ext>
            </a:extLst>
          </p:cNvPr>
          <p:cNvSpPr>
            <a:spLocks noChangeArrowheads="1"/>
          </p:cNvSpPr>
          <p:nvPr/>
        </p:nvSpPr>
        <p:spPr bwMode="auto">
          <a:xfrm>
            <a:off x="391030" y="5605919"/>
            <a:ext cx="7565346"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defRPr>
            </a:lvl1pPr>
            <a:lvl2pPr marL="669925" indent="-325438">
              <a:defRPr>
                <a:solidFill>
                  <a:schemeClr val="tx1"/>
                </a:solidFill>
                <a:latin typeface="Arial" panose="020B0604020202020204" pitchFamily="34" charset="0"/>
              </a:defRPr>
            </a:lvl2pPr>
            <a:lvl3pPr marL="1022350" indent="-350838">
              <a:defRPr>
                <a:solidFill>
                  <a:schemeClr val="tx1"/>
                </a:solidFill>
                <a:latin typeface="Arial" panose="020B0604020202020204" pitchFamily="34" charset="0"/>
              </a:defRPr>
            </a:lvl3pPr>
            <a:lvl4pPr marL="1339850" indent="-315913">
              <a:defRPr>
                <a:solidFill>
                  <a:schemeClr val="tx1"/>
                </a:solidFill>
                <a:latin typeface="Arial" panose="020B0604020202020204" pitchFamily="34" charset="0"/>
              </a:defRPr>
            </a:lvl4pPr>
            <a:lvl5pPr marL="1681163" indent="-339725">
              <a:defRPr>
                <a:solidFill>
                  <a:schemeClr val="tx1"/>
                </a:solidFill>
                <a:latin typeface="Arial" panose="020B0604020202020204" pitchFamily="34" charset="0"/>
              </a:defRPr>
            </a:lvl5pPr>
            <a:lvl6pPr marL="2138363" indent="-339725" eaLnBrk="0" fontAlgn="base" hangingPunct="0">
              <a:spcBef>
                <a:spcPct val="0"/>
              </a:spcBef>
              <a:spcAft>
                <a:spcPct val="0"/>
              </a:spcAft>
              <a:defRPr>
                <a:solidFill>
                  <a:schemeClr val="tx1"/>
                </a:solidFill>
                <a:latin typeface="Arial" panose="020B0604020202020204" pitchFamily="34" charset="0"/>
              </a:defRPr>
            </a:lvl6pPr>
            <a:lvl7pPr marL="2595563" indent="-339725" eaLnBrk="0" fontAlgn="base" hangingPunct="0">
              <a:spcBef>
                <a:spcPct val="0"/>
              </a:spcBef>
              <a:spcAft>
                <a:spcPct val="0"/>
              </a:spcAft>
              <a:defRPr>
                <a:solidFill>
                  <a:schemeClr val="tx1"/>
                </a:solidFill>
                <a:latin typeface="Arial" panose="020B0604020202020204" pitchFamily="34" charset="0"/>
              </a:defRPr>
            </a:lvl7pPr>
            <a:lvl8pPr marL="3052763" indent="-339725" eaLnBrk="0" fontAlgn="base" hangingPunct="0">
              <a:spcBef>
                <a:spcPct val="0"/>
              </a:spcBef>
              <a:spcAft>
                <a:spcPct val="0"/>
              </a:spcAft>
              <a:defRPr>
                <a:solidFill>
                  <a:schemeClr val="tx1"/>
                </a:solidFill>
                <a:latin typeface="Arial" panose="020B0604020202020204" pitchFamily="34" charset="0"/>
              </a:defRPr>
            </a:lvl8pPr>
            <a:lvl9pPr marL="3509963" indent="-339725" eaLnBrk="0" fontAlgn="base" hangingPunct="0">
              <a:spcBef>
                <a:spcPct val="0"/>
              </a:spcBef>
              <a:spcAft>
                <a:spcPct val="0"/>
              </a:spcAft>
              <a:defRPr>
                <a:solidFill>
                  <a:schemeClr val="tx1"/>
                </a:solidFill>
                <a:latin typeface="Arial" panose="020B0604020202020204" pitchFamily="34" charset="0"/>
              </a:defRPr>
            </a:lvl9pPr>
          </a:lstStyle>
          <a:p>
            <a:r>
              <a:rPr lang="en-GB" altLang="en-US" sz="900" dirty="0">
                <a:solidFill>
                  <a:srgbClr val="333333"/>
                </a:solidFill>
                <a:latin typeface="Lucida Sans" panose="020B0602030504020204" pitchFamily="34" charset="0"/>
              </a:rPr>
              <a:t>(</a:t>
            </a:r>
            <a:r>
              <a:rPr lang="en-GB" altLang="en-US" sz="1100" dirty="0">
                <a:solidFill>
                  <a:srgbClr val="333333"/>
                </a:solidFill>
                <a:latin typeface="Lucida Sans" panose="020B0602030504020204" pitchFamily="34" charset="0"/>
              </a:rPr>
              <a:t>Examples taken from</a:t>
            </a:r>
            <a:r>
              <a:rPr lang="en-GB" altLang="en-US" sz="1100" dirty="0">
                <a:solidFill>
                  <a:srgbClr val="333333"/>
                </a:solidFill>
              </a:rPr>
              <a:t> </a:t>
            </a:r>
            <a:r>
              <a:rPr lang="en-GB" altLang="en-US" sz="1100" b="1" u="sng" dirty="0">
                <a:solidFill>
                  <a:srgbClr val="025A88"/>
                </a:solidFill>
                <a:latin typeface="Lucida Sans" panose="020B0602030504020204" pitchFamily="34" charset="0"/>
              </a:rPr>
              <a:t>https://guides.library.uq.edu.au/research-techniques/literature-reviews</a:t>
            </a:r>
            <a:r>
              <a:rPr lang="en-GB" altLang="en-US" sz="900" dirty="0">
                <a:solidFill>
                  <a:srgbClr val="333333"/>
                </a:solidFill>
                <a:latin typeface="Lucida Sans" panose="020B0602030504020204" pitchFamily="34" charset="0"/>
              </a:rPr>
              <a:t>)</a:t>
            </a:r>
            <a:endParaRPr lang="en-GB"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98DB-9AC5-44A8-8F17-68EA555EA69D}"/>
              </a:ext>
            </a:extLst>
          </p:cNvPr>
          <p:cNvSpPr>
            <a:spLocks noGrp="1"/>
          </p:cNvSpPr>
          <p:nvPr>
            <p:ph type="title"/>
          </p:nvPr>
        </p:nvSpPr>
        <p:spPr/>
        <p:txBody>
          <a:bodyPr/>
          <a:lstStyle/>
          <a:p>
            <a:r>
              <a:rPr lang="en-IE" dirty="0"/>
              <a:t>Critical Evaluation</a:t>
            </a:r>
          </a:p>
        </p:txBody>
      </p:sp>
      <p:sp>
        <p:nvSpPr>
          <p:cNvPr id="3" name="Content Placeholder 2">
            <a:extLst>
              <a:ext uri="{FF2B5EF4-FFF2-40B4-BE49-F238E27FC236}">
                <a16:creationId xmlns:a16="http://schemas.microsoft.com/office/drawing/2014/main" id="{DF51853B-7A66-4CD6-ADA5-1BAAF5D84A7F}"/>
              </a:ext>
            </a:extLst>
          </p:cNvPr>
          <p:cNvSpPr>
            <a:spLocks noGrp="1"/>
          </p:cNvSpPr>
          <p:nvPr>
            <p:ph idx="1"/>
          </p:nvPr>
        </p:nvSpPr>
        <p:spPr/>
        <p:txBody>
          <a:bodyPr/>
          <a:lstStyle/>
          <a:p>
            <a:r>
              <a:rPr lang="en-IE" dirty="0"/>
              <a:t>What do you think the literature says about the topic</a:t>
            </a:r>
          </a:p>
          <a:p>
            <a:pPr marL="0" indent="0">
              <a:buNone/>
            </a:pPr>
            <a:endParaRPr lang="en-IE" dirty="0"/>
          </a:p>
          <a:p>
            <a:r>
              <a:rPr lang="en-IE" dirty="0"/>
              <a:t>What are your opinions on the different points</a:t>
            </a:r>
          </a:p>
        </p:txBody>
      </p:sp>
    </p:spTree>
    <p:extLst>
      <p:ext uri="{BB962C8B-B14F-4D97-AF65-F5344CB8AC3E}">
        <p14:creationId xmlns:p14="http://schemas.microsoft.com/office/powerpoint/2010/main" val="317534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04E9-66E9-402B-818B-9B82FB5AD219}"/>
              </a:ext>
            </a:extLst>
          </p:cNvPr>
          <p:cNvSpPr>
            <a:spLocks noGrp="1"/>
          </p:cNvSpPr>
          <p:nvPr>
            <p:ph type="title"/>
          </p:nvPr>
        </p:nvSpPr>
        <p:spPr>
          <a:xfrm>
            <a:off x="323528" y="260648"/>
            <a:ext cx="8229600" cy="1143000"/>
          </a:xfrm>
        </p:spPr>
        <p:txBody>
          <a:bodyPr/>
          <a:lstStyle/>
          <a:p>
            <a:r>
              <a:rPr lang="en-IE" dirty="0"/>
              <a:t>Redrafting is key</a:t>
            </a:r>
          </a:p>
        </p:txBody>
      </p:sp>
      <p:sp>
        <p:nvSpPr>
          <p:cNvPr id="3" name="Content Placeholder 2">
            <a:extLst>
              <a:ext uri="{FF2B5EF4-FFF2-40B4-BE49-F238E27FC236}">
                <a16:creationId xmlns:a16="http://schemas.microsoft.com/office/drawing/2014/main" id="{B4EE1649-0A98-4F34-B9F8-222697F81C69}"/>
              </a:ext>
            </a:extLst>
          </p:cNvPr>
          <p:cNvSpPr>
            <a:spLocks noGrp="1"/>
          </p:cNvSpPr>
          <p:nvPr>
            <p:ph idx="1"/>
          </p:nvPr>
        </p:nvSpPr>
        <p:spPr>
          <a:xfrm>
            <a:off x="471488" y="1403648"/>
            <a:ext cx="8229600" cy="2817515"/>
          </a:xfrm>
        </p:spPr>
        <p:txBody>
          <a:bodyPr/>
          <a:lstStyle/>
          <a:p>
            <a:r>
              <a:rPr lang="en-IE" dirty="0"/>
              <a:t>This is a process</a:t>
            </a:r>
          </a:p>
          <a:p>
            <a:r>
              <a:rPr lang="en-IE" dirty="0"/>
              <a:t>First draft is the starting point</a:t>
            </a:r>
          </a:p>
          <a:p>
            <a:r>
              <a:rPr lang="en-IE" dirty="0"/>
              <a:t>Keep redrafting and refining</a:t>
            </a:r>
          </a:p>
          <a:p>
            <a:r>
              <a:rPr lang="en-IE" dirty="0"/>
              <a:t>Save different versions – V1, V2 etc</a:t>
            </a:r>
          </a:p>
          <a:p>
            <a:r>
              <a:rPr lang="en-IE" dirty="0"/>
              <a:t>Don’t get disheartened</a:t>
            </a:r>
          </a:p>
          <a:p>
            <a:r>
              <a:rPr lang="en-IE" dirty="0"/>
              <a:t>It takes time, patience, perseverance and belief</a:t>
            </a:r>
          </a:p>
          <a:p>
            <a:r>
              <a:rPr lang="en-IE" dirty="0"/>
              <a:t>End product will look nothing like first draft!</a:t>
            </a:r>
          </a:p>
        </p:txBody>
      </p:sp>
    </p:spTree>
    <p:extLst>
      <p:ext uri="{BB962C8B-B14F-4D97-AF65-F5344CB8AC3E}">
        <p14:creationId xmlns:p14="http://schemas.microsoft.com/office/powerpoint/2010/main" val="304790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62A65D-789C-4866-8F44-565104A2A1FE}"/>
              </a:ext>
            </a:extLst>
          </p:cNvPr>
          <p:cNvSpPr txBox="1"/>
          <p:nvPr/>
        </p:nvSpPr>
        <p:spPr>
          <a:xfrm>
            <a:off x="1252090" y="5895611"/>
            <a:ext cx="6639820" cy="369332"/>
          </a:xfrm>
          <a:prstGeom prst="rect">
            <a:avLst/>
          </a:prstGeom>
          <a:noFill/>
        </p:spPr>
        <p:txBody>
          <a:bodyPr wrap="square">
            <a:spAutoFit/>
          </a:bodyPr>
          <a:lstStyle/>
          <a:p>
            <a:r>
              <a:rPr lang="en-IE" dirty="0"/>
              <a:t>https://www.otago.ac.nz/hedc/otago615355.pdf</a:t>
            </a:r>
          </a:p>
        </p:txBody>
      </p:sp>
      <p:sp>
        <p:nvSpPr>
          <p:cNvPr id="2" name="Content Placeholder 1">
            <a:extLst>
              <a:ext uri="{FF2B5EF4-FFF2-40B4-BE49-F238E27FC236}">
                <a16:creationId xmlns:a16="http://schemas.microsoft.com/office/drawing/2014/main" id="{9BEF741E-51AF-4398-97BE-754E9A70D879}"/>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70CCDA93-27FD-40DB-9A4A-DDC44A92B9CF}"/>
              </a:ext>
            </a:extLst>
          </p:cNvPr>
          <p:cNvPicPr>
            <a:picLocks noChangeAspect="1"/>
          </p:cNvPicPr>
          <p:nvPr/>
        </p:nvPicPr>
        <p:blipFill>
          <a:blip r:embed="rId3"/>
          <a:stretch>
            <a:fillRect/>
          </a:stretch>
        </p:blipFill>
        <p:spPr>
          <a:xfrm>
            <a:off x="932719" y="134205"/>
            <a:ext cx="7307138" cy="5754968"/>
          </a:xfrm>
          <a:prstGeom prst="rect">
            <a:avLst/>
          </a:prstGeom>
        </p:spPr>
      </p:pic>
    </p:spTree>
    <p:extLst>
      <p:ext uri="{BB962C8B-B14F-4D97-AF65-F5344CB8AC3E}">
        <p14:creationId xmlns:p14="http://schemas.microsoft.com/office/powerpoint/2010/main" val="2925086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7F5BF0D-F388-48AB-B15B-84279C14A764}"/>
              </a:ext>
            </a:extLst>
          </p:cNvPr>
          <p:cNvSpPr>
            <a:spLocks noGrp="1"/>
          </p:cNvSpPr>
          <p:nvPr>
            <p:ph type="title"/>
          </p:nvPr>
        </p:nvSpPr>
        <p:spPr>
          <a:xfrm>
            <a:off x="457200" y="87843"/>
            <a:ext cx="8229600" cy="650974"/>
          </a:xfrm>
        </p:spPr>
        <p:txBody>
          <a:bodyPr/>
          <a:lstStyle/>
          <a:p>
            <a:pPr algn="l" eaLnBrk="1" hangingPunct="1"/>
            <a:r>
              <a:rPr lang="en-US" altLang="en-US" sz="2900" dirty="0">
                <a:latin typeface="Century Gothic" panose="020B0502020202020204" pitchFamily="34" charset="0"/>
              </a:rPr>
              <a:t>3. </a:t>
            </a:r>
            <a:r>
              <a:rPr lang="en-US" altLang="en-US" b="1" dirty="0">
                <a:latin typeface="Calibri" panose="020F0502020204030204" pitchFamily="34" charset="0"/>
                <a:cs typeface="Calibri" panose="020F0502020204030204" pitchFamily="34" charset="0"/>
              </a:rPr>
              <a:t>Critical appraisal of studies</a:t>
            </a:r>
            <a:endParaRPr lang="en-US" altLang="en-US" sz="2900" b="1" dirty="0">
              <a:latin typeface="Calibri" panose="020F0502020204030204" pitchFamily="34" charset="0"/>
              <a:cs typeface="Calibri" panose="020F0502020204030204" pitchFamily="34" charset="0"/>
            </a:endParaRPr>
          </a:p>
        </p:txBody>
      </p:sp>
      <p:sp>
        <p:nvSpPr>
          <p:cNvPr id="70659" name="Rectangle 3">
            <a:extLst>
              <a:ext uri="{FF2B5EF4-FFF2-40B4-BE49-F238E27FC236}">
                <a16:creationId xmlns:a16="http://schemas.microsoft.com/office/drawing/2014/main" id="{1B31B1C4-34F8-4057-A2A7-B5493DA6555F}"/>
              </a:ext>
            </a:extLst>
          </p:cNvPr>
          <p:cNvSpPr>
            <a:spLocks noGrp="1"/>
          </p:cNvSpPr>
          <p:nvPr>
            <p:ph type="body" idx="1"/>
          </p:nvPr>
        </p:nvSpPr>
        <p:spPr>
          <a:xfrm>
            <a:off x="827088" y="1989138"/>
            <a:ext cx="7958137" cy="3881437"/>
          </a:xfrm>
        </p:spPr>
        <p:txBody>
          <a:bodyPr/>
          <a:lstStyle/>
          <a:p>
            <a:pPr eaLnBrk="1" hangingPunct="1">
              <a:buFont typeface="Wingdings" panose="05000000000000000000" pitchFamily="2" charset="2"/>
              <a:buNone/>
            </a:pPr>
            <a:r>
              <a:rPr lang="en-IE" altLang="en-US"/>
              <a:t>	</a:t>
            </a:r>
          </a:p>
          <a:p>
            <a:pPr eaLnBrk="1" hangingPunct="1">
              <a:buFont typeface="Wingdings" panose="05000000000000000000" pitchFamily="2" charset="2"/>
              <a:buNone/>
            </a:pPr>
            <a:r>
              <a:rPr lang="en-IE" altLang="en-US"/>
              <a:t>	</a:t>
            </a:r>
            <a:endParaRPr lang="en-IE" altLang="en-US">
              <a:latin typeface="Century Gothic" panose="020B0502020202020204" pitchFamily="34" charset="0"/>
            </a:endParaRPr>
          </a:p>
          <a:p>
            <a:pPr eaLnBrk="1" hangingPunct="1">
              <a:buFont typeface="Wingdings" panose="05000000000000000000" pitchFamily="2" charset="2"/>
              <a:buNone/>
            </a:pPr>
            <a:endParaRPr lang="en-US" altLang="en-US">
              <a:latin typeface="Century Gothic" panose="020B0502020202020204" pitchFamily="34" charset="0"/>
            </a:endParaRPr>
          </a:p>
        </p:txBody>
      </p:sp>
      <p:sp>
        <p:nvSpPr>
          <p:cNvPr id="70660" name="Text Box 4">
            <a:extLst>
              <a:ext uri="{FF2B5EF4-FFF2-40B4-BE49-F238E27FC236}">
                <a16:creationId xmlns:a16="http://schemas.microsoft.com/office/drawing/2014/main" id="{3378AA40-7FDF-4C25-8F58-45CDA12F8573}"/>
              </a:ext>
            </a:extLst>
          </p:cNvPr>
          <p:cNvSpPr txBox="1">
            <a:spLocks noChangeArrowheads="1"/>
          </p:cNvSpPr>
          <p:nvPr/>
        </p:nvSpPr>
        <p:spPr bwMode="auto">
          <a:xfrm>
            <a:off x="1187450" y="2636838"/>
            <a:ext cx="73453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endParaRPr lang="en-IE" altLang="en-US" sz="2000">
              <a:solidFill>
                <a:schemeClr val="tx1"/>
              </a:solidFill>
              <a:latin typeface="Century Gothic" panose="020B0502020202020204" pitchFamily="34" charset="0"/>
            </a:endParaRPr>
          </a:p>
          <a:p>
            <a:pPr eaLnBrk="1" hangingPunct="1">
              <a:spcBef>
                <a:spcPct val="50000"/>
              </a:spcBef>
              <a:buFontTx/>
              <a:buNone/>
            </a:pPr>
            <a:endParaRPr lang="en-US" altLang="en-US" sz="2000">
              <a:solidFill>
                <a:schemeClr val="tx1"/>
              </a:solidFill>
              <a:latin typeface="Century Gothic" panose="020B0502020202020204" pitchFamily="34" charset="0"/>
            </a:endParaRPr>
          </a:p>
        </p:txBody>
      </p:sp>
      <p:pic>
        <p:nvPicPr>
          <p:cNvPr id="35" name="Content Placeholder 3">
            <a:extLst>
              <a:ext uri="{FF2B5EF4-FFF2-40B4-BE49-F238E27FC236}">
                <a16:creationId xmlns:a16="http://schemas.microsoft.com/office/drawing/2014/main" id="{02C20AD2-96B9-49D6-BE0C-27C056A3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097" y="738817"/>
            <a:ext cx="4476073" cy="476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4">
            <a:extLst>
              <a:ext uri="{FF2B5EF4-FFF2-40B4-BE49-F238E27FC236}">
                <a16:creationId xmlns:a16="http://schemas.microsoft.com/office/drawing/2014/main" id="{3D8C1916-AD8A-403B-B734-BB25637F33A8}"/>
              </a:ext>
            </a:extLst>
          </p:cNvPr>
          <p:cNvSpPr>
            <a:spLocks noChangeArrowheads="1"/>
          </p:cNvSpPr>
          <p:nvPr/>
        </p:nvSpPr>
        <p:spPr bwMode="auto">
          <a:xfrm>
            <a:off x="147448" y="5721483"/>
            <a:ext cx="8996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spcBef>
                <a:spcPct val="0"/>
              </a:spcBef>
              <a:buFontTx/>
              <a:buNone/>
            </a:pPr>
            <a:r>
              <a:rPr lang="en-IE" altLang="en-US" sz="1600" dirty="0">
                <a:solidFill>
                  <a:schemeClr val="tx1"/>
                </a:solidFill>
                <a:latin typeface="Arial" panose="020B0604020202020204" pitchFamily="34" charset="0"/>
                <a:hlinkClick r:id="rId4"/>
              </a:rPr>
              <a:t>https://www.plymouth.ac.uk/uploads/production/document/path/1/1710/Critical_Thinking.pdf</a:t>
            </a:r>
            <a:endParaRPr lang="en-IE" altLang="en-US" sz="1600" dirty="0">
              <a:solidFill>
                <a:schemeClr val="tx1"/>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D3E53-2C34-4916-8086-EF4D40C29C2D}"/>
              </a:ext>
            </a:extLst>
          </p:cNvPr>
          <p:cNvPicPr>
            <a:picLocks noChangeAspect="1"/>
          </p:cNvPicPr>
          <p:nvPr/>
        </p:nvPicPr>
        <p:blipFill>
          <a:blip r:embed="rId2"/>
          <a:stretch>
            <a:fillRect/>
          </a:stretch>
        </p:blipFill>
        <p:spPr>
          <a:xfrm>
            <a:off x="838754" y="86702"/>
            <a:ext cx="7342407" cy="2952328"/>
          </a:xfrm>
          <a:prstGeom prst="rect">
            <a:avLst/>
          </a:prstGeom>
        </p:spPr>
      </p:pic>
      <p:pic>
        <p:nvPicPr>
          <p:cNvPr id="5" name="Picture 4">
            <a:extLst>
              <a:ext uri="{FF2B5EF4-FFF2-40B4-BE49-F238E27FC236}">
                <a16:creationId xmlns:a16="http://schemas.microsoft.com/office/drawing/2014/main" id="{57845A57-E20B-4865-9729-1096D0DC8B14}"/>
              </a:ext>
            </a:extLst>
          </p:cNvPr>
          <p:cNvPicPr>
            <a:picLocks noChangeAspect="1"/>
          </p:cNvPicPr>
          <p:nvPr/>
        </p:nvPicPr>
        <p:blipFill>
          <a:blip r:embed="rId3"/>
          <a:stretch>
            <a:fillRect/>
          </a:stretch>
        </p:blipFill>
        <p:spPr>
          <a:xfrm>
            <a:off x="905957" y="2883173"/>
            <a:ext cx="7333221" cy="2838310"/>
          </a:xfrm>
          <a:prstGeom prst="rect">
            <a:avLst/>
          </a:prstGeom>
        </p:spPr>
      </p:pic>
      <p:sp>
        <p:nvSpPr>
          <p:cNvPr id="6" name="Rectangle 4">
            <a:extLst>
              <a:ext uri="{FF2B5EF4-FFF2-40B4-BE49-F238E27FC236}">
                <a16:creationId xmlns:a16="http://schemas.microsoft.com/office/drawing/2014/main" id="{CC8C34BB-BF0C-4596-BF0C-E577A55214A2}"/>
              </a:ext>
            </a:extLst>
          </p:cNvPr>
          <p:cNvSpPr>
            <a:spLocks noChangeArrowheads="1"/>
          </p:cNvSpPr>
          <p:nvPr/>
        </p:nvSpPr>
        <p:spPr bwMode="auto">
          <a:xfrm>
            <a:off x="147448" y="5721483"/>
            <a:ext cx="8996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spcBef>
                <a:spcPct val="0"/>
              </a:spcBef>
              <a:buFontTx/>
              <a:buNone/>
            </a:pPr>
            <a:r>
              <a:rPr lang="en-IE" altLang="en-US" sz="1600" dirty="0">
                <a:solidFill>
                  <a:schemeClr val="tx1"/>
                </a:solidFill>
                <a:latin typeface="Arial" panose="020B0604020202020204" pitchFamily="34" charset="0"/>
                <a:hlinkClick r:id="rId4"/>
              </a:rPr>
              <a:t>https://www.plymouth.ac.uk/uploads/production/document/path/1/1710/Critical_Thinking.pdf</a:t>
            </a:r>
            <a:endParaRPr lang="en-IE" altLang="en-US" sz="1600" dirty="0">
              <a:solidFill>
                <a:schemeClr val="tx1"/>
              </a:solidFill>
              <a:latin typeface="Arial" panose="020B0604020202020204" pitchFamily="34" charset="0"/>
            </a:endParaRPr>
          </a:p>
        </p:txBody>
      </p:sp>
    </p:spTree>
    <p:extLst>
      <p:ext uri="{BB962C8B-B14F-4D97-AF65-F5344CB8AC3E}">
        <p14:creationId xmlns:p14="http://schemas.microsoft.com/office/powerpoint/2010/main" val="3866879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Line 2">
            <a:extLst>
              <a:ext uri="{FF2B5EF4-FFF2-40B4-BE49-F238E27FC236}">
                <a16:creationId xmlns:a16="http://schemas.microsoft.com/office/drawing/2014/main" id="{DB818AF1-69D7-48AB-A6DB-6A6C16E11A3C}"/>
              </a:ext>
            </a:extLst>
          </p:cNvPr>
          <p:cNvSpPr>
            <a:spLocks noChangeShapeType="1"/>
          </p:cNvSpPr>
          <p:nvPr/>
        </p:nvSpPr>
        <p:spPr bwMode="auto">
          <a:xfrm>
            <a:off x="2238375" y="1657350"/>
            <a:ext cx="2105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1" name="Line 3">
            <a:extLst>
              <a:ext uri="{FF2B5EF4-FFF2-40B4-BE49-F238E27FC236}">
                <a16:creationId xmlns:a16="http://schemas.microsoft.com/office/drawing/2014/main" id="{A499D501-398B-42A8-A07C-5A8C72B88BF4}"/>
              </a:ext>
            </a:extLst>
          </p:cNvPr>
          <p:cNvSpPr>
            <a:spLocks noChangeShapeType="1"/>
          </p:cNvSpPr>
          <p:nvPr/>
        </p:nvSpPr>
        <p:spPr bwMode="auto">
          <a:xfrm>
            <a:off x="6867525" y="4314825"/>
            <a:ext cx="0" cy="404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2" name="Line 4">
            <a:extLst>
              <a:ext uri="{FF2B5EF4-FFF2-40B4-BE49-F238E27FC236}">
                <a16:creationId xmlns:a16="http://schemas.microsoft.com/office/drawing/2014/main" id="{AF924CE2-2156-4DB2-8976-28FE0A7E1CAE}"/>
              </a:ext>
            </a:extLst>
          </p:cNvPr>
          <p:cNvSpPr>
            <a:spLocks noChangeShapeType="1"/>
          </p:cNvSpPr>
          <p:nvPr/>
        </p:nvSpPr>
        <p:spPr bwMode="auto">
          <a:xfrm>
            <a:off x="1343025" y="4691063"/>
            <a:ext cx="50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3" name="Line 5">
            <a:extLst>
              <a:ext uri="{FF2B5EF4-FFF2-40B4-BE49-F238E27FC236}">
                <a16:creationId xmlns:a16="http://schemas.microsoft.com/office/drawing/2014/main" id="{DE52C6CB-56AE-4242-93EF-4640046191C4}"/>
              </a:ext>
            </a:extLst>
          </p:cNvPr>
          <p:cNvSpPr>
            <a:spLocks noChangeShapeType="1"/>
          </p:cNvSpPr>
          <p:nvPr/>
        </p:nvSpPr>
        <p:spPr bwMode="auto">
          <a:xfrm>
            <a:off x="3048000" y="4972050"/>
            <a:ext cx="4763" cy="581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4" name="Line 6">
            <a:extLst>
              <a:ext uri="{FF2B5EF4-FFF2-40B4-BE49-F238E27FC236}">
                <a16:creationId xmlns:a16="http://schemas.microsoft.com/office/drawing/2014/main" id="{1677E617-4C3E-48F4-AE6C-F102F468008F}"/>
              </a:ext>
            </a:extLst>
          </p:cNvPr>
          <p:cNvSpPr>
            <a:spLocks noChangeShapeType="1"/>
          </p:cNvSpPr>
          <p:nvPr/>
        </p:nvSpPr>
        <p:spPr bwMode="auto">
          <a:xfrm>
            <a:off x="1809750" y="5029200"/>
            <a:ext cx="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5" name="Line 7">
            <a:extLst>
              <a:ext uri="{FF2B5EF4-FFF2-40B4-BE49-F238E27FC236}">
                <a16:creationId xmlns:a16="http://schemas.microsoft.com/office/drawing/2014/main" id="{1426A2F8-CD32-4584-BE29-589FF561342F}"/>
              </a:ext>
            </a:extLst>
          </p:cNvPr>
          <p:cNvSpPr>
            <a:spLocks noChangeShapeType="1"/>
          </p:cNvSpPr>
          <p:nvPr/>
        </p:nvSpPr>
        <p:spPr bwMode="auto">
          <a:xfrm>
            <a:off x="3105150" y="2600325"/>
            <a:ext cx="695325"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6" name="Line 8">
            <a:extLst>
              <a:ext uri="{FF2B5EF4-FFF2-40B4-BE49-F238E27FC236}">
                <a16:creationId xmlns:a16="http://schemas.microsoft.com/office/drawing/2014/main" id="{8452821B-56B9-4518-B66C-00B9767FC9BC}"/>
              </a:ext>
            </a:extLst>
          </p:cNvPr>
          <p:cNvSpPr>
            <a:spLocks noChangeShapeType="1"/>
          </p:cNvSpPr>
          <p:nvPr/>
        </p:nvSpPr>
        <p:spPr bwMode="auto">
          <a:xfrm>
            <a:off x="5286375" y="3781425"/>
            <a:ext cx="857250"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Line 9">
            <a:extLst>
              <a:ext uri="{FF2B5EF4-FFF2-40B4-BE49-F238E27FC236}">
                <a16:creationId xmlns:a16="http://schemas.microsoft.com/office/drawing/2014/main" id="{454B2037-56B2-4601-B7D8-1474F5B48C7C}"/>
              </a:ext>
            </a:extLst>
          </p:cNvPr>
          <p:cNvSpPr>
            <a:spLocks noChangeShapeType="1"/>
          </p:cNvSpPr>
          <p:nvPr/>
        </p:nvSpPr>
        <p:spPr bwMode="auto">
          <a:xfrm flipV="1">
            <a:off x="5362575" y="2476500"/>
            <a:ext cx="150495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8" name="Line 10">
            <a:extLst>
              <a:ext uri="{FF2B5EF4-FFF2-40B4-BE49-F238E27FC236}">
                <a16:creationId xmlns:a16="http://schemas.microsoft.com/office/drawing/2014/main" id="{CA3DC1A7-079D-4243-AB6D-1A90A69E06B2}"/>
              </a:ext>
            </a:extLst>
          </p:cNvPr>
          <p:cNvSpPr>
            <a:spLocks noChangeShapeType="1"/>
          </p:cNvSpPr>
          <p:nvPr/>
        </p:nvSpPr>
        <p:spPr bwMode="auto">
          <a:xfrm flipV="1">
            <a:off x="3200400" y="1590675"/>
            <a:ext cx="3505200" cy="263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9" name="Line 11">
            <a:extLst>
              <a:ext uri="{FF2B5EF4-FFF2-40B4-BE49-F238E27FC236}">
                <a16:creationId xmlns:a16="http://schemas.microsoft.com/office/drawing/2014/main" id="{6B1A7C4A-02D9-4589-AB19-CED7E96EF14D}"/>
              </a:ext>
            </a:extLst>
          </p:cNvPr>
          <p:cNvSpPr>
            <a:spLocks noChangeShapeType="1"/>
          </p:cNvSpPr>
          <p:nvPr/>
        </p:nvSpPr>
        <p:spPr bwMode="auto">
          <a:xfrm>
            <a:off x="4629150" y="2390775"/>
            <a:ext cx="9525"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0" name="Rectangle 12">
            <a:extLst>
              <a:ext uri="{FF2B5EF4-FFF2-40B4-BE49-F238E27FC236}">
                <a16:creationId xmlns:a16="http://schemas.microsoft.com/office/drawing/2014/main" id="{4805AAFF-AD97-4FC4-9C59-A57F16FDFFE3}"/>
              </a:ext>
            </a:extLst>
          </p:cNvPr>
          <p:cNvSpPr>
            <a:spLocks noGrp="1"/>
          </p:cNvSpPr>
          <p:nvPr>
            <p:ph type="title"/>
          </p:nvPr>
        </p:nvSpPr>
        <p:spPr>
          <a:xfrm>
            <a:off x="215900" y="-25400"/>
            <a:ext cx="8229600" cy="1143000"/>
          </a:xfrm>
        </p:spPr>
        <p:txBody>
          <a:bodyPr/>
          <a:lstStyle/>
          <a:p>
            <a:pPr algn="l"/>
            <a:r>
              <a:rPr lang="en-GB" altLang="en-US" b="1">
                <a:latin typeface="Calibri" panose="020F0502020204030204" pitchFamily="34" charset="0"/>
                <a:cs typeface="Calibri" panose="020F0502020204030204" pitchFamily="34" charset="0"/>
              </a:rPr>
              <a:t>Comprehensive Literature Review</a:t>
            </a:r>
          </a:p>
        </p:txBody>
      </p:sp>
      <p:sp>
        <p:nvSpPr>
          <p:cNvPr id="73741" name="Line 13">
            <a:extLst>
              <a:ext uri="{FF2B5EF4-FFF2-40B4-BE49-F238E27FC236}">
                <a16:creationId xmlns:a16="http://schemas.microsoft.com/office/drawing/2014/main" id="{94591808-9016-4AC8-A9DD-757B81430316}"/>
              </a:ext>
            </a:extLst>
          </p:cNvPr>
          <p:cNvSpPr>
            <a:spLocks noChangeShapeType="1"/>
          </p:cNvSpPr>
          <p:nvPr/>
        </p:nvSpPr>
        <p:spPr bwMode="auto">
          <a:xfrm>
            <a:off x="1152525" y="3419475"/>
            <a:ext cx="68389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2" name="Text Box 14">
            <a:extLst>
              <a:ext uri="{FF2B5EF4-FFF2-40B4-BE49-F238E27FC236}">
                <a16:creationId xmlns:a16="http://schemas.microsoft.com/office/drawing/2014/main" id="{BCC44076-F25C-4631-8608-4833723FD46A}"/>
              </a:ext>
            </a:extLst>
          </p:cNvPr>
          <p:cNvSpPr txBox="1">
            <a:spLocks noChangeArrowheads="1"/>
          </p:cNvSpPr>
          <p:nvPr/>
        </p:nvSpPr>
        <p:spPr bwMode="auto">
          <a:xfrm>
            <a:off x="3619500" y="2833688"/>
            <a:ext cx="1968500" cy="107950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600">
                <a:solidFill>
                  <a:schemeClr val="tx1"/>
                </a:solidFill>
                <a:latin typeface="Arial" panose="020B0604020202020204" pitchFamily="34" charset="0"/>
              </a:rPr>
              <a:t>Coherent synthesis of past and present research in the domain of study</a:t>
            </a:r>
          </a:p>
        </p:txBody>
      </p:sp>
      <p:sp>
        <p:nvSpPr>
          <p:cNvPr id="73743" name="Text Box 15">
            <a:extLst>
              <a:ext uri="{FF2B5EF4-FFF2-40B4-BE49-F238E27FC236}">
                <a16:creationId xmlns:a16="http://schemas.microsoft.com/office/drawing/2014/main" id="{8B3CCBE1-64F4-4E01-A5DF-46385EBB309B}"/>
              </a:ext>
            </a:extLst>
          </p:cNvPr>
          <p:cNvSpPr txBox="1">
            <a:spLocks noChangeArrowheads="1"/>
          </p:cNvSpPr>
          <p:nvPr/>
        </p:nvSpPr>
        <p:spPr bwMode="auto">
          <a:xfrm>
            <a:off x="4343400" y="6159500"/>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eaLnBrk="1" hangingPunct="1">
              <a:spcBef>
                <a:spcPct val="50000"/>
              </a:spcBef>
              <a:buFontTx/>
              <a:buNone/>
            </a:pPr>
            <a:r>
              <a:rPr lang="en-IE" altLang="en-US" sz="1800">
                <a:solidFill>
                  <a:schemeClr val="tx1"/>
                </a:solidFill>
                <a:latin typeface="Helvetica" panose="020B0604020202020204" pitchFamily="34" charset="0"/>
              </a:rPr>
              <a:t>Source: </a:t>
            </a:r>
            <a:r>
              <a:rPr lang="en-GB" altLang="en-US" sz="1800">
                <a:solidFill>
                  <a:schemeClr val="tx1"/>
                </a:solidFill>
                <a:latin typeface="Helvetica" panose="020B0604020202020204" pitchFamily="34" charset="0"/>
              </a:rPr>
              <a:t>Dr Hazel Hall</a:t>
            </a:r>
            <a:r>
              <a:rPr lang="en-IE" altLang="en-US" sz="1800">
                <a:solidFill>
                  <a:schemeClr val="tx1"/>
                </a:solidFill>
                <a:latin typeface="Helvetica" panose="020B0604020202020204" pitchFamily="34" charset="0"/>
              </a:rPr>
              <a:t>, Napier University</a:t>
            </a:r>
            <a:endParaRPr lang="en-GB" altLang="en-US" sz="1800">
              <a:solidFill>
                <a:schemeClr val="tx1"/>
              </a:solidFill>
              <a:latin typeface="Helvetica" panose="020B0604020202020204" pitchFamily="34" charset="0"/>
            </a:endParaRPr>
          </a:p>
        </p:txBody>
      </p:sp>
      <p:sp>
        <p:nvSpPr>
          <p:cNvPr id="73744" name="Text Box 16">
            <a:extLst>
              <a:ext uri="{FF2B5EF4-FFF2-40B4-BE49-F238E27FC236}">
                <a16:creationId xmlns:a16="http://schemas.microsoft.com/office/drawing/2014/main" id="{458C6743-A7A3-4165-BADF-35C23D4FF591}"/>
              </a:ext>
            </a:extLst>
          </p:cNvPr>
          <p:cNvSpPr txBox="1">
            <a:spLocks noChangeArrowheads="1"/>
          </p:cNvSpPr>
          <p:nvPr/>
        </p:nvSpPr>
        <p:spPr bwMode="auto">
          <a:xfrm>
            <a:off x="6270625" y="2065338"/>
            <a:ext cx="1968500" cy="95250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What are the main conclusions on previous research in this area</a:t>
            </a:r>
            <a:r>
              <a:rPr lang="en-GB" altLang="en-US" sz="1400">
                <a:solidFill>
                  <a:schemeClr val="tx1"/>
                </a:solidFill>
                <a:latin typeface="Arial" panose="020B0604020202020204" pitchFamily="34" charset="0"/>
              </a:rPr>
              <a:t>?</a:t>
            </a:r>
          </a:p>
        </p:txBody>
      </p:sp>
      <p:sp>
        <p:nvSpPr>
          <p:cNvPr id="73745" name="Text Box 17">
            <a:extLst>
              <a:ext uri="{FF2B5EF4-FFF2-40B4-BE49-F238E27FC236}">
                <a16:creationId xmlns:a16="http://schemas.microsoft.com/office/drawing/2014/main" id="{CA3B12B0-EA99-4E70-91A8-76D8E6900571}"/>
              </a:ext>
            </a:extLst>
          </p:cNvPr>
          <p:cNvSpPr txBox="1">
            <a:spLocks noChangeArrowheads="1"/>
          </p:cNvSpPr>
          <p:nvPr/>
        </p:nvSpPr>
        <p:spPr bwMode="auto">
          <a:xfrm>
            <a:off x="3771900" y="4567238"/>
            <a:ext cx="1968500" cy="739775"/>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What are the key areas of debate in this area?</a:t>
            </a:r>
          </a:p>
        </p:txBody>
      </p:sp>
      <p:sp>
        <p:nvSpPr>
          <p:cNvPr id="73746" name="Text Box 18">
            <a:extLst>
              <a:ext uri="{FF2B5EF4-FFF2-40B4-BE49-F238E27FC236}">
                <a16:creationId xmlns:a16="http://schemas.microsoft.com/office/drawing/2014/main" id="{7DA8ABC7-0F95-460D-8DD7-6E7DB8E460C1}"/>
              </a:ext>
            </a:extLst>
          </p:cNvPr>
          <p:cNvSpPr txBox="1">
            <a:spLocks noChangeArrowheads="1"/>
          </p:cNvSpPr>
          <p:nvPr/>
        </p:nvSpPr>
        <p:spPr bwMode="auto">
          <a:xfrm>
            <a:off x="1552575" y="4214813"/>
            <a:ext cx="1968500" cy="95250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Which aspects of this work are of most relevance to my study?</a:t>
            </a:r>
          </a:p>
        </p:txBody>
      </p:sp>
      <p:sp>
        <p:nvSpPr>
          <p:cNvPr id="73747" name="Text Box 19">
            <a:extLst>
              <a:ext uri="{FF2B5EF4-FFF2-40B4-BE49-F238E27FC236}">
                <a16:creationId xmlns:a16="http://schemas.microsoft.com/office/drawing/2014/main" id="{E220EBE9-5D4D-4006-935E-BE58C3F67FA3}"/>
              </a:ext>
            </a:extLst>
          </p:cNvPr>
          <p:cNvSpPr txBox="1">
            <a:spLocks noChangeArrowheads="1"/>
          </p:cNvSpPr>
          <p:nvPr/>
        </p:nvSpPr>
        <p:spPr bwMode="auto">
          <a:xfrm>
            <a:off x="1543050" y="2233613"/>
            <a:ext cx="1968500" cy="52705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What are the key concepts in this area</a:t>
            </a:r>
            <a:r>
              <a:rPr lang="en-GB" altLang="en-US" sz="1400">
                <a:solidFill>
                  <a:schemeClr val="tx1"/>
                </a:solidFill>
                <a:latin typeface="Arial" panose="020B0604020202020204" pitchFamily="34" charset="0"/>
              </a:rPr>
              <a:t>?</a:t>
            </a:r>
          </a:p>
        </p:txBody>
      </p:sp>
      <p:sp>
        <p:nvSpPr>
          <p:cNvPr id="73748" name="Text Box 20">
            <a:extLst>
              <a:ext uri="{FF2B5EF4-FFF2-40B4-BE49-F238E27FC236}">
                <a16:creationId xmlns:a16="http://schemas.microsoft.com/office/drawing/2014/main" id="{E1FF4B30-B424-438C-B66C-1E7245829FD6}"/>
              </a:ext>
            </a:extLst>
          </p:cNvPr>
          <p:cNvSpPr txBox="1">
            <a:spLocks noChangeArrowheads="1"/>
          </p:cNvSpPr>
          <p:nvPr/>
        </p:nvSpPr>
        <p:spPr bwMode="auto">
          <a:xfrm>
            <a:off x="6270625" y="1122363"/>
            <a:ext cx="1968500" cy="739775"/>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What have been the main research questions?</a:t>
            </a:r>
          </a:p>
        </p:txBody>
      </p:sp>
      <p:sp>
        <p:nvSpPr>
          <p:cNvPr id="73749" name="Text Box 21">
            <a:extLst>
              <a:ext uri="{FF2B5EF4-FFF2-40B4-BE49-F238E27FC236}">
                <a16:creationId xmlns:a16="http://schemas.microsoft.com/office/drawing/2014/main" id="{3AE1F252-AB45-4A32-91E3-BE81DE254C1C}"/>
              </a:ext>
            </a:extLst>
          </p:cNvPr>
          <p:cNvSpPr txBox="1">
            <a:spLocks noChangeArrowheads="1"/>
          </p:cNvSpPr>
          <p:nvPr/>
        </p:nvSpPr>
        <p:spPr bwMode="auto">
          <a:xfrm>
            <a:off x="6083300" y="3979863"/>
            <a:ext cx="1968500" cy="52705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Where is existing knowledge “thin”?</a:t>
            </a:r>
          </a:p>
        </p:txBody>
      </p:sp>
      <p:sp>
        <p:nvSpPr>
          <p:cNvPr id="73750" name="Text Box 22">
            <a:extLst>
              <a:ext uri="{FF2B5EF4-FFF2-40B4-BE49-F238E27FC236}">
                <a16:creationId xmlns:a16="http://schemas.microsoft.com/office/drawing/2014/main" id="{8781DEA2-A4E9-4CCA-9DDB-70AB931528EF}"/>
              </a:ext>
            </a:extLst>
          </p:cNvPr>
          <p:cNvSpPr txBox="1">
            <a:spLocks noChangeArrowheads="1"/>
          </p:cNvSpPr>
          <p:nvPr/>
        </p:nvSpPr>
        <p:spPr bwMode="auto">
          <a:xfrm>
            <a:off x="1365250" y="3074988"/>
            <a:ext cx="1968500" cy="739775"/>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How is this topic approached by others?</a:t>
            </a:r>
          </a:p>
        </p:txBody>
      </p:sp>
      <p:sp>
        <p:nvSpPr>
          <p:cNvPr id="73751" name="Text Box 23">
            <a:extLst>
              <a:ext uri="{FF2B5EF4-FFF2-40B4-BE49-F238E27FC236}">
                <a16:creationId xmlns:a16="http://schemas.microsoft.com/office/drawing/2014/main" id="{E55C66DA-02D9-4BC5-A404-A7840735A358}"/>
              </a:ext>
            </a:extLst>
          </p:cNvPr>
          <p:cNvSpPr txBox="1">
            <a:spLocks noChangeArrowheads="1"/>
          </p:cNvSpPr>
          <p:nvPr/>
        </p:nvSpPr>
        <p:spPr bwMode="auto">
          <a:xfrm>
            <a:off x="5667375" y="3262313"/>
            <a:ext cx="1968500" cy="52705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Where are the gaps in literature?</a:t>
            </a:r>
          </a:p>
        </p:txBody>
      </p:sp>
      <p:sp>
        <p:nvSpPr>
          <p:cNvPr id="73752" name="Text Box 24">
            <a:extLst>
              <a:ext uri="{FF2B5EF4-FFF2-40B4-BE49-F238E27FC236}">
                <a16:creationId xmlns:a16="http://schemas.microsoft.com/office/drawing/2014/main" id="{8C00CE2F-1AC3-4F67-8CFA-1F02817D6CC4}"/>
              </a:ext>
            </a:extLst>
          </p:cNvPr>
          <p:cNvSpPr txBox="1">
            <a:spLocks noChangeArrowheads="1"/>
          </p:cNvSpPr>
          <p:nvPr/>
        </p:nvSpPr>
        <p:spPr bwMode="auto">
          <a:xfrm>
            <a:off x="3981450" y="1195388"/>
            <a:ext cx="1387475" cy="1377950"/>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400">
                <a:solidFill>
                  <a:schemeClr val="bg1"/>
                </a:solidFill>
                <a:latin typeface="Arial" panose="020B0604020202020204" pitchFamily="34" charset="0"/>
              </a:rPr>
              <a:t>What are the main perspectives on this topic in previous research?</a:t>
            </a:r>
          </a:p>
        </p:txBody>
      </p:sp>
      <p:sp>
        <p:nvSpPr>
          <p:cNvPr id="73753" name="Text Box 25">
            <a:extLst>
              <a:ext uri="{FF2B5EF4-FFF2-40B4-BE49-F238E27FC236}">
                <a16:creationId xmlns:a16="http://schemas.microsoft.com/office/drawing/2014/main" id="{77E6E55D-4C33-42B1-B0E4-6856E05D65C6}"/>
              </a:ext>
            </a:extLst>
          </p:cNvPr>
          <p:cNvSpPr txBox="1">
            <a:spLocks noChangeArrowheads="1"/>
          </p:cNvSpPr>
          <p:nvPr/>
        </p:nvSpPr>
        <p:spPr bwMode="auto">
          <a:xfrm>
            <a:off x="1111250" y="1363663"/>
            <a:ext cx="1216025" cy="649287"/>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Do parallel literatures exist for this topic?</a:t>
            </a:r>
          </a:p>
        </p:txBody>
      </p:sp>
      <p:sp>
        <p:nvSpPr>
          <p:cNvPr id="73754" name="Text Box 26">
            <a:extLst>
              <a:ext uri="{FF2B5EF4-FFF2-40B4-BE49-F238E27FC236}">
                <a16:creationId xmlns:a16="http://schemas.microsoft.com/office/drawing/2014/main" id="{EE91F827-048A-494A-ABD3-7CD12A490B01}"/>
              </a:ext>
            </a:extLst>
          </p:cNvPr>
          <p:cNvSpPr txBox="1">
            <a:spLocks noChangeArrowheads="1"/>
          </p:cNvSpPr>
          <p:nvPr/>
        </p:nvSpPr>
        <p:spPr bwMode="auto">
          <a:xfrm>
            <a:off x="215900" y="4459288"/>
            <a:ext cx="1216025" cy="466725"/>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Which discussions?</a:t>
            </a:r>
          </a:p>
        </p:txBody>
      </p:sp>
      <p:sp>
        <p:nvSpPr>
          <p:cNvPr id="73755" name="Text Box 27">
            <a:extLst>
              <a:ext uri="{FF2B5EF4-FFF2-40B4-BE49-F238E27FC236}">
                <a16:creationId xmlns:a16="http://schemas.microsoft.com/office/drawing/2014/main" id="{78B9A1DA-A583-4C18-9A15-B508BC06FEC2}"/>
              </a:ext>
            </a:extLst>
          </p:cNvPr>
          <p:cNvSpPr txBox="1">
            <a:spLocks noChangeArrowheads="1"/>
          </p:cNvSpPr>
          <p:nvPr/>
        </p:nvSpPr>
        <p:spPr bwMode="auto">
          <a:xfrm>
            <a:off x="936625" y="5313363"/>
            <a:ext cx="1216025" cy="466725"/>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Which sub-themes?</a:t>
            </a:r>
          </a:p>
        </p:txBody>
      </p:sp>
      <p:sp>
        <p:nvSpPr>
          <p:cNvPr id="73756" name="Text Box 28">
            <a:extLst>
              <a:ext uri="{FF2B5EF4-FFF2-40B4-BE49-F238E27FC236}">
                <a16:creationId xmlns:a16="http://schemas.microsoft.com/office/drawing/2014/main" id="{A2F4C643-7EB7-48C9-939A-1ECD7C8F1208}"/>
              </a:ext>
            </a:extLst>
          </p:cNvPr>
          <p:cNvSpPr txBox="1">
            <a:spLocks noChangeArrowheads="1"/>
          </p:cNvSpPr>
          <p:nvPr/>
        </p:nvSpPr>
        <p:spPr bwMode="auto">
          <a:xfrm>
            <a:off x="2466975" y="5414963"/>
            <a:ext cx="1216025" cy="284162"/>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Which writers?</a:t>
            </a:r>
          </a:p>
        </p:txBody>
      </p:sp>
      <p:sp>
        <p:nvSpPr>
          <p:cNvPr id="73757" name="Text Box 29">
            <a:extLst>
              <a:ext uri="{FF2B5EF4-FFF2-40B4-BE49-F238E27FC236}">
                <a16:creationId xmlns:a16="http://schemas.microsoft.com/office/drawing/2014/main" id="{84D1A99B-9989-4CED-8F21-FABE66C50898}"/>
              </a:ext>
            </a:extLst>
          </p:cNvPr>
          <p:cNvSpPr txBox="1">
            <a:spLocks noChangeArrowheads="1"/>
          </p:cNvSpPr>
          <p:nvPr/>
        </p:nvSpPr>
        <p:spPr bwMode="auto">
          <a:xfrm>
            <a:off x="6324600" y="4691063"/>
            <a:ext cx="1216025" cy="649287"/>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Which work is subject to challenge?</a:t>
            </a:r>
          </a:p>
        </p:txBody>
      </p:sp>
      <p:sp>
        <p:nvSpPr>
          <p:cNvPr id="73758" name="Text Box 30">
            <a:extLst>
              <a:ext uri="{FF2B5EF4-FFF2-40B4-BE49-F238E27FC236}">
                <a16:creationId xmlns:a16="http://schemas.microsoft.com/office/drawing/2014/main" id="{3B7A8E37-D9ED-4DE0-A493-88B858D88AE2}"/>
              </a:ext>
            </a:extLst>
          </p:cNvPr>
          <p:cNvSpPr txBox="1">
            <a:spLocks noChangeArrowheads="1"/>
          </p:cNvSpPr>
          <p:nvPr/>
        </p:nvSpPr>
        <p:spPr bwMode="auto">
          <a:xfrm>
            <a:off x="266700" y="3090863"/>
            <a:ext cx="987425" cy="649287"/>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Who are these “others”?</a:t>
            </a:r>
          </a:p>
        </p:txBody>
      </p:sp>
      <p:sp>
        <p:nvSpPr>
          <p:cNvPr id="73759" name="Text Box 31">
            <a:extLst>
              <a:ext uri="{FF2B5EF4-FFF2-40B4-BE49-F238E27FC236}">
                <a16:creationId xmlns:a16="http://schemas.microsoft.com/office/drawing/2014/main" id="{49A4C304-51E9-4196-88F9-EE5B107012B5}"/>
              </a:ext>
            </a:extLst>
          </p:cNvPr>
          <p:cNvSpPr txBox="1">
            <a:spLocks noChangeArrowheads="1"/>
          </p:cNvSpPr>
          <p:nvPr/>
        </p:nvSpPr>
        <p:spPr bwMode="auto">
          <a:xfrm>
            <a:off x="7721600" y="3116263"/>
            <a:ext cx="1216025" cy="649287"/>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Which existing work could be extended?</a:t>
            </a:r>
          </a:p>
        </p:txBody>
      </p:sp>
      <p:sp>
        <p:nvSpPr>
          <p:cNvPr id="73760" name="Text Box 32">
            <a:extLst>
              <a:ext uri="{FF2B5EF4-FFF2-40B4-BE49-F238E27FC236}">
                <a16:creationId xmlns:a16="http://schemas.microsoft.com/office/drawing/2014/main" id="{C28EC3E0-AF40-4E6B-BB4E-BFCF2B21EF81}"/>
              </a:ext>
            </a:extLst>
          </p:cNvPr>
          <p:cNvSpPr txBox="1">
            <a:spLocks noChangeArrowheads="1"/>
          </p:cNvSpPr>
          <p:nvPr/>
        </p:nvSpPr>
        <p:spPr bwMode="auto">
          <a:xfrm>
            <a:off x="2587625" y="1230313"/>
            <a:ext cx="1216025" cy="831850"/>
          </a:xfrm>
          <a:prstGeom prst="rect">
            <a:avLst/>
          </a:prstGeom>
          <a:solidFill>
            <a:srgbClr val="CC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en-GB" altLang="en-US" sz="1200">
                <a:solidFill>
                  <a:schemeClr val="tx1"/>
                </a:solidFill>
                <a:latin typeface="Arial" panose="020B0604020202020204" pitchFamily="34" charset="0"/>
              </a:rPr>
              <a:t>In which subject areas has the topic been studied?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CEBC51F6-53DB-4A43-BFD7-2D67CC5C96AA}"/>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r" eaLnBrk="1" hangingPunct="1">
              <a:spcBef>
                <a:spcPct val="0"/>
              </a:spcBef>
              <a:buFontTx/>
              <a:buNone/>
            </a:pPr>
            <a:fld id="{78506D2A-8895-4C3C-9D0C-66AC34478762}" type="slidenum">
              <a:rPr lang="en-US" altLang="en-US" sz="1200">
                <a:solidFill>
                  <a:schemeClr val="tx1"/>
                </a:solidFill>
                <a:latin typeface="Verdana" panose="020B0604030504040204" pitchFamily="34" charset="0"/>
              </a:rPr>
              <a:pPr algn="r" eaLnBrk="1" hangingPunct="1">
                <a:spcBef>
                  <a:spcPct val="0"/>
                </a:spcBef>
                <a:buFontTx/>
                <a:buNone/>
              </a:pPr>
              <a:t>43</a:t>
            </a:fld>
            <a:endParaRPr lang="en-US" altLang="en-US" sz="1200">
              <a:solidFill>
                <a:schemeClr val="tx1"/>
              </a:solidFill>
              <a:latin typeface="Verdana" panose="020B0604030504040204" pitchFamily="34" charset="0"/>
            </a:endParaRPr>
          </a:p>
        </p:txBody>
      </p:sp>
      <p:sp>
        <p:nvSpPr>
          <p:cNvPr id="163844" name="Rectangle 2">
            <a:extLst>
              <a:ext uri="{FF2B5EF4-FFF2-40B4-BE49-F238E27FC236}">
                <a16:creationId xmlns:a16="http://schemas.microsoft.com/office/drawing/2014/main" id="{D173C21A-7ED6-4B48-8707-446960708E29}"/>
              </a:ext>
            </a:extLst>
          </p:cNvPr>
          <p:cNvSpPr>
            <a:spLocks noGrp="1" noChangeArrowheads="1"/>
          </p:cNvSpPr>
          <p:nvPr>
            <p:ph type="title" idx="4294967295"/>
          </p:nvPr>
        </p:nvSpPr>
        <p:spPr>
          <a:xfrm>
            <a:off x="323850" y="476250"/>
            <a:ext cx="8496300" cy="733425"/>
          </a:xfrm>
        </p:spPr>
        <p:txBody>
          <a:bodyPr anchor="b"/>
          <a:lstStyle/>
          <a:p>
            <a:pPr algn="l">
              <a:defRPr/>
            </a:pPr>
            <a:r>
              <a:rPr lang="en-US" dirty="0">
                <a:latin typeface="+mn-lt"/>
              </a:rPr>
              <a:t>Write up literature review – Structure</a:t>
            </a:r>
          </a:p>
        </p:txBody>
      </p:sp>
      <p:sp>
        <p:nvSpPr>
          <p:cNvPr id="75780" name="Rectangle 3">
            <a:extLst>
              <a:ext uri="{FF2B5EF4-FFF2-40B4-BE49-F238E27FC236}">
                <a16:creationId xmlns:a16="http://schemas.microsoft.com/office/drawing/2014/main" id="{33A7254B-05CA-4587-8EF1-F42E7707FC57}"/>
              </a:ext>
            </a:extLst>
          </p:cNvPr>
          <p:cNvSpPr>
            <a:spLocks noGrp="1"/>
          </p:cNvSpPr>
          <p:nvPr>
            <p:ph type="body" idx="4294967295"/>
          </p:nvPr>
        </p:nvSpPr>
        <p:spPr>
          <a:xfrm>
            <a:off x="914400" y="1857375"/>
            <a:ext cx="8229600" cy="3598863"/>
          </a:xfrm>
        </p:spPr>
        <p:txBody>
          <a:bodyPr/>
          <a:lstStyle/>
          <a:p>
            <a:pPr>
              <a:buFontTx/>
              <a:buNone/>
            </a:pPr>
            <a:r>
              <a:rPr lang="en-US" altLang="en-US" dirty="0">
                <a:solidFill>
                  <a:schemeClr val="tx1"/>
                </a:solidFill>
              </a:rPr>
              <a:t>Introduction/Background</a:t>
            </a:r>
          </a:p>
          <a:p>
            <a:pPr>
              <a:buFontTx/>
              <a:buNone/>
            </a:pPr>
            <a:r>
              <a:rPr lang="en-US" altLang="en-US" dirty="0">
                <a:solidFill>
                  <a:schemeClr val="tx1"/>
                </a:solidFill>
              </a:rPr>
              <a:t>Literature Review</a:t>
            </a:r>
          </a:p>
          <a:p>
            <a:pPr>
              <a:buFontTx/>
              <a:buNone/>
            </a:pPr>
            <a:r>
              <a:rPr lang="en-US" altLang="en-US" dirty="0">
                <a:solidFill>
                  <a:schemeClr val="tx1"/>
                </a:solidFill>
              </a:rPr>
              <a:t>Findings/Discussion</a:t>
            </a:r>
          </a:p>
          <a:p>
            <a:pPr>
              <a:buFontTx/>
              <a:buNone/>
            </a:pPr>
            <a:r>
              <a:rPr lang="en-US" altLang="en-US" dirty="0">
                <a:solidFill>
                  <a:schemeClr val="tx1"/>
                </a:solidFill>
              </a:rPr>
              <a:t>Conclusion/Implications/Recommendations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CEBC51F6-53DB-4A43-BFD7-2D67CC5C96AA}"/>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800">
                <a:solidFill>
                  <a:srgbClr val="595959"/>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rgbClr val="A6A6A6"/>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rgbClr val="595959"/>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rgbClr val="A6A6A6"/>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Segoe UI" panose="020B0502040204020203" pitchFamily="34" charset="0"/>
                <a:cs typeface="Segoe UI" panose="020B0502040204020203" pitchFamily="34" charset="0"/>
              </a:defRPr>
            </a:lvl9pPr>
          </a:lstStyle>
          <a:p>
            <a:pPr algn="r" eaLnBrk="1" hangingPunct="1">
              <a:spcBef>
                <a:spcPct val="0"/>
              </a:spcBef>
              <a:buFontTx/>
              <a:buNone/>
            </a:pPr>
            <a:fld id="{78506D2A-8895-4C3C-9D0C-66AC34478762}" type="slidenum">
              <a:rPr lang="en-US" altLang="en-US" sz="1200">
                <a:solidFill>
                  <a:schemeClr val="tx1"/>
                </a:solidFill>
                <a:latin typeface="Verdana" panose="020B0604030504040204" pitchFamily="34" charset="0"/>
              </a:rPr>
              <a:pPr algn="r" eaLnBrk="1" hangingPunct="1">
                <a:spcBef>
                  <a:spcPct val="0"/>
                </a:spcBef>
                <a:buFontTx/>
                <a:buNone/>
              </a:pPr>
              <a:t>44</a:t>
            </a:fld>
            <a:endParaRPr lang="en-US" altLang="en-US" sz="1200">
              <a:solidFill>
                <a:schemeClr val="tx1"/>
              </a:solidFill>
              <a:latin typeface="Verdana" panose="020B0604030504040204" pitchFamily="34" charset="0"/>
            </a:endParaRPr>
          </a:p>
        </p:txBody>
      </p:sp>
      <p:sp>
        <p:nvSpPr>
          <p:cNvPr id="163844" name="Rectangle 2">
            <a:extLst>
              <a:ext uri="{FF2B5EF4-FFF2-40B4-BE49-F238E27FC236}">
                <a16:creationId xmlns:a16="http://schemas.microsoft.com/office/drawing/2014/main" id="{D173C21A-7ED6-4B48-8707-446960708E29}"/>
              </a:ext>
            </a:extLst>
          </p:cNvPr>
          <p:cNvSpPr>
            <a:spLocks noGrp="1" noChangeArrowheads="1"/>
          </p:cNvSpPr>
          <p:nvPr>
            <p:ph type="title" idx="4294967295"/>
          </p:nvPr>
        </p:nvSpPr>
        <p:spPr>
          <a:xfrm>
            <a:off x="323850" y="476250"/>
            <a:ext cx="8496300" cy="733425"/>
          </a:xfrm>
        </p:spPr>
        <p:txBody>
          <a:bodyPr anchor="b"/>
          <a:lstStyle/>
          <a:p>
            <a:pPr algn="l">
              <a:defRPr/>
            </a:pPr>
            <a:r>
              <a:rPr lang="en-US" dirty="0">
                <a:latin typeface="+mn-lt"/>
              </a:rPr>
              <a:t>References</a:t>
            </a:r>
          </a:p>
        </p:txBody>
      </p:sp>
      <p:sp>
        <p:nvSpPr>
          <p:cNvPr id="75780" name="Rectangle 3">
            <a:extLst>
              <a:ext uri="{FF2B5EF4-FFF2-40B4-BE49-F238E27FC236}">
                <a16:creationId xmlns:a16="http://schemas.microsoft.com/office/drawing/2014/main" id="{33A7254B-05CA-4587-8EF1-F42E7707FC57}"/>
              </a:ext>
            </a:extLst>
          </p:cNvPr>
          <p:cNvSpPr>
            <a:spLocks noGrp="1"/>
          </p:cNvSpPr>
          <p:nvPr>
            <p:ph type="body" idx="4294967295"/>
          </p:nvPr>
        </p:nvSpPr>
        <p:spPr>
          <a:xfrm>
            <a:off x="914400" y="1857375"/>
            <a:ext cx="8229600" cy="3598863"/>
          </a:xfrm>
        </p:spPr>
        <p:txBody>
          <a:bodyPr/>
          <a:lstStyle/>
          <a:p>
            <a:pPr>
              <a:buFontTx/>
              <a:buNone/>
            </a:pPr>
            <a:r>
              <a:rPr lang="en-IE" dirty="0"/>
              <a:t>Green, S. (2005). Systematic reviews and meta-analysis. Singapore Medical Journal, 46:6, 270-274</a:t>
            </a:r>
          </a:p>
          <a:p>
            <a:pPr>
              <a:buFontTx/>
              <a:buNone/>
            </a:pPr>
            <a:r>
              <a:rPr lang="en-US" altLang="en-US" dirty="0">
                <a:solidFill>
                  <a:schemeClr val="tx1"/>
                </a:solidFill>
              </a:rPr>
              <a:t>https://www.otago.ac.nz/hedc/otago615355.pdf</a:t>
            </a:r>
          </a:p>
        </p:txBody>
      </p:sp>
    </p:spTree>
    <p:extLst>
      <p:ext uri="{BB962C8B-B14F-4D97-AF65-F5344CB8AC3E}">
        <p14:creationId xmlns:p14="http://schemas.microsoft.com/office/powerpoint/2010/main" val="41436873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E22C18D-9ACF-455B-8B64-1E65A6837CA3}"/>
              </a:ext>
            </a:extLst>
          </p:cNvPr>
          <p:cNvSpPr>
            <a:spLocks noGrp="1"/>
          </p:cNvSpPr>
          <p:nvPr>
            <p:ph type="title"/>
          </p:nvPr>
        </p:nvSpPr>
        <p:spPr>
          <a:xfrm>
            <a:off x="395288" y="260350"/>
            <a:ext cx="7705725" cy="701675"/>
          </a:xfrm>
        </p:spPr>
        <p:txBody>
          <a:bodyPr/>
          <a:lstStyle/>
          <a:p>
            <a:pPr algn="l" eaLnBrk="1" hangingPunct="1"/>
            <a:r>
              <a:rPr lang="en-GB" altLang="en-US" b="1">
                <a:latin typeface="Calibri" panose="020F0502020204030204" pitchFamily="34" charset="0"/>
                <a:cs typeface="Calibri" panose="020F0502020204030204" pitchFamily="34" charset="0"/>
              </a:rPr>
              <a:t>Useful Literature Review Resources </a:t>
            </a:r>
            <a:endParaRPr lang="en-US" altLang="en-US" sz="2800" b="1">
              <a:latin typeface="Calibri" panose="020F0502020204030204" pitchFamily="34" charset="0"/>
              <a:cs typeface="Calibri" panose="020F0502020204030204" pitchFamily="34" charset="0"/>
            </a:endParaRPr>
          </a:p>
        </p:txBody>
      </p:sp>
      <p:sp>
        <p:nvSpPr>
          <p:cNvPr id="77827" name="Rectangle 3">
            <a:extLst>
              <a:ext uri="{FF2B5EF4-FFF2-40B4-BE49-F238E27FC236}">
                <a16:creationId xmlns:a16="http://schemas.microsoft.com/office/drawing/2014/main" id="{62207617-82CC-42CA-8C35-E0414CA43B2A}"/>
              </a:ext>
            </a:extLst>
          </p:cNvPr>
          <p:cNvSpPr>
            <a:spLocks noGrp="1"/>
          </p:cNvSpPr>
          <p:nvPr>
            <p:ph idx="1"/>
          </p:nvPr>
        </p:nvSpPr>
        <p:spPr>
          <a:xfrm>
            <a:off x="323850" y="962025"/>
            <a:ext cx="8496300" cy="5464175"/>
          </a:xfrm>
        </p:spPr>
        <p:txBody>
          <a:bodyPr/>
          <a:lstStyle/>
          <a:p>
            <a:pPr eaLnBrk="1" hangingPunct="1">
              <a:lnSpc>
                <a:spcPct val="80000"/>
              </a:lnSpc>
              <a:buFont typeface="Wingdings" panose="05000000000000000000" pitchFamily="2" charset="2"/>
              <a:buNone/>
            </a:pPr>
            <a:r>
              <a:rPr lang="en-GB" altLang="en-US" sz="1500" b="1" dirty="0">
                <a:latin typeface="Century Gothic" panose="020B0502020202020204" pitchFamily="34" charset="0"/>
              </a:rPr>
              <a:t>	</a:t>
            </a:r>
            <a:r>
              <a:rPr lang="en-GB" altLang="en-US" dirty="0">
                <a:solidFill>
                  <a:schemeClr val="tx1"/>
                </a:solidFill>
                <a:latin typeface="Calibri" panose="020F0502020204030204" pitchFamily="34" charset="0"/>
                <a:cs typeface="Calibri" panose="020F0502020204030204" pitchFamily="34" charset="0"/>
              </a:rPr>
              <a:t>Otago University: </a:t>
            </a:r>
            <a:r>
              <a:rPr lang="en-IE" altLang="en-US" dirty="0">
                <a:latin typeface="Calibri" panose="020F0502020204030204" pitchFamily="34" charset="0"/>
                <a:cs typeface="Calibri" panose="020F0502020204030204" pitchFamily="34" charset="0"/>
                <a:hlinkClick r:id="rId3"/>
              </a:rPr>
              <a:t>https://www.otago.ac.nz/hedc/otago615355.pdf</a:t>
            </a:r>
            <a:endParaRPr lang="en-IE" altLang="en-US" dirty="0">
              <a:latin typeface="Calibri" panose="020F0502020204030204" pitchFamily="34" charset="0"/>
              <a:cs typeface="Calibri" panose="020F0502020204030204" pitchFamily="34" charset="0"/>
            </a:endParaRPr>
          </a:p>
          <a:p>
            <a:r>
              <a:rPr lang="en-US" altLang="en-US" dirty="0">
                <a:solidFill>
                  <a:schemeClr val="tx1"/>
                </a:solidFill>
                <a:latin typeface="Calibri" panose="020F0502020204030204" pitchFamily="34" charset="0"/>
                <a:cs typeface="Calibri" panose="020F0502020204030204" pitchFamily="34" charset="0"/>
              </a:rPr>
              <a:t>Toledo University:  </a:t>
            </a:r>
            <a:r>
              <a:rPr lang="en-IE" altLang="en-US" dirty="0">
                <a:solidFill>
                  <a:schemeClr val="tx1"/>
                </a:solidFill>
                <a:latin typeface="Calibri" panose="020F0502020204030204" pitchFamily="34" charset="0"/>
                <a:cs typeface="Calibri" panose="020F0502020204030204" pitchFamily="34" charset="0"/>
                <a:hlinkClick r:id="rId4"/>
              </a:rPr>
              <a:t>http://libguides.utoledo.edu/litreview/home</a:t>
            </a:r>
            <a:endParaRPr lang="en-IE" altLang="en-US" dirty="0">
              <a:solidFill>
                <a:schemeClr val="tx1"/>
              </a:solidFill>
              <a:latin typeface="Calibri" panose="020F0502020204030204" pitchFamily="34" charset="0"/>
              <a:cs typeface="Calibri" panose="020F0502020204030204" pitchFamily="34" charset="0"/>
            </a:endParaRPr>
          </a:p>
          <a:p>
            <a:r>
              <a:rPr lang="en-IE" altLang="en-US" dirty="0">
                <a:solidFill>
                  <a:schemeClr val="tx1"/>
                </a:solidFill>
                <a:latin typeface="Calibri" panose="020F0502020204030204" pitchFamily="34" charset="0"/>
                <a:cs typeface="Calibri" panose="020F0502020204030204" pitchFamily="34" charset="0"/>
              </a:rPr>
              <a:t>Monash University: </a:t>
            </a:r>
            <a:r>
              <a:rPr lang="en-IE" altLang="en-US" dirty="0">
                <a:latin typeface="Calibri" panose="020F0502020204030204" pitchFamily="34" charset="0"/>
                <a:cs typeface="Calibri" panose="020F0502020204030204" pitchFamily="34" charset="0"/>
                <a:hlinkClick r:id="rId5"/>
              </a:rPr>
              <a:t>https://www.monash.edu/rlo/graduate-research-writing/write-the-thesis/writing-a-literature-review</a:t>
            </a:r>
            <a:endParaRPr lang="en-IE" altLang="en-US" dirty="0">
              <a:latin typeface="Calibri" panose="020F0502020204030204" pitchFamily="34" charset="0"/>
              <a:cs typeface="Calibri" panose="020F0502020204030204" pitchFamily="34" charset="0"/>
            </a:endParaRPr>
          </a:p>
          <a:p>
            <a:pPr marL="0" indent="0">
              <a:buNone/>
            </a:pPr>
            <a:r>
              <a:rPr lang="en-IE" altLang="en-US" b="1" dirty="0">
                <a:solidFill>
                  <a:schemeClr val="tx1"/>
                </a:solidFill>
                <a:latin typeface="Calibri" panose="020F0502020204030204" pitchFamily="34" charset="0"/>
                <a:cs typeface="Calibri" panose="020F0502020204030204" pitchFamily="34" charset="0"/>
              </a:rPr>
              <a:t>Other Resources</a:t>
            </a:r>
          </a:p>
          <a:p>
            <a:r>
              <a:rPr lang="en-IE" altLang="en-US" dirty="0" err="1">
                <a:solidFill>
                  <a:schemeClr val="tx1"/>
                </a:solidFill>
                <a:latin typeface="Calibri" panose="020F0502020204030204" pitchFamily="34" charset="0"/>
                <a:cs typeface="Calibri" panose="020F0502020204030204" pitchFamily="34" charset="0"/>
              </a:rPr>
              <a:t>Phrasebank</a:t>
            </a:r>
            <a:r>
              <a:rPr lang="en-IE" altLang="en-US" dirty="0">
                <a:solidFill>
                  <a:schemeClr val="tx1"/>
                </a:solidFill>
                <a:latin typeface="Calibri" panose="020F0502020204030204" pitchFamily="34" charset="0"/>
                <a:cs typeface="Calibri" panose="020F0502020204030204" pitchFamily="34" charset="0"/>
              </a:rPr>
              <a:t> </a:t>
            </a:r>
            <a:r>
              <a:rPr lang="en-IE" altLang="en-US" dirty="0">
                <a:solidFill>
                  <a:schemeClr val="tx1"/>
                </a:solidFill>
                <a:latin typeface="Calibri" panose="020F0502020204030204" pitchFamily="34" charset="0"/>
                <a:cs typeface="Calibri" panose="020F0502020204030204" pitchFamily="34" charset="0"/>
                <a:hlinkClick r:id="rId6"/>
              </a:rPr>
              <a:t>http://www.phrasebank.manchester.ac.uk/</a:t>
            </a:r>
            <a:endParaRPr lang="en-IE" altLang="en-US" dirty="0">
              <a:solidFill>
                <a:schemeClr val="tx1"/>
              </a:solidFill>
              <a:latin typeface="Calibri" panose="020F0502020204030204" pitchFamily="34" charset="0"/>
              <a:cs typeface="Calibri" panose="020F0502020204030204" pitchFamily="34" charset="0"/>
            </a:endParaRPr>
          </a:p>
          <a:p>
            <a:r>
              <a:rPr lang="en-IE" altLang="en-US" dirty="0">
                <a:solidFill>
                  <a:schemeClr val="tx1"/>
                </a:solidFill>
                <a:latin typeface="Calibri" panose="020F0502020204030204" pitchFamily="34" charset="0"/>
                <a:cs typeface="Calibri" panose="020F0502020204030204" pitchFamily="34" charset="0"/>
                <a:hlinkClick r:id="rId7"/>
              </a:rPr>
              <a:t>https://www.plymouth.ac.uk/uploads/production/document/path/1/1710/Critical_Thinking.pdf</a:t>
            </a:r>
            <a:endParaRPr lang="en-IE" altLang="en-US" dirty="0">
              <a:solidFill>
                <a:schemeClr val="tx1"/>
              </a:solidFill>
              <a:latin typeface="Calibri" panose="020F0502020204030204" pitchFamily="34" charset="0"/>
              <a:cs typeface="Calibri" panose="020F0502020204030204" pitchFamily="34" charset="0"/>
            </a:endParaRPr>
          </a:p>
          <a:p>
            <a:endParaRPr lang="en-IE" altLang="en-US" dirty="0">
              <a:solidFill>
                <a:schemeClr val="tx1"/>
              </a:solidFill>
              <a:latin typeface="Calibri" panose="020F0502020204030204" pitchFamily="34" charset="0"/>
              <a:cs typeface="Calibri" panose="020F0502020204030204" pitchFamily="34" charset="0"/>
            </a:endParaRPr>
          </a:p>
          <a:p>
            <a:pPr eaLnBrk="1" hangingPunct="1">
              <a:lnSpc>
                <a:spcPct val="80000"/>
              </a:lnSpc>
              <a:spcBef>
                <a:spcPct val="50000"/>
              </a:spcBef>
              <a:buClr>
                <a:schemeClr val="bg1"/>
              </a:buClr>
              <a:buFont typeface="Arial" panose="020B0604020202020204" pitchFamily="34" charset="0"/>
              <a:buNone/>
            </a:pPr>
            <a:endParaRPr lang="en-IE" altLang="en-US" sz="1800" dirty="0"/>
          </a:p>
          <a:p>
            <a:pPr eaLnBrk="1" hangingPunct="1">
              <a:lnSpc>
                <a:spcPct val="80000"/>
              </a:lnSpc>
              <a:spcBef>
                <a:spcPct val="50000"/>
              </a:spcBef>
              <a:buClr>
                <a:schemeClr val="bg1"/>
              </a:buClr>
              <a:buFontTx/>
              <a:buNone/>
            </a:pPr>
            <a:endParaRPr lang="en-US" altLang="en-US" sz="1700" dirty="0"/>
          </a:p>
          <a:p>
            <a:pPr eaLnBrk="1" hangingPunct="1">
              <a:lnSpc>
                <a:spcPct val="80000"/>
              </a:lnSpc>
              <a:buFont typeface="Wingdings" panose="05000000000000000000" pitchFamily="2" charset="2"/>
              <a:buNone/>
            </a:pPr>
            <a:endParaRPr lang="en-US" altLang="en-US" sz="1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D3F07-710E-7E85-57F9-38C137C69C84}"/>
              </a:ext>
            </a:extLst>
          </p:cNvPr>
          <p:cNvSpPr>
            <a:spLocks noGrp="1"/>
          </p:cNvSpPr>
          <p:nvPr>
            <p:ph type="pic" sz="quarter" idx="10"/>
          </p:nvPr>
        </p:nvSpPr>
        <p:spPr/>
        <p:txBody>
          <a:bodyPr>
            <a:normAutofit lnSpcReduction="10000"/>
          </a:bodyPr>
          <a:lstStyle/>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r>
              <a:rPr lang="en-IE" dirty="0">
                <a:hlinkClick r:id="rId2"/>
              </a:rPr>
              <a:t>PGSS - Workshop Feedback Survey</a:t>
            </a:r>
            <a:endParaRPr lang="en-IE" dirty="0"/>
          </a:p>
        </p:txBody>
      </p:sp>
      <p:sp>
        <p:nvSpPr>
          <p:cNvPr id="3" name="Title 2">
            <a:extLst>
              <a:ext uri="{FF2B5EF4-FFF2-40B4-BE49-F238E27FC236}">
                <a16:creationId xmlns:a16="http://schemas.microsoft.com/office/drawing/2014/main" id="{6247D0C4-E208-C38F-2F9A-FBEBC3AE9F81}"/>
              </a:ext>
            </a:extLst>
          </p:cNvPr>
          <p:cNvSpPr>
            <a:spLocks noGrp="1"/>
          </p:cNvSpPr>
          <p:nvPr>
            <p:ph type="title"/>
          </p:nvPr>
        </p:nvSpPr>
        <p:spPr/>
        <p:txBody>
          <a:bodyPr/>
          <a:lstStyle/>
          <a:p>
            <a:r>
              <a:rPr lang="en-IE" dirty="0"/>
              <a:t>Feedback form</a:t>
            </a:r>
          </a:p>
        </p:txBody>
      </p:sp>
      <p:sp>
        <p:nvSpPr>
          <p:cNvPr id="4" name="Text Placeholder 3">
            <a:extLst>
              <a:ext uri="{FF2B5EF4-FFF2-40B4-BE49-F238E27FC236}">
                <a16:creationId xmlns:a16="http://schemas.microsoft.com/office/drawing/2014/main" id="{79FC0D6E-12BB-AAC2-0782-50EB9863A8E1}"/>
              </a:ext>
            </a:extLst>
          </p:cNvPr>
          <p:cNvSpPr>
            <a:spLocks noGrp="1"/>
          </p:cNvSpPr>
          <p:nvPr>
            <p:ph type="body" sz="quarter" idx="11"/>
          </p:nvPr>
        </p:nvSpPr>
        <p:spPr/>
        <p:txBody>
          <a:bodyPr/>
          <a:lstStyle/>
          <a:p>
            <a:r>
              <a:rPr lang="en-IE" b="1" dirty="0">
                <a:solidFill>
                  <a:schemeClr val="tx2">
                    <a:lumMod val="75000"/>
                  </a:schemeClr>
                </a:solidFill>
              </a:rPr>
              <a:t>Please complete the form.  Thank you</a:t>
            </a:r>
          </a:p>
        </p:txBody>
      </p:sp>
      <p:pic>
        <p:nvPicPr>
          <p:cNvPr id="6" name="Picture 5" descr="A qr code with many black squares&#10;&#10;AI-generated content may be incorrect.">
            <a:extLst>
              <a:ext uri="{FF2B5EF4-FFF2-40B4-BE49-F238E27FC236}">
                <a16:creationId xmlns:a16="http://schemas.microsoft.com/office/drawing/2014/main" id="{B287F02E-008D-8900-8298-595137924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Tree>
    <p:extLst>
      <p:ext uri="{BB962C8B-B14F-4D97-AF65-F5344CB8AC3E}">
        <p14:creationId xmlns:p14="http://schemas.microsoft.com/office/powerpoint/2010/main" val="1613407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D3F07-710E-7E85-57F9-38C137C69C84}"/>
              </a:ext>
            </a:extLst>
          </p:cNvPr>
          <p:cNvSpPr>
            <a:spLocks noGrp="1"/>
          </p:cNvSpPr>
          <p:nvPr>
            <p:ph type="pic" sz="quarter" idx="10"/>
          </p:nvPr>
        </p:nvSpPr>
        <p:spPr/>
        <p:txBody>
          <a:bodyPr>
            <a:normAutofit/>
          </a:bodyPr>
          <a:lstStyle/>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a:p>
            <a:endParaRPr lang="en-IE" dirty="0">
              <a:hlinkClick r:id="rId2"/>
            </a:endParaRPr>
          </a:p>
        </p:txBody>
      </p:sp>
      <p:sp>
        <p:nvSpPr>
          <p:cNvPr id="3" name="Title 2">
            <a:extLst>
              <a:ext uri="{FF2B5EF4-FFF2-40B4-BE49-F238E27FC236}">
                <a16:creationId xmlns:a16="http://schemas.microsoft.com/office/drawing/2014/main" id="{6247D0C4-E208-C38F-2F9A-FBEBC3AE9F81}"/>
              </a:ext>
            </a:extLst>
          </p:cNvPr>
          <p:cNvSpPr>
            <a:spLocks noGrp="1"/>
          </p:cNvSpPr>
          <p:nvPr>
            <p:ph type="title"/>
          </p:nvPr>
        </p:nvSpPr>
        <p:spPr/>
        <p:txBody>
          <a:bodyPr/>
          <a:lstStyle/>
          <a:p>
            <a:r>
              <a:rPr lang="en-IE" dirty="0"/>
              <a:t>Feedback form</a:t>
            </a:r>
          </a:p>
        </p:txBody>
      </p:sp>
      <p:sp>
        <p:nvSpPr>
          <p:cNvPr id="4" name="Text Placeholder 3">
            <a:extLst>
              <a:ext uri="{FF2B5EF4-FFF2-40B4-BE49-F238E27FC236}">
                <a16:creationId xmlns:a16="http://schemas.microsoft.com/office/drawing/2014/main" id="{79FC0D6E-12BB-AAC2-0782-50EB9863A8E1}"/>
              </a:ext>
            </a:extLst>
          </p:cNvPr>
          <p:cNvSpPr>
            <a:spLocks noGrp="1"/>
          </p:cNvSpPr>
          <p:nvPr>
            <p:ph type="body" sz="quarter" idx="11"/>
          </p:nvPr>
        </p:nvSpPr>
        <p:spPr/>
        <p:txBody>
          <a:bodyPr/>
          <a:lstStyle/>
          <a:p>
            <a:r>
              <a:rPr lang="en-IE" b="1" dirty="0">
                <a:solidFill>
                  <a:schemeClr val="tx2">
                    <a:lumMod val="75000"/>
                  </a:schemeClr>
                </a:solidFill>
              </a:rPr>
              <a:t>Please complete the form.  Thank you</a:t>
            </a:r>
          </a:p>
        </p:txBody>
      </p:sp>
      <p:pic>
        <p:nvPicPr>
          <p:cNvPr id="6" name="Picture 5" descr="A qr code with many black squares&#10;&#10;AI-generated content may be incorrect.">
            <a:extLst>
              <a:ext uri="{FF2B5EF4-FFF2-40B4-BE49-F238E27FC236}">
                <a16:creationId xmlns:a16="http://schemas.microsoft.com/office/drawing/2014/main" id="{B287F02E-008D-8900-8298-595137924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Tree>
    <p:extLst>
      <p:ext uri="{BB962C8B-B14F-4D97-AF65-F5344CB8AC3E}">
        <p14:creationId xmlns:p14="http://schemas.microsoft.com/office/powerpoint/2010/main" val="1178243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2621D15-C0EA-8C5E-803B-CCB0CB5D5765}"/>
              </a:ext>
            </a:extLst>
          </p:cNvPr>
          <p:cNvSpPr>
            <a:spLocks noGrp="1"/>
          </p:cNvSpPr>
          <p:nvPr>
            <p:ph type="pic" sz="quarter" idx="10"/>
          </p:nvPr>
        </p:nvSpPr>
        <p:spPr/>
        <p:txBody>
          <a:bodyPr/>
          <a:lstStyle/>
          <a:p>
            <a:pPr marL="0" indent="0">
              <a:buNone/>
            </a:pPr>
            <a:r>
              <a:rPr lang="en-IE" dirty="0">
                <a:hlinkClick r:id="rId2"/>
              </a:rPr>
              <a:t>PGSS - Workshop Feedback Survey</a:t>
            </a:r>
            <a:endParaRPr lang="en-IE" dirty="0"/>
          </a:p>
          <a:p>
            <a:pPr marL="0" indent="0">
              <a:buNone/>
            </a:pPr>
            <a:endParaRPr lang="en-IE" dirty="0"/>
          </a:p>
        </p:txBody>
      </p:sp>
      <p:sp>
        <p:nvSpPr>
          <p:cNvPr id="3" name="Title 2">
            <a:extLst>
              <a:ext uri="{FF2B5EF4-FFF2-40B4-BE49-F238E27FC236}">
                <a16:creationId xmlns:a16="http://schemas.microsoft.com/office/drawing/2014/main" id="{FAD9DB9C-1FAA-9A96-4EC0-DD606FDC22C9}"/>
              </a:ext>
            </a:extLst>
          </p:cNvPr>
          <p:cNvSpPr>
            <a:spLocks noGrp="1"/>
          </p:cNvSpPr>
          <p:nvPr>
            <p:ph type="title"/>
          </p:nvPr>
        </p:nvSpPr>
        <p:spPr/>
        <p:txBody>
          <a:bodyPr/>
          <a:lstStyle/>
          <a:p>
            <a:r>
              <a:rPr lang="en-IE" dirty="0"/>
              <a:t>Workshop feedback</a:t>
            </a:r>
          </a:p>
        </p:txBody>
      </p:sp>
      <p:sp>
        <p:nvSpPr>
          <p:cNvPr id="4" name="Text Placeholder 3">
            <a:extLst>
              <a:ext uri="{FF2B5EF4-FFF2-40B4-BE49-F238E27FC236}">
                <a16:creationId xmlns:a16="http://schemas.microsoft.com/office/drawing/2014/main" id="{B52CF363-1A81-1807-9B17-6151C587B33C}"/>
              </a:ext>
            </a:extLst>
          </p:cNvPr>
          <p:cNvSpPr>
            <a:spLocks noGrp="1"/>
          </p:cNvSpPr>
          <p:nvPr>
            <p:ph type="body" sz="quarter" idx="11"/>
          </p:nvPr>
        </p:nvSpPr>
        <p:spPr/>
        <p:txBody>
          <a:bodyPr/>
          <a:lstStyle/>
          <a:p>
            <a:r>
              <a:rPr lang="en-IE" dirty="0">
                <a:solidFill>
                  <a:schemeClr val="tx2">
                    <a:lumMod val="75000"/>
                  </a:schemeClr>
                </a:solidFill>
              </a:rPr>
              <a:t>Please complete. Thank you</a:t>
            </a:r>
          </a:p>
        </p:txBody>
      </p:sp>
    </p:spTree>
    <p:extLst>
      <p:ext uri="{BB962C8B-B14F-4D97-AF65-F5344CB8AC3E}">
        <p14:creationId xmlns:p14="http://schemas.microsoft.com/office/powerpoint/2010/main" val="404964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F6F79AC-3BD8-4DB2-88D0-3281F1E5C79A}"/>
              </a:ext>
            </a:extLst>
          </p:cNvPr>
          <p:cNvSpPr>
            <a:spLocks noGrp="1"/>
          </p:cNvSpPr>
          <p:nvPr>
            <p:ph type="title"/>
          </p:nvPr>
        </p:nvSpPr>
        <p:spPr>
          <a:xfrm>
            <a:off x="107950" y="333375"/>
            <a:ext cx="8208466" cy="1139825"/>
          </a:xfrm>
        </p:spPr>
        <p:txBody>
          <a:bodyPr/>
          <a:lstStyle/>
          <a:p>
            <a:pPr eaLnBrk="1" hangingPunct="1"/>
            <a:r>
              <a:rPr lang="en-IE" altLang="en-US" b="1" dirty="0">
                <a:latin typeface="Calibri" panose="020F0502020204030204" pitchFamily="34" charset="0"/>
                <a:cs typeface="Calibri" panose="020F0502020204030204" pitchFamily="34" charset="0"/>
              </a:rPr>
              <a:t>For a Literature Review You need</a:t>
            </a:r>
            <a:endParaRPr lang="en-US" altLang="en-US" b="1" dirty="0">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FAD75F3E-5D68-474C-86E1-C50E0C75A98D}"/>
              </a:ext>
            </a:extLst>
          </p:cNvPr>
          <p:cNvSpPr>
            <a:spLocks noGrp="1" noChangeArrowheads="1"/>
          </p:cNvSpPr>
          <p:nvPr>
            <p:ph type="body" idx="1"/>
          </p:nvPr>
        </p:nvSpPr>
        <p:spPr>
          <a:xfrm>
            <a:off x="1042988" y="1700213"/>
            <a:ext cx="7643812" cy="3965575"/>
          </a:xfrm>
        </p:spPr>
        <p:txBody>
          <a:bodyPr/>
          <a:lstStyle/>
          <a:p>
            <a:pPr eaLnBrk="1" hangingPunct="1">
              <a:lnSpc>
                <a:spcPct val="80000"/>
              </a:lnSpc>
              <a:buFont typeface="Wingdings" panose="05000000000000000000" pitchFamily="2" charset="2"/>
              <a:buNone/>
              <a:defRPr/>
            </a:pPr>
            <a:endParaRPr lang="en-US" altLang="en-US" sz="2600" dirty="0">
              <a:solidFill>
                <a:srgbClr val="002060"/>
              </a:solidFill>
            </a:endParaRPr>
          </a:p>
          <a:p>
            <a:pPr marL="0" indent="0" eaLnBrk="1" hangingPunct="1">
              <a:lnSpc>
                <a:spcPct val="80000"/>
              </a:lnSpc>
              <a:buFont typeface="Arial" panose="020B0604020202020204" pitchFamily="34" charset="0"/>
              <a:buNone/>
              <a:defRPr/>
            </a:pPr>
            <a:r>
              <a:rPr lang="en-US" altLang="en-US" dirty="0">
                <a:solidFill>
                  <a:schemeClr val="tx1"/>
                </a:solidFill>
                <a:latin typeface="Calibri" panose="020F0502020204030204" pitchFamily="34" charset="0"/>
                <a:cs typeface="Calibri" panose="020F0502020204030204" pitchFamily="34" charset="0"/>
              </a:rPr>
              <a:t>1. A clearly formulated question </a:t>
            </a:r>
          </a:p>
          <a:p>
            <a:pPr eaLnBrk="1" hangingPunct="1">
              <a:lnSpc>
                <a:spcPct val="80000"/>
              </a:lnSpc>
              <a:defRPr/>
            </a:pPr>
            <a:endParaRPr lang="en-US" altLang="en-US" dirty="0">
              <a:solidFill>
                <a:schemeClr val="tx1"/>
              </a:solidFill>
              <a:latin typeface="Calibri" panose="020F0502020204030204" pitchFamily="34" charset="0"/>
              <a:cs typeface="Calibri" panose="020F0502020204030204" pitchFamily="34" charset="0"/>
            </a:endParaRPr>
          </a:p>
          <a:p>
            <a:pPr marL="0" indent="0" eaLnBrk="1" hangingPunct="1">
              <a:lnSpc>
                <a:spcPct val="80000"/>
              </a:lnSpc>
              <a:buFont typeface="Arial" panose="020B0604020202020204" pitchFamily="34" charset="0"/>
              <a:buNone/>
              <a:defRPr/>
            </a:pPr>
            <a:r>
              <a:rPr lang="en-US" altLang="en-US" dirty="0">
                <a:solidFill>
                  <a:schemeClr val="tx1"/>
                </a:solidFill>
                <a:latin typeface="Calibri" panose="020F0502020204030204" pitchFamily="34" charset="0"/>
                <a:cs typeface="Calibri" panose="020F0502020204030204" pitchFamily="34" charset="0"/>
              </a:rPr>
              <a:t>2. System for identifying relevant literature</a:t>
            </a:r>
          </a:p>
          <a:p>
            <a:pPr eaLnBrk="1" hangingPunct="1">
              <a:lnSpc>
                <a:spcPct val="80000"/>
              </a:lnSpc>
              <a:defRPr/>
            </a:pPr>
            <a:endParaRPr lang="en-US" altLang="en-US" dirty="0">
              <a:solidFill>
                <a:schemeClr val="tx1"/>
              </a:solidFill>
              <a:latin typeface="Calibri" panose="020F0502020204030204" pitchFamily="34" charset="0"/>
              <a:cs typeface="Calibri" panose="020F0502020204030204" pitchFamily="34" charset="0"/>
            </a:endParaRPr>
          </a:p>
          <a:p>
            <a:pPr marL="0" indent="0" eaLnBrk="1" hangingPunct="1">
              <a:lnSpc>
                <a:spcPct val="80000"/>
              </a:lnSpc>
              <a:buFont typeface="Arial" panose="020B0604020202020204" pitchFamily="34" charset="0"/>
              <a:buNone/>
              <a:defRPr/>
            </a:pPr>
            <a:r>
              <a:rPr lang="en-US" altLang="en-US" dirty="0">
                <a:solidFill>
                  <a:schemeClr val="tx1"/>
                </a:solidFill>
                <a:latin typeface="Calibri" panose="020F0502020204030204" pitchFamily="34" charset="0"/>
                <a:cs typeface="Calibri" panose="020F0502020204030204" pitchFamily="34" charset="0"/>
              </a:rPr>
              <a:t>3. Critical appraisal of relevant research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877199-8B30-4C94-BCAF-11A53665E142}"/>
              </a:ext>
            </a:extLst>
          </p:cNvPr>
          <p:cNvSpPr>
            <a:spLocks noGrp="1" noChangeArrowheads="1"/>
          </p:cNvSpPr>
          <p:nvPr>
            <p:ph type="title"/>
          </p:nvPr>
        </p:nvSpPr>
        <p:spPr>
          <a:xfrm>
            <a:off x="990600" y="457200"/>
            <a:ext cx="7772400" cy="1143000"/>
          </a:xfrm>
        </p:spPr>
        <p:txBody>
          <a:bodyPr wrap="square" anchor="ctr">
            <a:normAutofit/>
          </a:bodyPr>
          <a:lstStyle/>
          <a:p>
            <a:pPr eaLnBrk="1" hangingPunct="1">
              <a:defRPr/>
            </a:pPr>
            <a:r>
              <a:rPr lang="en-IE" altLang="en-US"/>
              <a:t>1. Formulating a Problem</a:t>
            </a:r>
            <a:endParaRPr lang="en-US" altLang="en-US"/>
          </a:p>
        </p:txBody>
      </p:sp>
      <p:sp>
        <p:nvSpPr>
          <p:cNvPr id="20483" name="Rectangle 3">
            <a:extLst>
              <a:ext uri="{FF2B5EF4-FFF2-40B4-BE49-F238E27FC236}">
                <a16:creationId xmlns:a16="http://schemas.microsoft.com/office/drawing/2014/main" id="{868677D5-5392-4652-9EE5-C687AD252578}"/>
              </a:ext>
            </a:extLst>
          </p:cNvPr>
          <p:cNvSpPr>
            <a:spLocks noGrp="1"/>
          </p:cNvSpPr>
          <p:nvPr>
            <p:ph type="body" sz="half" idx="1"/>
          </p:nvPr>
        </p:nvSpPr>
        <p:spPr>
          <a:xfrm>
            <a:off x="440268" y="1862667"/>
            <a:ext cx="8703732" cy="4114800"/>
          </a:xfrm>
        </p:spPr>
        <p:txBody>
          <a:bodyPr wrap="square" anchor="t">
            <a:normAutofit/>
          </a:bodyPr>
          <a:lstStyle/>
          <a:p>
            <a:pPr eaLnBrk="1" hangingPunct="1">
              <a:lnSpc>
                <a:spcPct val="90000"/>
              </a:lnSpc>
              <a:buFont typeface="Wingdings" panose="05000000000000000000" pitchFamily="2" charset="2"/>
              <a:buNone/>
            </a:pPr>
            <a:r>
              <a:rPr lang="en-IE" altLang="en-US" sz="2400" b="1" dirty="0"/>
              <a:t>A Research Question should be: </a:t>
            </a:r>
          </a:p>
          <a:p>
            <a:pPr eaLnBrk="1" hangingPunct="1">
              <a:lnSpc>
                <a:spcPct val="90000"/>
              </a:lnSpc>
              <a:buFont typeface="Wingdings" panose="05000000000000000000" pitchFamily="2" charset="2"/>
              <a:buNone/>
            </a:pPr>
            <a:endParaRPr lang="en-IE" altLang="en-US" sz="2400" dirty="0"/>
          </a:p>
          <a:p>
            <a:pPr eaLnBrk="1" hangingPunct="1">
              <a:lnSpc>
                <a:spcPct val="90000"/>
              </a:lnSpc>
            </a:pPr>
            <a:r>
              <a:rPr lang="en-IE" altLang="en-US" sz="2400" dirty="0"/>
              <a:t>Specific</a:t>
            </a:r>
          </a:p>
          <a:p>
            <a:pPr eaLnBrk="1" hangingPunct="1">
              <a:lnSpc>
                <a:spcPct val="90000"/>
              </a:lnSpc>
            </a:pPr>
            <a:r>
              <a:rPr lang="en-US" altLang="en-US" sz="2400" dirty="0"/>
              <a:t>Focused </a:t>
            </a:r>
          </a:p>
          <a:p>
            <a:pPr eaLnBrk="1" hangingPunct="1">
              <a:lnSpc>
                <a:spcPct val="90000"/>
              </a:lnSpc>
            </a:pPr>
            <a:r>
              <a:rPr lang="en-US" altLang="en-US" sz="2400" dirty="0"/>
              <a:t>Clearly formulated </a:t>
            </a:r>
          </a:p>
          <a:p>
            <a:pPr eaLnBrk="1" hangingPunct="1">
              <a:lnSpc>
                <a:spcPct val="90000"/>
              </a:lnSpc>
            </a:pPr>
            <a:r>
              <a:rPr lang="en-US" altLang="en-US" sz="2400" dirty="0"/>
              <a:t>Well defined</a:t>
            </a:r>
          </a:p>
          <a:p>
            <a:pPr eaLnBrk="1" hangingPunct="1">
              <a:lnSpc>
                <a:spcPct val="90000"/>
              </a:lnSpc>
              <a:buFontTx/>
              <a:buChar char="-"/>
            </a:pPr>
            <a:endParaRPr lang="en-US" altLang="en-US" sz="2400" dirty="0"/>
          </a:p>
          <a:p>
            <a:pPr eaLnBrk="1" hangingPunct="1">
              <a:lnSpc>
                <a:spcPct val="90000"/>
              </a:lnSpc>
              <a:buNone/>
            </a:pPr>
            <a:r>
              <a:rPr lang="en-US" altLang="en-US" sz="2400" dirty="0">
                <a:solidFill>
                  <a:schemeClr val="tx1"/>
                </a:solidFill>
                <a:latin typeface="Calibri" panose="020F0502020204030204" pitchFamily="34" charset="0"/>
                <a:cs typeface="Calibri" panose="020F0502020204030204" pitchFamily="34" charset="0"/>
              </a:rPr>
              <a:t>Make a research question as narrow and focused as possible</a:t>
            </a:r>
          </a:p>
          <a:p>
            <a:pPr eaLnBrk="1" hangingPunct="1">
              <a:lnSpc>
                <a:spcPct val="90000"/>
              </a:lnSpc>
              <a:buNone/>
            </a:pPr>
            <a:endParaRPr lang="en-US" altLang="en-US" sz="2400" dirty="0">
              <a:solidFill>
                <a:schemeClr val="tx1"/>
              </a:solidFill>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pPr>
            <a:r>
              <a:rPr lang="en-US" altLang="en-US" sz="2400" b="1" dirty="0"/>
              <a:t>Ask questions of your question!</a:t>
            </a:r>
          </a:p>
          <a:p>
            <a:pPr eaLnBrk="1" hangingPunct="1">
              <a:lnSpc>
                <a:spcPct val="90000"/>
              </a:lnSpc>
              <a:buFont typeface="Wingdings" panose="05000000000000000000" pitchFamily="2" charset="2"/>
              <a:buNone/>
            </a:pPr>
            <a:endParaRPr lang="en-US" altLang="en-US" sz="2400" dirty="0"/>
          </a:p>
        </p:txBody>
      </p:sp>
      <p:pic>
        <p:nvPicPr>
          <p:cNvPr id="3" name="Picture 2" descr="A picture containing light&#10;&#10;Description automatically generated">
            <a:extLst>
              <a:ext uri="{FF2B5EF4-FFF2-40B4-BE49-F238E27FC236}">
                <a16:creationId xmlns:a16="http://schemas.microsoft.com/office/drawing/2014/main" id="{D1B52D66-79F0-4ADA-A242-7C25055EA8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0960" y="1625435"/>
            <a:ext cx="3810000" cy="25241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266609D-42F9-436F-A40E-B8CBA6BF290D}"/>
              </a:ext>
            </a:extLst>
          </p:cNvPr>
          <p:cNvSpPr>
            <a:spLocks noGrp="1"/>
          </p:cNvSpPr>
          <p:nvPr>
            <p:ph type="title"/>
          </p:nvPr>
        </p:nvSpPr>
        <p:spPr>
          <a:xfrm>
            <a:off x="560280" y="130894"/>
            <a:ext cx="8399463" cy="865188"/>
          </a:xfrm>
        </p:spPr>
        <p:txBody>
          <a:bodyPr/>
          <a:lstStyle/>
          <a:p>
            <a:pPr algn="l"/>
            <a:r>
              <a:rPr lang="en-IE" altLang="en-US" sz="3200" b="1" dirty="0">
                <a:latin typeface="Calibri" panose="020F0502020204030204" pitchFamily="34" charset="0"/>
                <a:cs typeface="Calibri" panose="020F0502020204030204" pitchFamily="34" charset="0"/>
              </a:rPr>
              <a:t>Exercise: compare the following theses titles</a:t>
            </a:r>
          </a:p>
        </p:txBody>
      </p:sp>
      <p:sp>
        <p:nvSpPr>
          <p:cNvPr id="3" name="Content Placeholder 2">
            <a:extLst>
              <a:ext uri="{FF2B5EF4-FFF2-40B4-BE49-F238E27FC236}">
                <a16:creationId xmlns:a16="http://schemas.microsoft.com/office/drawing/2014/main" id="{447ED00B-5B3E-444C-AABE-FA2B687C5F64}"/>
              </a:ext>
            </a:extLst>
          </p:cNvPr>
          <p:cNvSpPr>
            <a:spLocks noGrp="1"/>
          </p:cNvSpPr>
          <p:nvPr>
            <p:ph idx="1"/>
          </p:nvPr>
        </p:nvSpPr>
        <p:spPr>
          <a:xfrm>
            <a:off x="590550" y="1773238"/>
            <a:ext cx="8229600" cy="4829175"/>
          </a:xfrm>
        </p:spPr>
        <p:txBody>
          <a:bodyPr/>
          <a:lstStyle/>
          <a:p>
            <a:pPr>
              <a:defRPr/>
            </a:pPr>
            <a:endParaRPr lang="en-US" sz="3200" dirty="0"/>
          </a:p>
          <a:p>
            <a:pPr>
              <a:defRPr/>
            </a:pPr>
            <a:endParaRPr lang="en-IE" dirty="0"/>
          </a:p>
        </p:txBody>
      </p:sp>
      <p:graphicFrame>
        <p:nvGraphicFramePr>
          <p:cNvPr id="2" name="Table 3">
            <a:extLst>
              <a:ext uri="{FF2B5EF4-FFF2-40B4-BE49-F238E27FC236}">
                <a16:creationId xmlns:a16="http://schemas.microsoft.com/office/drawing/2014/main" id="{6F221EE1-DAD4-41DC-9FA6-58D57D240444}"/>
              </a:ext>
            </a:extLst>
          </p:cNvPr>
          <p:cNvGraphicFramePr>
            <a:graphicFrameLocks noGrp="1"/>
          </p:cNvGraphicFramePr>
          <p:nvPr>
            <p:extLst>
              <p:ext uri="{D42A27DB-BD31-4B8C-83A1-F6EECF244321}">
                <p14:modId xmlns:p14="http://schemas.microsoft.com/office/powerpoint/2010/main" val="834698060"/>
              </p:ext>
            </p:extLst>
          </p:nvPr>
        </p:nvGraphicFramePr>
        <p:xfrm>
          <a:off x="323850" y="932681"/>
          <a:ext cx="8229600" cy="54126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88555522"/>
                    </a:ext>
                  </a:extLst>
                </a:gridCol>
                <a:gridCol w="4114800">
                  <a:extLst>
                    <a:ext uri="{9D8B030D-6E8A-4147-A177-3AD203B41FA5}">
                      <a16:colId xmlns:a16="http://schemas.microsoft.com/office/drawing/2014/main" val="3834330856"/>
                    </a:ext>
                  </a:extLst>
                </a:gridCol>
              </a:tblGrid>
              <a:tr h="1130603">
                <a:tc>
                  <a:txBody>
                    <a:bodyPr/>
                    <a:lstStyle/>
                    <a:p>
                      <a:r>
                        <a:rPr lang="en-US" sz="2000" dirty="0">
                          <a:solidFill>
                            <a:schemeClr val="bg1"/>
                          </a:solidFill>
                          <a:latin typeface="Calibri" panose="020F0502020204030204" pitchFamily="34" charset="0"/>
                          <a:cs typeface="Calibri" panose="020F0502020204030204" pitchFamily="34" charset="0"/>
                        </a:rPr>
                        <a:t>How has people’s health been impacted by </a:t>
                      </a:r>
                      <a:r>
                        <a:rPr lang="en-US" sz="2000" dirty="0" err="1">
                          <a:solidFill>
                            <a:schemeClr val="bg1"/>
                          </a:solidFill>
                          <a:latin typeface="Calibri" panose="020F0502020204030204" pitchFamily="34" charset="0"/>
                          <a:cs typeface="Calibri" panose="020F0502020204030204" pitchFamily="34" charset="0"/>
                        </a:rPr>
                        <a:t>Covid</a:t>
                      </a:r>
                      <a:r>
                        <a:rPr lang="en-US" sz="2000" dirty="0">
                          <a:solidFill>
                            <a:schemeClr val="bg1"/>
                          </a:solidFill>
                          <a:latin typeface="Calibri" panose="020F0502020204030204" pitchFamily="34" charset="0"/>
                          <a:cs typeface="Calibri" panose="020F0502020204030204" pitchFamily="34" charset="0"/>
                        </a:rPr>
                        <a:t>?</a:t>
                      </a:r>
                      <a:endParaRPr lang="en-IE" sz="20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alibri" panose="020F0502020204030204" pitchFamily="34" charset="0"/>
                          <a:cs typeface="Calibri" panose="020F0502020204030204" pitchFamily="34" charset="0"/>
                        </a:rPr>
                        <a:t>What affect has Long Covid had on the mental health of 50-60 year old females working in acute hospital settings.</a:t>
                      </a:r>
                      <a:endParaRPr lang="en-IE" sz="2000" dirty="0">
                        <a:solidFill>
                          <a:schemeClr val="bg1"/>
                        </a:solidFill>
                      </a:endParaRPr>
                    </a:p>
                  </a:txBody>
                  <a:tcPr/>
                </a:tc>
                <a:extLst>
                  <a:ext uri="{0D108BD9-81ED-4DB2-BD59-A6C34878D82A}">
                    <a16:rowId xmlns:a16="http://schemas.microsoft.com/office/drawing/2014/main" val="1594952302"/>
                  </a:ext>
                </a:extLst>
              </a:tr>
              <a:tr h="4102020">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tc>
                <a:tc>
                  <a:txBody>
                    <a:bodyPr/>
                    <a:lstStyle/>
                    <a:p>
                      <a:endParaRPr lang="en-IE" dirty="0"/>
                    </a:p>
                  </a:txBody>
                  <a:tcPr/>
                </a:tc>
                <a:extLst>
                  <a:ext uri="{0D108BD9-81ED-4DB2-BD59-A6C34878D82A}">
                    <a16:rowId xmlns:a16="http://schemas.microsoft.com/office/drawing/2014/main" val="420742222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1CC56CB2-5C95-4AA8-94C1-FBB68A83A43C}"/>
              </a:ext>
            </a:extLst>
          </p:cNvPr>
          <p:cNvSpPr>
            <a:spLocks noGrp="1"/>
          </p:cNvSpPr>
          <p:nvPr>
            <p:ph idx="1"/>
          </p:nvPr>
        </p:nvSpPr>
        <p:spPr>
          <a:xfrm>
            <a:off x="0" y="-506687"/>
            <a:ext cx="9144000" cy="3240360"/>
          </a:xfrm>
        </p:spPr>
        <p:txBody>
          <a:bodyPr/>
          <a:lstStyle/>
          <a:p>
            <a:endParaRPr lang="en-US" altLang="en-US" sz="3200" dirty="0">
              <a:solidFill>
                <a:schemeClr val="tx1"/>
              </a:solidFill>
              <a:latin typeface="Calibri" panose="020F0502020204030204" pitchFamily="34" charset="0"/>
              <a:cs typeface="Calibri" panose="020F0502020204030204" pitchFamily="34" charset="0"/>
            </a:endParaRPr>
          </a:p>
          <a:p>
            <a:endParaRPr lang="en-US" altLang="en-US" sz="1200" dirty="0">
              <a:solidFill>
                <a:schemeClr val="tx1"/>
              </a:solidFill>
              <a:latin typeface="Calibri" panose="020F0502020204030204" pitchFamily="34" charset="0"/>
              <a:cs typeface="Calibri" panose="020F0502020204030204" pitchFamily="34" charset="0"/>
            </a:endParaRPr>
          </a:p>
          <a:p>
            <a:r>
              <a:rPr lang="en-US" altLang="en-US" sz="3200" dirty="0">
                <a:solidFill>
                  <a:schemeClr val="tx1"/>
                </a:solidFill>
                <a:latin typeface="Calibri" panose="020F0502020204030204" pitchFamily="34" charset="0"/>
                <a:cs typeface="Calibri" panose="020F0502020204030204" pitchFamily="34" charset="0"/>
              </a:rPr>
              <a:t>Leave no room for ambiguity or misinterpretation</a:t>
            </a:r>
            <a:r>
              <a:rPr lang="en-US" altLang="en-US" sz="3200" dirty="0">
                <a:latin typeface="Calibri" panose="020F0502020204030204" pitchFamily="34" charset="0"/>
                <a:cs typeface="Calibri" panose="020F0502020204030204" pitchFamily="34" charset="0"/>
              </a:rPr>
              <a:t>.</a:t>
            </a:r>
          </a:p>
          <a:p>
            <a:r>
              <a:rPr lang="en-US" altLang="en-US" sz="3200" dirty="0">
                <a:latin typeface="Calibri" panose="020F0502020204030204" pitchFamily="34" charset="0"/>
                <a:cs typeface="Calibri" panose="020F0502020204030204" pitchFamily="34" charset="0"/>
              </a:rPr>
              <a:t>E.g. How has Irish society changed in the last 20 years?</a:t>
            </a:r>
          </a:p>
          <a:p>
            <a:pPr>
              <a:defRPr/>
            </a:pPr>
            <a:endParaRPr lang="en-US" altLang="en-US" dirty="0">
              <a:latin typeface="Calibri" panose="020F0502020204030204" pitchFamily="34" charset="0"/>
              <a:cs typeface="Calibri" panose="020F0502020204030204" pitchFamily="34" charset="0"/>
            </a:endParaRPr>
          </a:p>
          <a:p>
            <a:endParaRPr lang="en-US" altLang="en-US" dirty="0"/>
          </a:p>
          <a:p>
            <a:pPr>
              <a:buFont typeface="Wingdings" panose="05000000000000000000" pitchFamily="2" charset="2"/>
              <a:buNone/>
            </a:pPr>
            <a:endParaRPr lang="en-IE" altLang="en-US" dirty="0"/>
          </a:p>
        </p:txBody>
      </p:sp>
      <p:pic>
        <p:nvPicPr>
          <p:cNvPr id="12" name="Picture 11" descr="A picture containing text&#10;&#10;Description automatically generated">
            <a:extLst>
              <a:ext uri="{FF2B5EF4-FFF2-40B4-BE49-F238E27FC236}">
                <a16:creationId xmlns:a16="http://schemas.microsoft.com/office/drawing/2014/main" id="{35222079-785E-4E30-B791-17607CC9EA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3888" y="1916832"/>
            <a:ext cx="5148064" cy="3683659"/>
          </a:xfrm>
          <a:prstGeom prst="rect">
            <a:avLst/>
          </a:prstGeom>
        </p:spPr>
      </p:pic>
      <p:sp>
        <p:nvSpPr>
          <p:cNvPr id="13" name="TextBox 12">
            <a:extLst>
              <a:ext uri="{FF2B5EF4-FFF2-40B4-BE49-F238E27FC236}">
                <a16:creationId xmlns:a16="http://schemas.microsoft.com/office/drawing/2014/main" id="{F3A51D49-81AF-4A30-B74E-9438674F3518}"/>
              </a:ext>
            </a:extLst>
          </p:cNvPr>
          <p:cNvSpPr txBox="1"/>
          <p:nvPr/>
        </p:nvSpPr>
        <p:spPr>
          <a:xfrm>
            <a:off x="-4876291" y="-2288739"/>
            <a:ext cx="1295466" cy="646331"/>
          </a:xfrm>
          <a:prstGeom prst="rect">
            <a:avLst/>
          </a:prstGeom>
          <a:noFill/>
        </p:spPr>
        <p:txBody>
          <a:bodyPr wrap="square" rtlCol="0">
            <a:spAutoFit/>
          </a:bodyPr>
          <a:lstStyle/>
          <a:p>
            <a:r>
              <a:rPr lang="en-IE" sz="900">
                <a:hlinkClick r:id="rId4" tooltip="http://www.patheos.com/blogs/epiphenom/2013/06/people-reminded-of-religion-become.html"/>
              </a:rPr>
              <a:t>This Photo</a:t>
            </a:r>
            <a:r>
              <a:rPr lang="en-IE" sz="900"/>
              <a:t> by Unknown Author is licensed under </a:t>
            </a:r>
            <a:r>
              <a:rPr lang="en-IE" sz="900">
                <a:hlinkClick r:id="rId5" tooltip="https://creativecommons.org/licenses/by-sa/3.0/"/>
              </a:rPr>
              <a:t>CC BY-SA</a:t>
            </a:r>
            <a:endParaRPr lang="en-IE" sz="900"/>
          </a:p>
        </p:txBody>
      </p:sp>
      <p:sp>
        <p:nvSpPr>
          <p:cNvPr id="6" name="TextBox 5">
            <a:extLst>
              <a:ext uri="{FF2B5EF4-FFF2-40B4-BE49-F238E27FC236}">
                <a16:creationId xmlns:a16="http://schemas.microsoft.com/office/drawing/2014/main" id="{F1BDEAF3-6EA1-4268-A424-CBE1422AF9A2}"/>
              </a:ext>
            </a:extLst>
          </p:cNvPr>
          <p:cNvSpPr txBox="1"/>
          <p:nvPr/>
        </p:nvSpPr>
        <p:spPr>
          <a:xfrm>
            <a:off x="3923928" y="5744507"/>
            <a:ext cx="7027332" cy="369332"/>
          </a:xfrm>
          <a:prstGeom prst="rect">
            <a:avLst/>
          </a:prstGeom>
          <a:noFill/>
        </p:spPr>
        <p:txBody>
          <a:bodyPr wrap="square">
            <a:spAutoFit/>
          </a:bodyPr>
          <a:lstStyle/>
          <a:p>
            <a:pPr>
              <a:defRPr/>
            </a:pPr>
            <a:r>
              <a:rPr lang="en-IE" altLang="en-US" sz="1800" dirty="0">
                <a:latin typeface="Calibri" panose="020F0502020204030204" pitchFamily="34" charset="0"/>
                <a:cs typeface="Calibri" panose="020F0502020204030204" pitchFamily="34" charset="0"/>
                <a:hlinkClick r:id="rId6"/>
              </a:rPr>
              <a:t>http://writingcenter.gmu.edu/?p=307</a:t>
            </a:r>
            <a:endParaRPr lang="en-US" altLang="en-US" sz="1800" i="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B3C3-24BA-4F20-9439-5BAD0B8D32E1}"/>
              </a:ext>
            </a:extLst>
          </p:cNvPr>
          <p:cNvSpPr>
            <a:spLocks noGrp="1"/>
          </p:cNvSpPr>
          <p:nvPr>
            <p:ph type="title"/>
          </p:nvPr>
        </p:nvSpPr>
        <p:spPr>
          <a:xfrm>
            <a:off x="493357" y="260648"/>
            <a:ext cx="8229600" cy="1143000"/>
          </a:xfrm>
        </p:spPr>
        <p:txBody>
          <a:bodyPr/>
          <a:lstStyle/>
          <a:p>
            <a:r>
              <a:rPr lang="en-IE" dirty="0"/>
              <a:t>Exercise in groups – 20 mins max</a:t>
            </a:r>
          </a:p>
        </p:txBody>
      </p:sp>
      <p:sp>
        <p:nvSpPr>
          <p:cNvPr id="3" name="Content Placeholder 2">
            <a:extLst>
              <a:ext uri="{FF2B5EF4-FFF2-40B4-BE49-F238E27FC236}">
                <a16:creationId xmlns:a16="http://schemas.microsoft.com/office/drawing/2014/main" id="{1AC818E3-B26A-4BB3-A1D2-199543701D7A}"/>
              </a:ext>
            </a:extLst>
          </p:cNvPr>
          <p:cNvSpPr>
            <a:spLocks noGrp="1"/>
          </p:cNvSpPr>
          <p:nvPr>
            <p:ph idx="1"/>
          </p:nvPr>
        </p:nvSpPr>
        <p:spPr/>
        <p:txBody>
          <a:bodyPr/>
          <a:lstStyle/>
          <a:p>
            <a:r>
              <a:rPr lang="en-IE" dirty="0"/>
              <a:t>Breakout rooms will be open for each faculty</a:t>
            </a:r>
          </a:p>
          <a:p>
            <a:r>
              <a:rPr lang="en-IE" dirty="0"/>
              <a:t>Pick one for your field of research</a:t>
            </a:r>
          </a:p>
          <a:p>
            <a:r>
              <a:rPr lang="en-IE" dirty="0"/>
              <a:t>Each person has 3 minutes to explain their research question and</a:t>
            </a:r>
          </a:p>
          <a:p>
            <a:r>
              <a:rPr lang="en-IE" dirty="0"/>
              <a:t>2 mins for other members should try to ask questions about the question </a:t>
            </a:r>
          </a:p>
          <a:p>
            <a:r>
              <a:rPr lang="en-IE" dirty="0"/>
              <a:t>When your group has finished, re-join the main room</a:t>
            </a:r>
          </a:p>
        </p:txBody>
      </p:sp>
    </p:spTree>
    <p:extLst>
      <p:ext uri="{BB962C8B-B14F-4D97-AF65-F5344CB8AC3E}">
        <p14:creationId xmlns:p14="http://schemas.microsoft.com/office/powerpoint/2010/main" val="1393246312"/>
      </p:ext>
    </p:extLst>
  </p:cSld>
  <p:clrMapOvr>
    <a:masterClrMapping/>
  </p:clrMapOvr>
</p:sld>
</file>

<file path=ppt/theme/theme1.xml><?xml version="1.0" encoding="utf-8"?>
<a:theme xmlns:a="http://schemas.openxmlformats.org/drawingml/2006/main" name="SLD template">
  <a:themeElements>
    <a:clrScheme name="Custom 1">
      <a:dk1>
        <a:sysClr val="windowText" lastClr="000000"/>
      </a:dk1>
      <a:lt1>
        <a:sysClr val="window" lastClr="FFFFFF"/>
      </a:lt1>
      <a:dk2>
        <a:srgbClr val="006600"/>
      </a:dk2>
      <a:lt2>
        <a:srgbClr val="7F7F7F"/>
      </a:lt2>
      <a:accent1>
        <a:srgbClr val="339966"/>
      </a:accent1>
      <a:accent2>
        <a:srgbClr val="2BBE20"/>
      </a:accent2>
      <a:accent3>
        <a:srgbClr val="9BBB59"/>
      </a:accent3>
      <a:accent4>
        <a:srgbClr val="6A9C76"/>
      </a:accent4>
      <a:accent5>
        <a:srgbClr val="009999"/>
      </a:accent5>
      <a:accent6>
        <a:srgbClr val="8CCE74"/>
      </a:accent6>
      <a:hlink>
        <a:srgbClr val="0000FF"/>
      </a:hlink>
      <a:folHlink>
        <a:srgbClr val="800080"/>
      </a:folHlink>
    </a:clrScheme>
    <a:fontScheme name="SCS powerpoint">
      <a:majorFont>
        <a:latin typeface="Verdana"/>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54eb78-6048-4cae-9c1d-bbc534fc010e">
      <Terms xmlns="http://schemas.microsoft.com/office/infopath/2007/PartnerControls"/>
    </lcf76f155ced4ddcb4097134ff3c332f>
    <TaxCatchAll xmlns="74d24bd3-5cb6-4cd0-8679-26f9b6efef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72FCA9E06A1E4894E8614BF3715E12" ma:contentTypeVersion="18" ma:contentTypeDescription="Create a new document." ma:contentTypeScope="" ma:versionID="dd5666bc051054bb502b904e937e9cdc">
  <xsd:schema xmlns:xsd="http://www.w3.org/2001/XMLSchema" xmlns:xs="http://www.w3.org/2001/XMLSchema" xmlns:p="http://schemas.microsoft.com/office/2006/metadata/properties" xmlns:ns2="4954eb78-6048-4cae-9c1d-bbc534fc010e" xmlns:ns3="74d24bd3-5cb6-4cd0-8679-26f9b6efef74" targetNamespace="http://schemas.microsoft.com/office/2006/metadata/properties" ma:root="true" ma:fieldsID="1f209301517c9c79b93d0e3ec62086dd" ns2:_="" ns3:_="">
    <xsd:import namespace="4954eb78-6048-4cae-9c1d-bbc534fc010e"/>
    <xsd:import namespace="74d24bd3-5cb6-4cd0-8679-26f9b6efef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4eb78-6048-4cae-9c1d-bbc534fc0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24bd3-5cb6-4cd0-8679-26f9b6efe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ea001b-7f89-428b-9730-6f2390dfc5b2}" ma:internalName="TaxCatchAll" ma:showField="CatchAllData" ma:web="74d24bd3-5cb6-4cd0-8679-26f9b6efe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326EC9-820B-48EF-A497-F5381D238F5F}">
  <ds:schemaRefs>
    <ds:schemaRef ds:uri="http://schemas.microsoft.com/sharepoint/v3/contenttype/forms"/>
  </ds:schemaRefs>
</ds:datastoreItem>
</file>

<file path=customXml/itemProps2.xml><?xml version="1.0" encoding="utf-8"?>
<ds:datastoreItem xmlns:ds="http://schemas.openxmlformats.org/officeDocument/2006/customXml" ds:itemID="{510540E1-DBC0-4252-BE93-911A506F4F90}">
  <ds:schemaRefs>
    <ds:schemaRef ds:uri="http://www.w3.org/XML/1998/namespace"/>
    <ds:schemaRef ds:uri="http://schemas.microsoft.com/office/2006/documentManagement/types"/>
    <ds:schemaRef ds:uri="http://purl.org/dc/dcmitype/"/>
    <ds:schemaRef ds:uri="4df1b23e-b254-4e75-a897-484590e4bb55"/>
    <ds:schemaRef ds:uri="http://schemas.microsoft.com/office/2006/metadata/properties"/>
    <ds:schemaRef ds:uri="http://purl.org/dc/terms/"/>
    <ds:schemaRef ds:uri="82825dca-1871-400b-ace9-58c8667cdfd2"/>
    <ds:schemaRef ds:uri="http://schemas.microsoft.com/office/infopath/2007/PartnerControls"/>
    <ds:schemaRef ds:uri="http://schemas.openxmlformats.org/package/2006/metadata/core-properties"/>
    <ds:schemaRef ds:uri="http://purl.org/dc/elements/1.1/"/>
    <ds:schemaRef ds:uri="4954eb78-6048-4cae-9c1d-bbc534fc010e"/>
    <ds:schemaRef ds:uri="74d24bd3-5cb6-4cd0-8679-26f9b6efef74"/>
  </ds:schemaRefs>
</ds:datastoreItem>
</file>

<file path=customXml/itemProps3.xml><?xml version="1.0" encoding="utf-8"?>
<ds:datastoreItem xmlns:ds="http://schemas.openxmlformats.org/officeDocument/2006/customXml" ds:itemID="{F3D88266-46E6-4DF0-9A2F-B954A3142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4eb78-6048-4cae-9c1d-bbc534fc010e"/>
    <ds:schemaRef ds:uri="74d24bd3-5cb6-4cd0-8679-26f9b6efe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11734</TotalTime>
  <Words>3188</Words>
  <Application>Microsoft Office PowerPoint</Application>
  <PresentationFormat>On-screen Show (4:3)</PresentationFormat>
  <Paragraphs>451</Paragraphs>
  <Slides>48</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Century Gothic</vt:lpstr>
      <vt:lpstr>Comic Sans MS</vt:lpstr>
      <vt:lpstr>Helvetica</vt:lpstr>
      <vt:lpstr>Lucida Sans</vt:lpstr>
      <vt:lpstr>proxima-nova</vt:lpstr>
      <vt:lpstr>Segoe UI</vt:lpstr>
      <vt:lpstr>Times New Roman</vt:lpstr>
      <vt:lpstr>Verdana</vt:lpstr>
      <vt:lpstr>Wingdings</vt:lpstr>
      <vt:lpstr>SLD template</vt:lpstr>
      <vt:lpstr>Introduction to the Literature Review Process</vt:lpstr>
      <vt:lpstr>Workshop Overview</vt:lpstr>
      <vt:lpstr>What is a literature review?</vt:lpstr>
      <vt:lpstr>PowerPoint Presentation</vt:lpstr>
      <vt:lpstr>For a Literature Review You need</vt:lpstr>
      <vt:lpstr>1. Formulating a Problem</vt:lpstr>
      <vt:lpstr>Exercise: compare the following theses titles</vt:lpstr>
      <vt:lpstr>PowerPoint Presentation</vt:lpstr>
      <vt:lpstr>Exercise in groups – 20 mins max</vt:lpstr>
      <vt:lpstr>Your turn!</vt:lpstr>
      <vt:lpstr>Ask questions of your question! </vt:lpstr>
      <vt:lpstr>Breakout rooms</vt:lpstr>
      <vt:lpstr>PowerPoint Presentation</vt:lpstr>
      <vt:lpstr>Challenges in finding literature</vt:lpstr>
      <vt:lpstr>PowerPoint Presentation</vt:lpstr>
      <vt:lpstr>PowerPoint Presentation</vt:lpstr>
      <vt:lpstr>PowerPoint Presentation</vt:lpstr>
      <vt:lpstr>PowerPoint Presentation</vt:lpstr>
      <vt:lpstr>Selecting the Literature</vt:lpstr>
      <vt:lpstr>Selecting the Literature based on criteria</vt:lpstr>
      <vt:lpstr>PowerPoint Presentation</vt:lpstr>
      <vt:lpstr>Evaluating relevance of results</vt:lpstr>
      <vt:lpstr>Literature Search Strategies</vt:lpstr>
      <vt:lpstr>Overview of Literature Review Process</vt:lpstr>
      <vt:lpstr>Organise your information</vt:lpstr>
      <vt:lpstr>Organise your information</vt:lpstr>
      <vt:lpstr>Citation spreadsheet</vt:lpstr>
      <vt:lpstr>Critical evaluation of the literature</vt:lpstr>
      <vt:lpstr>Structure your Review</vt:lpstr>
      <vt:lpstr>Structure your Review</vt:lpstr>
      <vt:lpstr>Introduction</vt:lpstr>
      <vt:lpstr>Main body </vt:lpstr>
      <vt:lpstr>Main body </vt:lpstr>
      <vt:lpstr>Conclusion</vt:lpstr>
      <vt:lpstr>Conclusion</vt:lpstr>
      <vt:lpstr>Example structure</vt:lpstr>
      <vt:lpstr>Critical evaluation of literature</vt:lpstr>
      <vt:lpstr>Critical Evaluation</vt:lpstr>
      <vt:lpstr>Redrafting is key</vt:lpstr>
      <vt:lpstr>3. Critical appraisal of studies</vt:lpstr>
      <vt:lpstr>PowerPoint Presentation</vt:lpstr>
      <vt:lpstr>Comprehensive Literature Review</vt:lpstr>
      <vt:lpstr>Write up literature review – Structure</vt:lpstr>
      <vt:lpstr>References</vt:lpstr>
      <vt:lpstr>Useful Literature Review Resources </vt:lpstr>
      <vt:lpstr>Feedback form</vt:lpstr>
      <vt:lpstr>Feedback form</vt:lpstr>
      <vt:lpstr>Workshop feedback</vt:lpstr>
    </vt:vector>
  </TitlesOfParts>
  <Company>TCD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TCDuser</dc:creator>
  <cp:lastModifiedBy>Maeve O'Regan</cp:lastModifiedBy>
  <cp:revision>185</cp:revision>
  <cp:lastPrinted>2021-09-30T11:33:16Z</cp:lastPrinted>
  <dcterms:created xsi:type="dcterms:W3CDTF">2012-12-05T14:41:54Z</dcterms:created>
  <dcterms:modified xsi:type="dcterms:W3CDTF">2025-06-03T09:38:27Z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D Topic">
    <vt:lpwstr/>
  </property>
  <property fmtid="{D5CDD505-2E9C-101B-9397-08002B2CF9AE}" pid="3" name="ContentTypeId">
    <vt:lpwstr>0x0101004E72FCA9E06A1E4894E8614BF3715E12</vt:lpwstr>
  </property>
  <property fmtid="{D5CDD505-2E9C-101B-9397-08002B2CF9AE}" pid="4" name="display_urn:schemas-microsoft-com:office:office#Publishers">
    <vt:lpwstr>Derek Richards</vt:lpwstr>
  </property>
  <property fmtid="{D5CDD505-2E9C-101B-9397-08002B2CF9AE}" pid="5" name="Doc Type">
    <vt:lpwstr>54;#Workshop|7c38bbde-ca69-406b-b704-3783330fa465</vt:lpwstr>
  </property>
  <property fmtid="{D5CDD505-2E9C-101B-9397-08002B2CF9AE}" pid="6" name="Team">
    <vt:lpwstr>18;#SLD|df70cce1-dbe0-4891-a250-e43482a8fa9c</vt:lpwstr>
  </property>
  <property fmtid="{D5CDD505-2E9C-101B-9397-08002B2CF9AE}" pid="7" name="SLD Group">
    <vt:lpwstr/>
  </property>
  <property fmtid="{D5CDD505-2E9C-101B-9397-08002B2CF9AE}" pid="8" name="TaxCatchAll">
    <vt:lpwstr>54;#;#18;#</vt:lpwstr>
  </property>
  <property fmtid="{D5CDD505-2E9C-101B-9397-08002B2CF9AE}" pid="9" name="SLD TopicTaxHTField0">
    <vt:lpwstr/>
  </property>
  <property fmtid="{D5CDD505-2E9C-101B-9397-08002B2CF9AE}" pid="10" name="Doc Status">
    <vt:lpwstr>Final</vt:lpwstr>
  </property>
  <property fmtid="{D5CDD505-2E9C-101B-9397-08002B2CF9AE}" pid="11" name="TeamTaxHTField0">
    <vt:lpwstr>SLD|df70cce1-dbe0-4891-a250-e43482a8fa9c</vt:lpwstr>
  </property>
  <property fmtid="{D5CDD505-2E9C-101B-9397-08002B2CF9AE}" pid="12" name="Publishers">
    <vt:lpwstr>118;#i:0#.w|college\drichard</vt:lpwstr>
  </property>
  <property fmtid="{D5CDD505-2E9C-101B-9397-08002B2CF9AE}" pid="13" name="Doc TypeTaxHTField0">
    <vt:lpwstr>Workshop|7c38bbde-ca69-406b-b704-3783330fa465</vt:lpwstr>
  </property>
  <property fmtid="{D5CDD505-2E9C-101B-9397-08002B2CF9AE}" pid="14" name="SLD GroupTaxHTField0">
    <vt:lpwstr/>
  </property>
  <property fmtid="{D5CDD505-2E9C-101B-9397-08002B2CF9AE}" pid="15" name="MediaServiceImageTags">
    <vt:lpwstr/>
  </property>
</Properties>
</file>