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6" r:id="rId5"/>
    <p:sldId id="441" r:id="rId6"/>
    <p:sldId id="330" r:id="rId7"/>
    <p:sldId id="446" r:id="rId8"/>
    <p:sldId id="427" r:id="rId9"/>
    <p:sldId id="780" r:id="rId10"/>
    <p:sldId id="781" r:id="rId11"/>
    <p:sldId id="336" r:id="rId12"/>
    <p:sldId id="259" r:id="rId13"/>
    <p:sldId id="328" r:id="rId14"/>
    <p:sldId id="410" r:id="rId15"/>
    <p:sldId id="434" r:id="rId16"/>
    <p:sldId id="384" r:id="rId17"/>
    <p:sldId id="266" r:id="rId18"/>
    <p:sldId id="385" r:id="rId19"/>
    <p:sldId id="433" r:id="rId20"/>
    <p:sldId id="772" r:id="rId21"/>
    <p:sldId id="777" r:id="rId22"/>
    <p:sldId id="778" r:id="rId23"/>
    <p:sldId id="779" r:id="rId24"/>
    <p:sldId id="394" r:id="rId25"/>
    <p:sldId id="761" r:id="rId26"/>
    <p:sldId id="319" r:id="rId27"/>
    <p:sldId id="331" r:id="rId28"/>
    <p:sldId id="430" r:id="rId29"/>
    <p:sldId id="753" r:id="rId30"/>
    <p:sldId id="381" r:id="rId31"/>
    <p:sldId id="380" r:id="rId32"/>
    <p:sldId id="379" r:id="rId33"/>
    <p:sldId id="334" r:id="rId34"/>
    <p:sldId id="417" r:id="rId35"/>
    <p:sldId id="273" r:id="rId36"/>
    <p:sldId id="274" r:id="rId37"/>
    <p:sldId id="370" r:id="rId38"/>
    <p:sldId id="322" r:id="rId39"/>
    <p:sldId id="382" r:id="rId40"/>
    <p:sldId id="425" r:id="rId41"/>
    <p:sldId id="323" r:id="rId42"/>
    <p:sldId id="343" r:id="rId43"/>
    <p:sldId id="342" r:id="rId44"/>
    <p:sldId id="416" r:id="rId45"/>
    <p:sldId id="398" r:id="rId46"/>
    <p:sldId id="399" r:id="rId47"/>
    <p:sldId id="765" r:id="rId48"/>
    <p:sldId id="438" r:id="rId49"/>
    <p:sldId id="775" r:id="rId50"/>
    <p:sldId id="783" r:id="rId51"/>
    <p:sldId id="782" r:id="rId52"/>
    <p:sldId id="76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003BB0"/>
    <a:srgbClr val="DCEEF2"/>
    <a:srgbClr val="DBF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840" autoAdjust="0"/>
  </p:normalViewPr>
  <p:slideViewPr>
    <p:cSldViewPr>
      <p:cViewPr varScale="1">
        <p:scale>
          <a:sx n="50" d="100"/>
          <a:sy n="50" d="100"/>
        </p:scale>
        <p:origin x="1980" y="60"/>
      </p:cViewPr>
      <p:guideLst>
        <p:guide orient="horz" pos="2160"/>
        <p:guide pos="2880"/>
      </p:guideLst>
    </p:cSldViewPr>
  </p:slideViewPr>
  <p:notesTextViewPr>
    <p:cViewPr>
      <p:scale>
        <a:sx n="1" d="1"/>
        <a:sy n="1" d="1"/>
      </p:scale>
      <p:origin x="0" y="0"/>
    </p:cViewPr>
  </p:notesTextViewPr>
  <p:sorterViewPr>
    <p:cViewPr>
      <p:scale>
        <a:sx n="100" d="100"/>
        <a:sy n="100" d="100"/>
      </p:scale>
      <p:origin x="0" y="-15060"/>
    </p:cViewPr>
  </p:sorterViewPr>
  <p:notesViewPr>
    <p:cSldViewPr>
      <p:cViewPr>
        <p:scale>
          <a:sx n="118" d="100"/>
          <a:sy n="118" d="100"/>
        </p:scale>
        <p:origin x="1506" y="-13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FBC49-E291-4BFD-B436-AD412B03000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IE"/>
        </a:p>
      </dgm:t>
    </dgm:pt>
    <dgm:pt modelId="{08B8DCDE-5C33-4FE4-B87E-B53DD0294E18}">
      <dgm:prSet phldrT="[Text]"/>
      <dgm:spPr/>
      <dgm:t>
        <a:bodyPr/>
        <a:lstStyle/>
        <a:p>
          <a:r>
            <a:rPr lang="en-IE" b="1" dirty="0">
              <a:solidFill>
                <a:srgbClr val="0070C0"/>
              </a:solidFill>
            </a:rPr>
            <a:t>Key message</a:t>
          </a:r>
        </a:p>
      </dgm:t>
    </dgm:pt>
    <dgm:pt modelId="{42A5AD0B-5CE5-4688-A062-620E8101725B}" type="parTrans" cxnId="{79A2E9CC-AD54-4ED4-871C-467F34024EF8}">
      <dgm:prSet/>
      <dgm:spPr/>
      <dgm:t>
        <a:bodyPr/>
        <a:lstStyle/>
        <a:p>
          <a:endParaRPr lang="en-IE"/>
        </a:p>
      </dgm:t>
    </dgm:pt>
    <dgm:pt modelId="{4DD19DC2-B02F-49F5-BC8F-935E15EDDF37}" type="sibTrans" cxnId="{79A2E9CC-AD54-4ED4-871C-467F34024EF8}">
      <dgm:prSet/>
      <dgm:spPr/>
      <dgm:t>
        <a:bodyPr/>
        <a:lstStyle/>
        <a:p>
          <a:endParaRPr lang="en-IE"/>
        </a:p>
      </dgm:t>
    </dgm:pt>
    <dgm:pt modelId="{838840AA-C745-4266-BDF2-BC9FC98F3C1E}">
      <dgm:prSet phldrT="[Text]"/>
      <dgm:spPr/>
      <dgm:t>
        <a:bodyPr/>
        <a:lstStyle/>
        <a:p>
          <a:r>
            <a:rPr lang="en-IE" dirty="0"/>
            <a:t>Intro</a:t>
          </a:r>
        </a:p>
      </dgm:t>
    </dgm:pt>
    <dgm:pt modelId="{4EC3EDEE-D6EC-4749-ADD2-D72A2356C643}" type="parTrans" cxnId="{F705A5C3-6BF8-4505-B41C-82E2A14AA475}">
      <dgm:prSet/>
      <dgm:spPr/>
      <dgm:t>
        <a:bodyPr/>
        <a:lstStyle/>
        <a:p>
          <a:endParaRPr lang="en-IE"/>
        </a:p>
      </dgm:t>
    </dgm:pt>
    <dgm:pt modelId="{2FF42125-7DE9-494F-9283-17F7EA1E2F02}" type="sibTrans" cxnId="{F705A5C3-6BF8-4505-B41C-82E2A14AA475}">
      <dgm:prSet/>
      <dgm:spPr/>
      <dgm:t>
        <a:bodyPr/>
        <a:lstStyle/>
        <a:p>
          <a:endParaRPr lang="en-IE"/>
        </a:p>
      </dgm:t>
    </dgm:pt>
    <dgm:pt modelId="{1EE0DC73-29B8-4A5F-BBF1-2EE6EEFD1E22}">
      <dgm:prSet phldrT="[Text]"/>
      <dgm:spPr/>
      <dgm:t>
        <a:bodyPr/>
        <a:lstStyle/>
        <a:p>
          <a:r>
            <a:rPr lang="en-IE" dirty="0"/>
            <a:t>Main points</a:t>
          </a:r>
        </a:p>
      </dgm:t>
    </dgm:pt>
    <dgm:pt modelId="{577AD87C-604D-4FBA-8473-40BF3839B6D1}" type="parTrans" cxnId="{9CCCB264-B27E-441D-9FC4-CAEA06F3FBBA}">
      <dgm:prSet/>
      <dgm:spPr/>
      <dgm:t>
        <a:bodyPr/>
        <a:lstStyle/>
        <a:p>
          <a:endParaRPr lang="en-IE"/>
        </a:p>
      </dgm:t>
    </dgm:pt>
    <dgm:pt modelId="{A9947419-4AEC-4199-BFA2-BB1CAEA452B5}" type="sibTrans" cxnId="{9CCCB264-B27E-441D-9FC4-CAEA06F3FBBA}">
      <dgm:prSet/>
      <dgm:spPr/>
      <dgm:t>
        <a:bodyPr/>
        <a:lstStyle/>
        <a:p>
          <a:endParaRPr lang="en-IE"/>
        </a:p>
      </dgm:t>
    </dgm:pt>
    <dgm:pt modelId="{8AE0FD04-4E65-4766-80B3-7292FFB990C0}">
      <dgm:prSet phldrT="[Text]"/>
      <dgm:spPr/>
      <dgm:t>
        <a:bodyPr/>
        <a:lstStyle/>
        <a:p>
          <a:r>
            <a:rPr lang="en-IE" dirty="0"/>
            <a:t>Conclusions</a:t>
          </a:r>
        </a:p>
      </dgm:t>
    </dgm:pt>
    <dgm:pt modelId="{AE24D6EC-DEA9-460A-9EAC-6142BC9457BC}" type="parTrans" cxnId="{BB90152A-E891-469A-BDC3-689F6B2C3CDF}">
      <dgm:prSet/>
      <dgm:spPr/>
      <dgm:t>
        <a:bodyPr/>
        <a:lstStyle/>
        <a:p>
          <a:endParaRPr lang="en-IE"/>
        </a:p>
      </dgm:t>
    </dgm:pt>
    <dgm:pt modelId="{155A26FC-52A0-4926-B6AA-5EFC51B4A3CB}" type="sibTrans" cxnId="{BB90152A-E891-469A-BDC3-689F6B2C3CDF}">
      <dgm:prSet/>
      <dgm:spPr/>
      <dgm:t>
        <a:bodyPr/>
        <a:lstStyle/>
        <a:p>
          <a:endParaRPr lang="en-IE"/>
        </a:p>
      </dgm:t>
    </dgm:pt>
    <dgm:pt modelId="{AE1F57C1-4C41-4EBB-876D-26F1694DB1A5}">
      <dgm:prSet phldrT="[Text]"/>
      <dgm:spPr/>
      <dgm:t>
        <a:bodyPr/>
        <a:lstStyle/>
        <a:p>
          <a:r>
            <a:rPr lang="en-IE" dirty="0"/>
            <a:t>Summary and wrap up</a:t>
          </a:r>
        </a:p>
        <a:p>
          <a:endParaRPr lang="en-IE" dirty="0"/>
        </a:p>
      </dgm:t>
    </dgm:pt>
    <dgm:pt modelId="{89CE2F78-6BD1-47FF-B7AC-C931D283A9E6}" type="parTrans" cxnId="{609A995C-0434-4677-ACE1-392AE0BA56E6}">
      <dgm:prSet/>
      <dgm:spPr/>
      <dgm:t>
        <a:bodyPr/>
        <a:lstStyle/>
        <a:p>
          <a:endParaRPr lang="en-IE"/>
        </a:p>
      </dgm:t>
    </dgm:pt>
    <dgm:pt modelId="{A4117188-2195-4472-86C9-E3011C46D88E}" type="sibTrans" cxnId="{609A995C-0434-4677-ACE1-392AE0BA56E6}">
      <dgm:prSet/>
      <dgm:spPr/>
      <dgm:t>
        <a:bodyPr/>
        <a:lstStyle/>
        <a:p>
          <a:endParaRPr lang="en-IE"/>
        </a:p>
      </dgm:t>
    </dgm:pt>
    <dgm:pt modelId="{FE505903-5EC8-4719-8EC5-EB161C233755}" type="pres">
      <dgm:prSet presAssocID="{B74FBC49-E291-4BFD-B436-AD412B03000A}" presName="composite" presStyleCnt="0">
        <dgm:presLayoutVars>
          <dgm:chMax val="1"/>
          <dgm:dir/>
          <dgm:resizeHandles val="exact"/>
        </dgm:presLayoutVars>
      </dgm:prSet>
      <dgm:spPr/>
    </dgm:pt>
    <dgm:pt modelId="{D2790E1D-2102-4113-A161-588CB9BD17DD}" type="pres">
      <dgm:prSet presAssocID="{B74FBC49-E291-4BFD-B436-AD412B03000A}" presName="radial" presStyleCnt="0">
        <dgm:presLayoutVars>
          <dgm:animLvl val="ctr"/>
        </dgm:presLayoutVars>
      </dgm:prSet>
      <dgm:spPr/>
    </dgm:pt>
    <dgm:pt modelId="{B1A3FD30-26E9-40FF-A219-09328D20ECF0}" type="pres">
      <dgm:prSet presAssocID="{08B8DCDE-5C33-4FE4-B87E-B53DD0294E18}" presName="centerShape" presStyleLbl="vennNode1" presStyleIdx="0" presStyleCnt="5" custLinFactNeighborX="1358" custLinFactNeighborY="-1222"/>
      <dgm:spPr/>
    </dgm:pt>
    <dgm:pt modelId="{DA0BF48F-92AB-449A-BD94-0E88C0317E01}" type="pres">
      <dgm:prSet presAssocID="{838840AA-C745-4266-BDF2-BC9FC98F3C1E}" presName="node" presStyleLbl="vennNode1" presStyleIdx="1" presStyleCnt="5" custScaleX="175421">
        <dgm:presLayoutVars>
          <dgm:bulletEnabled val="1"/>
        </dgm:presLayoutVars>
      </dgm:prSet>
      <dgm:spPr/>
    </dgm:pt>
    <dgm:pt modelId="{3007A6B6-5C19-42A9-A056-C0B893B41862}" type="pres">
      <dgm:prSet presAssocID="{1EE0DC73-29B8-4A5F-BBF1-2EE6EEFD1E22}" presName="node" presStyleLbl="vennNode1" presStyleIdx="2" presStyleCnt="5" custScaleX="221379" custScaleY="138017" custRadScaleRad="167037" custRadScaleInc="-1679">
        <dgm:presLayoutVars>
          <dgm:bulletEnabled val="1"/>
        </dgm:presLayoutVars>
      </dgm:prSet>
      <dgm:spPr/>
    </dgm:pt>
    <dgm:pt modelId="{DF71DF84-EEE0-41BF-A415-6011E7B9A474}" type="pres">
      <dgm:prSet presAssocID="{8AE0FD04-4E65-4766-80B3-7292FFB990C0}" presName="node" presStyleLbl="vennNode1" presStyleIdx="3" presStyleCnt="5" custScaleX="290085" custRadScaleRad="104437" custRadScaleInc="2953">
        <dgm:presLayoutVars>
          <dgm:bulletEnabled val="1"/>
        </dgm:presLayoutVars>
      </dgm:prSet>
      <dgm:spPr/>
    </dgm:pt>
    <dgm:pt modelId="{AA8A1D21-8E78-491E-825E-5A033AD27444}" type="pres">
      <dgm:prSet presAssocID="{AE1F57C1-4C41-4EBB-876D-26F1694DB1A5}" presName="node" presStyleLbl="vennNode1" presStyleIdx="4" presStyleCnt="5" custScaleX="207234" custScaleY="221246" custRadScaleRad="153750" custRadScaleInc="2396">
        <dgm:presLayoutVars>
          <dgm:bulletEnabled val="1"/>
        </dgm:presLayoutVars>
      </dgm:prSet>
      <dgm:spPr/>
    </dgm:pt>
  </dgm:ptLst>
  <dgm:cxnLst>
    <dgm:cxn modelId="{BB90152A-E891-469A-BDC3-689F6B2C3CDF}" srcId="{08B8DCDE-5C33-4FE4-B87E-B53DD0294E18}" destId="{8AE0FD04-4E65-4766-80B3-7292FFB990C0}" srcOrd="2" destOrd="0" parTransId="{AE24D6EC-DEA9-460A-9EAC-6142BC9457BC}" sibTransId="{155A26FC-52A0-4926-B6AA-5EFC51B4A3CB}"/>
    <dgm:cxn modelId="{E0966B2F-BE80-4230-8520-5770C2FEC535}" type="presOf" srcId="{08B8DCDE-5C33-4FE4-B87E-B53DD0294E18}" destId="{B1A3FD30-26E9-40FF-A219-09328D20ECF0}" srcOrd="0" destOrd="0" presId="urn:microsoft.com/office/officeart/2005/8/layout/radial3"/>
    <dgm:cxn modelId="{609A995C-0434-4677-ACE1-392AE0BA56E6}" srcId="{08B8DCDE-5C33-4FE4-B87E-B53DD0294E18}" destId="{AE1F57C1-4C41-4EBB-876D-26F1694DB1A5}" srcOrd="3" destOrd="0" parTransId="{89CE2F78-6BD1-47FF-B7AC-C931D283A9E6}" sibTransId="{A4117188-2195-4472-86C9-E3011C46D88E}"/>
    <dgm:cxn modelId="{9CCCB264-B27E-441D-9FC4-CAEA06F3FBBA}" srcId="{08B8DCDE-5C33-4FE4-B87E-B53DD0294E18}" destId="{1EE0DC73-29B8-4A5F-BBF1-2EE6EEFD1E22}" srcOrd="1" destOrd="0" parTransId="{577AD87C-604D-4FBA-8473-40BF3839B6D1}" sibTransId="{A9947419-4AEC-4199-BFA2-BB1CAEA452B5}"/>
    <dgm:cxn modelId="{0FC95746-9A4C-4916-97AB-7AAE29E4E867}" type="presOf" srcId="{838840AA-C745-4266-BDF2-BC9FC98F3C1E}" destId="{DA0BF48F-92AB-449A-BD94-0E88C0317E01}" srcOrd="0" destOrd="0" presId="urn:microsoft.com/office/officeart/2005/8/layout/radial3"/>
    <dgm:cxn modelId="{4E432A67-CAE2-4ADD-A989-CDFA44529D86}" type="presOf" srcId="{1EE0DC73-29B8-4A5F-BBF1-2EE6EEFD1E22}" destId="{3007A6B6-5C19-42A9-A056-C0B893B41862}" srcOrd="0" destOrd="0" presId="urn:microsoft.com/office/officeart/2005/8/layout/radial3"/>
    <dgm:cxn modelId="{0BAFCB95-5B8C-4BEC-9213-1528B99BE77E}" type="presOf" srcId="{8AE0FD04-4E65-4766-80B3-7292FFB990C0}" destId="{DF71DF84-EEE0-41BF-A415-6011E7B9A474}" srcOrd="0" destOrd="0" presId="urn:microsoft.com/office/officeart/2005/8/layout/radial3"/>
    <dgm:cxn modelId="{C12108C0-9AA6-4515-B175-F88ED3EDB4D0}" type="presOf" srcId="{AE1F57C1-4C41-4EBB-876D-26F1694DB1A5}" destId="{AA8A1D21-8E78-491E-825E-5A033AD27444}" srcOrd="0" destOrd="0" presId="urn:microsoft.com/office/officeart/2005/8/layout/radial3"/>
    <dgm:cxn modelId="{F705A5C3-6BF8-4505-B41C-82E2A14AA475}" srcId="{08B8DCDE-5C33-4FE4-B87E-B53DD0294E18}" destId="{838840AA-C745-4266-BDF2-BC9FC98F3C1E}" srcOrd="0" destOrd="0" parTransId="{4EC3EDEE-D6EC-4749-ADD2-D72A2356C643}" sibTransId="{2FF42125-7DE9-494F-9283-17F7EA1E2F02}"/>
    <dgm:cxn modelId="{E36663CC-7C07-4973-88EE-17D905C2936C}" type="presOf" srcId="{B74FBC49-E291-4BFD-B436-AD412B03000A}" destId="{FE505903-5EC8-4719-8EC5-EB161C233755}" srcOrd="0" destOrd="0" presId="urn:microsoft.com/office/officeart/2005/8/layout/radial3"/>
    <dgm:cxn modelId="{79A2E9CC-AD54-4ED4-871C-467F34024EF8}" srcId="{B74FBC49-E291-4BFD-B436-AD412B03000A}" destId="{08B8DCDE-5C33-4FE4-B87E-B53DD0294E18}" srcOrd="0" destOrd="0" parTransId="{42A5AD0B-5CE5-4688-A062-620E8101725B}" sibTransId="{4DD19DC2-B02F-49F5-BC8F-935E15EDDF37}"/>
    <dgm:cxn modelId="{AC8C2647-B779-427D-BAA0-B0778835CFFC}" type="presParOf" srcId="{FE505903-5EC8-4719-8EC5-EB161C233755}" destId="{D2790E1D-2102-4113-A161-588CB9BD17DD}" srcOrd="0" destOrd="0" presId="urn:microsoft.com/office/officeart/2005/8/layout/radial3"/>
    <dgm:cxn modelId="{327049E1-1132-41A0-B935-2F65D346E707}" type="presParOf" srcId="{D2790E1D-2102-4113-A161-588CB9BD17DD}" destId="{B1A3FD30-26E9-40FF-A219-09328D20ECF0}" srcOrd="0" destOrd="0" presId="urn:microsoft.com/office/officeart/2005/8/layout/radial3"/>
    <dgm:cxn modelId="{7E16C481-90EB-41EA-A56D-0FA2B43C68D5}" type="presParOf" srcId="{D2790E1D-2102-4113-A161-588CB9BD17DD}" destId="{DA0BF48F-92AB-449A-BD94-0E88C0317E01}" srcOrd="1" destOrd="0" presId="urn:microsoft.com/office/officeart/2005/8/layout/radial3"/>
    <dgm:cxn modelId="{ECA9E746-ABE8-4328-BFFB-07756D80D128}" type="presParOf" srcId="{D2790E1D-2102-4113-A161-588CB9BD17DD}" destId="{3007A6B6-5C19-42A9-A056-C0B893B41862}" srcOrd="2" destOrd="0" presId="urn:microsoft.com/office/officeart/2005/8/layout/radial3"/>
    <dgm:cxn modelId="{12AC57DF-3926-4866-A5F6-4967D7BD4035}" type="presParOf" srcId="{D2790E1D-2102-4113-A161-588CB9BD17DD}" destId="{DF71DF84-EEE0-41BF-A415-6011E7B9A474}" srcOrd="3" destOrd="0" presId="urn:microsoft.com/office/officeart/2005/8/layout/radial3"/>
    <dgm:cxn modelId="{C3C9C813-E32F-483B-883B-A8C60629D0D7}" type="presParOf" srcId="{D2790E1D-2102-4113-A161-588CB9BD17DD}" destId="{AA8A1D21-8E78-491E-825E-5A033AD27444}"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3FD30-26E9-40FF-A219-09328D20ECF0}">
      <dsp:nvSpPr>
        <dsp:cNvPr id="0" name=""/>
        <dsp:cNvSpPr/>
      </dsp:nvSpPr>
      <dsp:spPr>
        <a:xfrm>
          <a:off x="2859567" y="967776"/>
          <a:ext cx="2510495" cy="25104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IE" sz="3700" b="1" kern="1200" dirty="0">
              <a:solidFill>
                <a:srgbClr val="0070C0"/>
              </a:solidFill>
            </a:rPr>
            <a:t>Key message</a:t>
          </a:r>
        </a:p>
      </dsp:txBody>
      <dsp:txXfrm>
        <a:off x="3227220" y="1335429"/>
        <a:ext cx="1775189" cy="1775189"/>
      </dsp:txXfrm>
    </dsp:sp>
    <dsp:sp modelId="{DA0BF48F-92AB-449A-BD94-0E88C0317E01}">
      <dsp:nvSpPr>
        <dsp:cNvPr id="0" name=""/>
        <dsp:cNvSpPr/>
      </dsp:nvSpPr>
      <dsp:spPr>
        <a:xfrm>
          <a:off x="2969427" y="448"/>
          <a:ext cx="220196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Intro</a:t>
          </a:r>
        </a:p>
      </dsp:txBody>
      <dsp:txXfrm>
        <a:off x="3291898" y="184275"/>
        <a:ext cx="1557025" cy="887593"/>
      </dsp:txXfrm>
    </dsp:sp>
    <dsp:sp modelId="{3007A6B6-5C19-42A9-A056-C0B893B41862}">
      <dsp:nvSpPr>
        <dsp:cNvPr id="0" name=""/>
        <dsp:cNvSpPr/>
      </dsp:nvSpPr>
      <dsp:spPr>
        <a:xfrm>
          <a:off x="5410938" y="1324738"/>
          <a:ext cx="2778854" cy="17324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Main points</a:t>
          </a:r>
        </a:p>
      </dsp:txBody>
      <dsp:txXfrm>
        <a:off x="5817892" y="1578450"/>
        <a:ext cx="1964946" cy="1225031"/>
      </dsp:txXfrm>
    </dsp:sp>
    <dsp:sp modelId="{DF71DF84-EEE0-41BF-A415-6011E7B9A474}">
      <dsp:nvSpPr>
        <dsp:cNvPr id="0" name=""/>
        <dsp:cNvSpPr/>
      </dsp:nvSpPr>
      <dsp:spPr>
        <a:xfrm>
          <a:off x="2170596" y="3270715"/>
          <a:ext cx="3641284"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Conclusions</a:t>
          </a:r>
        </a:p>
      </dsp:txBody>
      <dsp:txXfrm>
        <a:off x="2703850" y="3454542"/>
        <a:ext cx="2574776" cy="887593"/>
      </dsp:txXfrm>
    </dsp:sp>
    <dsp:sp modelId="{AA8A1D21-8E78-491E-825E-5A033AD27444}">
      <dsp:nvSpPr>
        <dsp:cNvPr id="0" name=""/>
        <dsp:cNvSpPr/>
      </dsp:nvSpPr>
      <dsp:spPr>
        <a:xfrm>
          <a:off x="257868" y="779806"/>
          <a:ext cx="2601299" cy="27771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Summary and wrap up</a:t>
          </a:r>
        </a:p>
        <a:p>
          <a:pPr marL="0" lvl="0" indent="0" algn="ctr" defTabSz="1333500">
            <a:lnSpc>
              <a:spcPct val="90000"/>
            </a:lnSpc>
            <a:spcBef>
              <a:spcPct val="0"/>
            </a:spcBef>
            <a:spcAft>
              <a:spcPct val="35000"/>
            </a:spcAft>
            <a:buNone/>
          </a:pPr>
          <a:endParaRPr lang="en-IE" sz="3000" kern="1200" dirty="0"/>
        </a:p>
      </dsp:txBody>
      <dsp:txXfrm>
        <a:off x="638819" y="1186515"/>
        <a:ext cx="1839397" cy="1963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2D5DE-1E9B-49F1-904A-5888EB01B1A7}" type="datetimeFigureOut">
              <a:rPr lang="en-IE" smtClean="0"/>
              <a:t>03/06/2025</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A98C79-5284-4CA5-9D1F-AE15770EDE90}" type="slidenum">
              <a:rPr lang="en-IE" smtClean="0"/>
              <a:t>‹#›</a:t>
            </a:fld>
            <a:endParaRPr lang="en-IE"/>
          </a:p>
        </p:txBody>
      </p:sp>
    </p:spTree>
    <p:extLst>
      <p:ext uri="{BB962C8B-B14F-4D97-AF65-F5344CB8AC3E}">
        <p14:creationId xmlns:p14="http://schemas.microsoft.com/office/powerpoint/2010/main" val="254105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31E8A-EB1A-4107-B7DD-A0691104A988}" type="datetimeFigureOut">
              <a:rPr lang="en-IE" smtClean="0"/>
              <a:t>03/06/2025</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D8F8D-BAD5-4330-A6F1-887164D46EC8}" type="slidenum">
              <a:rPr lang="en-IE" smtClean="0"/>
              <a:t>‹#›</a:t>
            </a:fld>
            <a:endParaRPr lang="en-IE"/>
          </a:p>
        </p:txBody>
      </p:sp>
    </p:spTree>
    <p:extLst>
      <p:ext uri="{BB962C8B-B14F-4D97-AF65-F5344CB8AC3E}">
        <p14:creationId xmlns:p14="http://schemas.microsoft.com/office/powerpoint/2010/main" val="9134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Playing videos – URLS – sharing screen</a:t>
            </a:r>
          </a:p>
        </p:txBody>
      </p:sp>
      <p:sp>
        <p:nvSpPr>
          <p:cNvPr id="4" name="Slide Number Placeholder 3"/>
          <p:cNvSpPr>
            <a:spLocks noGrp="1"/>
          </p:cNvSpPr>
          <p:nvPr>
            <p:ph type="sldNum" sz="quarter" idx="5"/>
          </p:nvPr>
        </p:nvSpPr>
        <p:spPr/>
        <p:txBody>
          <a:bodyPr/>
          <a:lstStyle/>
          <a:p>
            <a:fld id="{29CD8F8D-BAD5-4330-A6F1-887164D46EC8}" type="slidenum">
              <a:rPr lang="en-IE" smtClean="0"/>
              <a:t>1</a:t>
            </a:fld>
            <a:endParaRPr lang="en-IE"/>
          </a:p>
        </p:txBody>
      </p:sp>
    </p:spTree>
    <p:extLst>
      <p:ext uri="{BB962C8B-B14F-4D97-AF65-F5344CB8AC3E}">
        <p14:creationId xmlns:p14="http://schemas.microsoft.com/office/powerpoint/2010/main" val="5667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E207412-0F22-4309-9B21-30F90B73241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32E00D-9C0B-40AE-B106-00F4DEFF9990}" type="slidenum">
              <a:rPr lang="en-GB" altLang="en-US">
                <a:latin typeface="Times New Roman" panose="02020603050405020304" pitchFamily="18" charset="0"/>
              </a:rPr>
              <a:pPr/>
              <a:t>12</a:t>
            </a:fld>
            <a:endParaRPr lang="en-GB"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DA08001F-8876-4FBF-9573-22614ADCFB3B}"/>
              </a:ext>
            </a:extLst>
          </p:cNvPr>
          <p:cNvSpPr>
            <a:spLocks noGrp="1" noRot="1" noChangeAspect="1" noChangeArrowheads="1" noTextEdit="1"/>
          </p:cNvSpPr>
          <p:nvPr>
            <p:ph type="sldImg"/>
          </p:nvPr>
        </p:nvSpPr>
        <p:spPr>
          <a:xfrm>
            <a:off x="917575" y="744538"/>
            <a:ext cx="4962525" cy="3722687"/>
          </a:xfrm>
          <a:ln/>
        </p:spPr>
      </p:sp>
      <p:sp>
        <p:nvSpPr>
          <p:cNvPr id="25604" name="Rectangle 3">
            <a:extLst>
              <a:ext uri="{FF2B5EF4-FFF2-40B4-BE49-F238E27FC236}">
                <a16:creationId xmlns:a16="http://schemas.microsoft.com/office/drawing/2014/main" id="{3D31E940-B008-488E-861B-3AF89B480698}"/>
              </a:ext>
            </a:extLst>
          </p:cNvPr>
          <p:cNvSpPr>
            <a:spLocks noGrp="1" noChangeArrowheads="1"/>
          </p:cNvSpPr>
          <p:nvPr>
            <p:ph type="body" idx="1"/>
          </p:nvPr>
        </p:nvSpPr>
        <p:spPr>
          <a:noFill/>
        </p:spPr>
        <p:txBody>
          <a:bodyPr/>
          <a:lstStyle/>
          <a:p>
            <a:pPr eaLnBrk="1" hangingPunct="1"/>
            <a:r>
              <a:rPr lang="en-IE" altLang="en-US" dirty="0"/>
              <a:t>What are the key points –  you can build content once you have these</a:t>
            </a:r>
          </a:p>
          <a:p>
            <a:pPr eaLnBrk="1" hangingPunct="1"/>
            <a:r>
              <a:rPr lang="en-IE" altLang="en-US" dirty="0"/>
              <a:t>Logical Flow</a:t>
            </a:r>
            <a:endParaRPr lang="en-GB" altLang="en-US" dirty="0"/>
          </a:p>
          <a:p>
            <a:pPr eaLnBrk="1" hangingPunct="1"/>
            <a:r>
              <a:rPr lang="en-GB" altLang="en-US" dirty="0"/>
              <a:t>Not discussing – whole of research or just a segment?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32E4FB6-83D0-479B-9803-A3136E65603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01891B-E9CD-4907-9D33-F40BA3243E53}" type="slidenum">
              <a:rPr lang="en-GB" altLang="en-US">
                <a:latin typeface="Times New Roman" panose="02020603050405020304" pitchFamily="18" charset="0"/>
              </a:rPr>
              <a:pPr/>
              <a:t>13</a:t>
            </a:fld>
            <a:endParaRPr lang="en-GB"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id="{BC54DE66-87EC-49B0-83C9-998A041D16D2}"/>
              </a:ext>
            </a:extLst>
          </p:cNvPr>
          <p:cNvSpPr>
            <a:spLocks noGrp="1" noRot="1" noChangeAspect="1" noChangeArrowheads="1" noTextEdit="1"/>
          </p:cNvSpPr>
          <p:nvPr>
            <p:ph type="sldImg"/>
          </p:nvPr>
        </p:nvSpPr>
        <p:spPr>
          <a:xfrm>
            <a:off x="917575" y="744538"/>
            <a:ext cx="4962525" cy="3722687"/>
          </a:xfrm>
          <a:ln/>
        </p:spPr>
      </p:sp>
      <p:sp>
        <p:nvSpPr>
          <p:cNvPr id="27652" name="Rectangle 3">
            <a:extLst>
              <a:ext uri="{FF2B5EF4-FFF2-40B4-BE49-F238E27FC236}">
                <a16:creationId xmlns:a16="http://schemas.microsoft.com/office/drawing/2014/main" id="{99D8219D-88FF-485D-BA85-E01BFED53A81}"/>
              </a:ext>
            </a:extLst>
          </p:cNvPr>
          <p:cNvSpPr>
            <a:spLocks noGrp="1" noChangeArrowheads="1"/>
          </p:cNvSpPr>
          <p:nvPr>
            <p:ph type="body" idx="1"/>
          </p:nvPr>
        </p:nvSpPr>
        <p:spPr>
          <a:noFill/>
        </p:spPr>
        <p:txBody>
          <a:bodyPr/>
          <a:lstStyle/>
          <a:p>
            <a:pPr eaLnBrk="1" hangingPunct="1"/>
            <a:r>
              <a:rPr lang="en-US" altLang="en-US" dirty="0"/>
              <a:t>Outline first – then structure</a:t>
            </a:r>
            <a:endParaRPr lang="en-GB" altLang="en-US" dirty="0"/>
          </a:p>
          <a:p>
            <a:pPr eaLnBrk="1" hangingPunct="1"/>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DE3104F-75B5-477B-BD13-B2F0C8C3520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09CE25-0C24-463B-838F-A3346A6E25CC}" type="slidenum">
              <a:rPr lang="en-GB" altLang="en-US">
                <a:latin typeface="Times New Roman" panose="02020603050405020304" pitchFamily="18" charset="0"/>
              </a:rPr>
              <a:pPr/>
              <a:t>14</a:t>
            </a:fld>
            <a:endParaRPr lang="en-GB"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D77FBFC5-F936-40DD-B3F8-9E8C86EE83FB}"/>
              </a:ext>
            </a:extLst>
          </p:cNvPr>
          <p:cNvSpPr>
            <a:spLocks noGrp="1" noRot="1" noChangeAspect="1" noChangeArrowheads="1" noTextEdit="1"/>
          </p:cNvSpPr>
          <p:nvPr>
            <p:ph type="sldImg"/>
          </p:nvPr>
        </p:nvSpPr>
        <p:spPr>
          <a:xfrm>
            <a:off x="917575" y="744538"/>
            <a:ext cx="4962525" cy="3722687"/>
          </a:xfrm>
          <a:ln/>
        </p:spPr>
      </p:sp>
      <p:sp>
        <p:nvSpPr>
          <p:cNvPr id="32772" name="Rectangle 3">
            <a:extLst>
              <a:ext uri="{FF2B5EF4-FFF2-40B4-BE49-F238E27FC236}">
                <a16:creationId xmlns:a16="http://schemas.microsoft.com/office/drawing/2014/main" id="{A0769D05-861D-40FE-AD5D-2FC9D6564D6F}"/>
              </a:ext>
            </a:extLst>
          </p:cNvPr>
          <p:cNvSpPr>
            <a:spLocks noGrp="1" noChangeArrowheads="1"/>
          </p:cNvSpPr>
          <p:nvPr>
            <p:ph type="body" idx="1"/>
          </p:nvPr>
        </p:nvSpPr>
        <p:spPr>
          <a:noFill/>
        </p:spPr>
        <p:txBody>
          <a:bodyPr/>
          <a:lstStyle/>
          <a:p>
            <a:pPr marL="228600" indent="-228600" eaLnBrk="1" hangingPunct="1">
              <a:lnSpc>
                <a:spcPct val="90000"/>
              </a:lnSpc>
            </a:pPr>
            <a:r>
              <a:rPr kumimoji="0" lang="en-IE" altLang="en-US" dirty="0">
                <a:solidFill>
                  <a:schemeClr val="bg1"/>
                </a:solidFill>
              </a:rPr>
              <a:t>Facts in logical order</a:t>
            </a:r>
            <a:endParaRPr kumimoji="0" lang="en-GB" altLang="en-US" dirty="0">
              <a:solidFill>
                <a:schemeClr val="bg1"/>
              </a:solidFill>
            </a:endParaRPr>
          </a:p>
          <a:p>
            <a:pPr marL="228600" indent="-228600" eaLnBrk="1" hangingPunct="1">
              <a:lnSpc>
                <a:spcPct val="90000"/>
              </a:lnSpc>
            </a:pPr>
            <a:r>
              <a:rPr kumimoji="0" lang="en-IE" altLang="en-US" dirty="0">
                <a:solidFill>
                  <a:schemeClr val="bg1"/>
                </a:solidFill>
              </a:rPr>
              <a:t>Re-state your main points</a:t>
            </a:r>
          </a:p>
          <a:p>
            <a:pPr marL="228600" indent="-228600" eaLnBrk="1" hangingPunct="1">
              <a:lnSpc>
                <a:spcPct val="90000"/>
              </a:lnSpc>
            </a:pPr>
            <a:r>
              <a:rPr lang="en-GB" altLang="en-US" dirty="0"/>
              <a:t>people remember most the last thing that they are told. So the ending of the presentation is key. </a:t>
            </a:r>
          </a:p>
          <a:p>
            <a:pPr marL="228600" indent="-228600" eaLnBrk="1" hangingPunct="1">
              <a:lnSpc>
                <a:spcPct val="90000"/>
              </a:lnSpc>
            </a:pPr>
            <a:r>
              <a:rPr lang="en-GB" altLang="en-US" dirty="0"/>
              <a:t>End on a light/funny note – image or clip – opening up for questions</a:t>
            </a:r>
          </a:p>
          <a:p>
            <a:pPr marL="228600" indent="-228600" eaLnBrk="1" hangingPunct="1">
              <a:lnSpc>
                <a:spcPct val="90000"/>
              </a:lnSpc>
            </a:pPr>
            <a:r>
              <a:rPr lang="en-GB" altLang="en-US" dirty="0"/>
              <a:t>Or could simply recap on the three main concepts that you have put forward in the middle section. </a:t>
            </a:r>
          </a:p>
          <a:p>
            <a:pPr marL="228600" indent="-228600" eaLnBrk="1" hangingPunct="1">
              <a:lnSpc>
                <a:spcPct val="90000"/>
              </a:lnSpc>
            </a:pPr>
            <a:endParaRPr kumimoji="0" lang="en-GB" altLang="en-US" dirty="0">
              <a:solidFill>
                <a:schemeClr val="bg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9DD3DDE-FC5F-43EC-BE9D-8FE2F98F00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AFF9E4-F402-4062-AB7D-4FB26827090F}" type="slidenum">
              <a:rPr lang="en-GB" altLang="en-US">
                <a:latin typeface="Times New Roman" panose="02020603050405020304" pitchFamily="18" charset="0"/>
              </a:rPr>
              <a:pPr/>
              <a:t>15</a:t>
            </a:fld>
            <a:endParaRPr lang="en-GB"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3071A802-23AE-4CCF-9DDE-63F368F77F33}"/>
              </a:ext>
            </a:extLst>
          </p:cNvPr>
          <p:cNvSpPr>
            <a:spLocks noGrp="1" noRot="1" noChangeAspect="1" noChangeArrowheads="1" noTextEdit="1"/>
          </p:cNvSpPr>
          <p:nvPr>
            <p:ph type="sldImg"/>
          </p:nvPr>
        </p:nvSpPr>
        <p:spPr>
          <a:xfrm>
            <a:off x="917575" y="744538"/>
            <a:ext cx="4962525" cy="3722687"/>
          </a:xfrm>
          <a:ln/>
        </p:spPr>
      </p:sp>
      <p:sp>
        <p:nvSpPr>
          <p:cNvPr id="29700" name="Rectangle 3">
            <a:extLst>
              <a:ext uri="{FF2B5EF4-FFF2-40B4-BE49-F238E27FC236}">
                <a16:creationId xmlns:a16="http://schemas.microsoft.com/office/drawing/2014/main" id="{392DF7DD-88C0-4E2E-BCBD-0086A9CA9EC2}"/>
              </a:ext>
            </a:extLst>
          </p:cNvPr>
          <p:cNvSpPr>
            <a:spLocks noGrp="1" noChangeArrowheads="1"/>
          </p:cNvSpPr>
          <p:nvPr>
            <p:ph type="body" idx="1"/>
          </p:nvPr>
        </p:nvSpPr>
        <p:spPr>
          <a:noFill/>
        </p:spPr>
        <p:txBody>
          <a:bodyPr/>
          <a:lstStyle/>
          <a:p>
            <a:pPr eaLnBrk="1" hangingPunct="1"/>
            <a:r>
              <a:rPr lang="en-US" altLang="en-US" dirty="0"/>
              <a:t>Why is it important? Link audience to their interests and lives.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279C8BA-B384-462C-BE60-09282757EE2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82772D-976F-416C-BDE4-7E125430F5BF}" type="slidenum">
              <a:rPr lang="en-GB" altLang="en-US">
                <a:latin typeface="Times New Roman" panose="02020603050405020304" pitchFamily="18" charset="0"/>
              </a:rPr>
              <a:pPr/>
              <a:t>16</a:t>
            </a:fld>
            <a:endParaRPr lang="en-GB"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27351415-D327-4342-8D12-663241831DC8}"/>
              </a:ext>
            </a:extLst>
          </p:cNvPr>
          <p:cNvSpPr>
            <a:spLocks noGrp="1" noRot="1" noChangeAspect="1" noChangeArrowheads="1" noTextEdit="1"/>
          </p:cNvSpPr>
          <p:nvPr>
            <p:ph type="sldImg"/>
          </p:nvPr>
        </p:nvSpPr>
        <p:spPr>
          <a:xfrm>
            <a:off x="917575" y="744538"/>
            <a:ext cx="4962525" cy="3722687"/>
          </a:xfrm>
          <a:ln/>
        </p:spPr>
      </p:sp>
      <p:sp>
        <p:nvSpPr>
          <p:cNvPr id="20484" name="Rectangle 3">
            <a:extLst>
              <a:ext uri="{FF2B5EF4-FFF2-40B4-BE49-F238E27FC236}">
                <a16:creationId xmlns:a16="http://schemas.microsoft.com/office/drawing/2014/main" id="{6764043E-ADD9-4ECB-A93B-3B160B5E4341}"/>
              </a:ext>
            </a:extLst>
          </p:cNvPr>
          <p:cNvSpPr>
            <a:spLocks noGrp="1" noChangeArrowheads="1"/>
          </p:cNvSpPr>
          <p:nvPr>
            <p:ph type="body" idx="1"/>
          </p:nvPr>
        </p:nvSpPr>
        <p:spPr>
          <a:noFill/>
        </p:spPr>
        <p:txBody>
          <a:bodyPr/>
          <a:lstStyle/>
          <a:p>
            <a:pPr eaLnBrk="1" hangingPunct="1"/>
            <a:r>
              <a:rPr lang="en-GB" altLang="en-US" dirty="0"/>
              <a:t>Business Card test – can you write what you presentation is about – the main takeaway points, on the back of a business card?</a:t>
            </a:r>
          </a:p>
          <a:p>
            <a:pPr eaLnBrk="1" hangingPunct="1"/>
            <a:r>
              <a:rPr lang="en-GB" altLang="en-US" dirty="0"/>
              <a:t>"sell" your message in 30-45 seconds. </a:t>
            </a:r>
          </a:p>
          <a:p>
            <a:pPr eaLnBrk="1" hangingPunct="1"/>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Similar to 3MT - These processes helpful in your thesis – can help highlight to you what the key points of your thesis are, elements that might emerge as superfluous when forced to really analyse what your research is ‘about;.</a:t>
            </a:r>
          </a:p>
          <a:p>
            <a:pPr eaLnBrk="1" hangingPunct="1"/>
            <a:br>
              <a:rPr lang="en-GB" altLang="en-US" dirty="0"/>
            </a:br>
            <a:r>
              <a:rPr lang="en-GB" altLang="en-US" dirty="0"/>
              <a:t>This too is certainly something you do before you ever begin to open up PowerPoint (Keynote). </a:t>
            </a:r>
          </a:p>
        </p:txBody>
      </p:sp>
    </p:spTree>
    <p:extLst>
      <p:ext uri="{BB962C8B-B14F-4D97-AF65-F5344CB8AC3E}">
        <p14:creationId xmlns:p14="http://schemas.microsoft.com/office/powerpoint/2010/main" val="269032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environment. Gain peer feedback. Not concerned about content – skills.</a:t>
            </a:r>
          </a:p>
          <a:p>
            <a:r>
              <a:rPr lang="en-US" dirty="0"/>
              <a:t>Groups of 5. Online breakout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minutes to discuss difficulties. </a:t>
            </a:r>
          </a:p>
          <a:p>
            <a:r>
              <a:rPr lang="en-US" dirty="0"/>
              <a:t>5 minutes to write.</a:t>
            </a:r>
          </a:p>
          <a:p>
            <a:r>
              <a:rPr lang="en-US" dirty="0"/>
              <a:t>Take in turns to deliver.</a:t>
            </a:r>
          </a:p>
          <a:p>
            <a:r>
              <a:rPr lang="en-US" dirty="0"/>
              <a:t>Feedback – limit to 1 minute.</a:t>
            </a:r>
          </a:p>
          <a:p>
            <a:r>
              <a:rPr lang="en-US" dirty="0"/>
              <a:t>Needs 25 mins for this exercise.</a:t>
            </a:r>
            <a:endParaRPr lang="en-GB" dirty="0"/>
          </a:p>
        </p:txBody>
      </p:sp>
      <p:sp>
        <p:nvSpPr>
          <p:cNvPr id="4" name="Slide Number Placeholder 3"/>
          <p:cNvSpPr>
            <a:spLocks noGrp="1"/>
          </p:cNvSpPr>
          <p:nvPr>
            <p:ph type="sldNum" sz="quarter" idx="5"/>
          </p:nvPr>
        </p:nvSpPr>
        <p:spPr/>
        <p:txBody>
          <a:bodyPr/>
          <a:lstStyle/>
          <a:p>
            <a:fld id="{29CD8F8D-BAD5-4330-A6F1-887164D46EC8}" type="slidenum">
              <a:rPr lang="en-IE" smtClean="0"/>
              <a:t>17</a:t>
            </a:fld>
            <a:endParaRPr lang="en-IE"/>
          </a:p>
        </p:txBody>
      </p:sp>
    </p:spTree>
    <p:extLst>
      <p:ext uri="{BB962C8B-B14F-4D97-AF65-F5344CB8AC3E}">
        <p14:creationId xmlns:p14="http://schemas.microsoft.com/office/powerpoint/2010/main" val="3417832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923053A-EE14-48B3-B7A4-45A02D0107A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34DB85-5EBE-4EC9-97A2-6EE33FB777F7}" type="slidenum">
              <a:rPr lang="en-GB" altLang="en-US">
                <a:latin typeface="Times New Roman" panose="02020603050405020304" pitchFamily="18" charset="0"/>
              </a:rPr>
              <a:pPr/>
              <a:t>20</a:t>
            </a:fld>
            <a:endParaRPr lang="en-GB"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626ED465-FD3A-4C4B-8AF9-306F43743AE1}"/>
              </a:ext>
            </a:extLst>
          </p:cNvPr>
          <p:cNvSpPr>
            <a:spLocks noGrp="1" noRot="1" noChangeAspect="1" noChangeArrowheads="1" noTextEdit="1"/>
          </p:cNvSpPr>
          <p:nvPr>
            <p:ph type="sldImg"/>
          </p:nvPr>
        </p:nvSpPr>
        <p:spPr>
          <a:xfrm>
            <a:off x="917575" y="744538"/>
            <a:ext cx="4962525" cy="3722687"/>
          </a:xfrm>
          <a:ln/>
        </p:spPr>
      </p:sp>
      <p:sp>
        <p:nvSpPr>
          <p:cNvPr id="34820" name="Rectangle 3">
            <a:extLst>
              <a:ext uri="{FF2B5EF4-FFF2-40B4-BE49-F238E27FC236}">
                <a16:creationId xmlns:a16="http://schemas.microsoft.com/office/drawing/2014/main" id="{9CF92A34-87A7-441E-A5EA-B2D2418DC27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5974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CD8F8D-BAD5-4330-A6F1-887164D46EC8}" type="slidenum">
              <a:rPr lang="en-IE" smtClean="0"/>
              <a:t>21</a:t>
            </a:fld>
            <a:endParaRPr lang="en-IE"/>
          </a:p>
        </p:txBody>
      </p:sp>
    </p:spTree>
    <p:extLst>
      <p:ext uri="{BB962C8B-B14F-4D97-AF65-F5344CB8AC3E}">
        <p14:creationId xmlns:p14="http://schemas.microsoft.com/office/powerpoint/2010/main" val="377898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3761ACD-976A-473C-8A3F-D20520FD3AE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972FF-7B58-4196-B325-27BC2D899D34}" type="slidenum">
              <a:rPr lang="en-GB" altLang="en-US">
                <a:latin typeface="Times New Roman" panose="02020603050405020304" pitchFamily="18" charset="0"/>
              </a:rPr>
              <a:pPr/>
              <a:t>22</a:t>
            </a:fld>
            <a:endParaRPr lang="en-GB"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192521F4-14F5-47CC-B65B-1971B62DF10C}"/>
              </a:ext>
            </a:extLst>
          </p:cNvPr>
          <p:cNvSpPr>
            <a:spLocks noGrp="1" noRot="1" noChangeAspect="1" noChangeArrowheads="1" noTextEdit="1"/>
          </p:cNvSpPr>
          <p:nvPr>
            <p:ph type="sldImg"/>
          </p:nvPr>
        </p:nvSpPr>
        <p:spPr>
          <a:xfrm>
            <a:off x="917575" y="744538"/>
            <a:ext cx="4962525" cy="3722687"/>
          </a:xfrm>
          <a:ln/>
        </p:spPr>
      </p:sp>
      <p:sp>
        <p:nvSpPr>
          <p:cNvPr id="45060" name="Rectangle 3">
            <a:extLst>
              <a:ext uri="{FF2B5EF4-FFF2-40B4-BE49-F238E27FC236}">
                <a16:creationId xmlns:a16="http://schemas.microsoft.com/office/drawing/2014/main" id="{CDBFA3CD-1DA4-4E1A-8400-EEBE62AC4708}"/>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40789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222090B-1C8A-405C-BBEB-CDAEDB49940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283D68-C07F-4884-905C-DEE0D1D24008}" type="slidenum">
              <a:rPr lang="en-GB" altLang="en-US">
                <a:latin typeface="Times New Roman" panose="02020603050405020304" pitchFamily="18" charset="0"/>
              </a:rPr>
              <a:pPr/>
              <a:t>23</a:t>
            </a:fld>
            <a:endParaRPr lang="en-GB"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7C597930-1DFE-46C6-9A45-3BA465820266}"/>
              </a:ext>
            </a:extLst>
          </p:cNvPr>
          <p:cNvSpPr>
            <a:spLocks noGrp="1" noRot="1" noChangeAspect="1" noChangeArrowheads="1" noTextEdit="1"/>
          </p:cNvSpPr>
          <p:nvPr>
            <p:ph type="sldImg"/>
          </p:nvPr>
        </p:nvSpPr>
        <p:spPr>
          <a:xfrm>
            <a:off x="917575" y="744538"/>
            <a:ext cx="4962525" cy="3722687"/>
          </a:xfrm>
          <a:ln/>
        </p:spPr>
      </p:sp>
      <p:sp>
        <p:nvSpPr>
          <p:cNvPr id="47108" name="Rectangle 3">
            <a:extLst>
              <a:ext uri="{FF2B5EF4-FFF2-40B4-BE49-F238E27FC236}">
                <a16:creationId xmlns:a16="http://schemas.microsoft.com/office/drawing/2014/main" id="{21E76463-19A5-4169-BD14-FD4EA284D114}"/>
              </a:ext>
            </a:extLst>
          </p:cNvPr>
          <p:cNvSpPr>
            <a:spLocks noGrp="1" noChangeArrowheads="1"/>
          </p:cNvSpPr>
          <p:nvPr>
            <p:ph type="body" idx="1"/>
          </p:nvPr>
        </p:nvSpPr>
        <p:spPr>
          <a:noFill/>
        </p:spPr>
        <p:txBody>
          <a:bodyPr/>
          <a:lstStyle/>
          <a:p>
            <a:pPr eaLnBrk="1" hangingPunct="1"/>
            <a:r>
              <a:rPr lang="en-IE" altLang="en-US" dirty="0"/>
              <a:t>Pick 3 colours and stick to them.</a:t>
            </a:r>
          </a:p>
          <a:p>
            <a:pPr eaLnBrk="1" hangingPunct="1"/>
            <a:endParaRPr lang="en-GB" altLang="en-US" dirty="0"/>
          </a:p>
          <a:p>
            <a:pPr eaLnBrk="1" hangingPunct="1"/>
            <a:r>
              <a:rPr lang="en-GB" altLang="en-US" dirty="0" err="1"/>
              <a:t>Color</a:t>
            </a:r>
            <a:r>
              <a:rPr lang="en-GB" altLang="en-US" dirty="0"/>
              <a:t> evokes feelings. </a:t>
            </a:r>
            <a:r>
              <a:rPr lang="en-GB" altLang="en-US" dirty="0" err="1"/>
              <a:t>Color</a:t>
            </a:r>
            <a:r>
              <a:rPr lang="en-GB" altLang="en-US" dirty="0"/>
              <a:t> is emotional. The right </a:t>
            </a:r>
            <a:r>
              <a:rPr lang="en-GB" altLang="en-US" dirty="0" err="1"/>
              <a:t>color</a:t>
            </a:r>
            <a:r>
              <a:rPr lang="en-GB" altLang="en-US" dirty="0"/>
              <a:t> can help persuade and motivate. Studies show that </a:t>
            </a:r>
            <a:r>
              <a:rPr lang="en-GB" altLang="en-US" dirty="0" err="1"/>
              <a:t>color</a:t>
            </a:r>
            <a:r>
              <a:rPr lang="en-GB" altLang="en-US" dirty="0"/>
              <a:t> usage can increase interest and improve learning comprehension and retention.</a:t>
            </a:r>
            <a:br>
              <a:rPr lang="en-GB" altLang="en-US" dirty="0"/>
            </a:br>
            <a:br>
              <a:rPr lang="en-GB" altLang="en-US" dirty="0"/>
            </a:br>
            <a:r>
              <a:rPr lang="en-GB" altLang="en-US" dirty="0"/>
              <a:t>presenting in a dark room (such as a large hall), then a dark background (dark blue, grey, etc.) with white or light text will work fine. </a:t>
            </a:r>
          </a:p>
          <a:p>
            <a:pPr eaLnBrk="1" hangingPunct="1"/>
            <a:r>
              <a:rPr lang="en-GB" altLang="en-US" dirty="0"/>
              <a:t>plan to keep most of the lights on (which is highly advisable) then a white background with black or dark text works much better.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CD8F8D-BAD5-4330-A6F1-887164D46EC8}" type="slidenum">
              <a:rPr lang="en-IE" smtClean="0"/>
              <a:t>2</a:t>
            </a:fld>
            <a:endParaRPr lang="en-IE"/>
          </a:p>
        </p:txBody>
      </p:sp>
    </p:spTree>
    <p:extLst>
      <p:ext uri="{BB962C8B-B14F-4D97-AF65-F5344CB8AC3E}">
        <p14:creationId xmlns:p14="http://schemas.microsoft.com/office/powerpoint/2010/main" val="412032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4695248-7613-4956-B168-8F6CB03BE04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D5DA60-2A89-4872-89A8-480ACF1B8105}" type="slidenum">
              <a:rPr lang="en-GB" altLang="en-US">
                <a:latin typeface="Times New Roman" panose="02020603050405020304" pitchFamily="18" charset="0"/>
              </a:rPr>
              <a:pPr/>
              <a:t>24</a:t>
            </a:fld>
            <a:endParaRPr lang="en-GB"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id="{C899DCAE-E17F-4638-9E6B-B88F09E003BA}"/>
              </a:ext>
            </a:extLst>
          </p:cNvPr>
          <p:cNvSpPr>
            <a:spLocks noGrp="1" noRot="1" noChangeAspect="1" noChangeArrowheads="1" noTextEdit="1"/>
          </p:cNvSpPr>
          <p:nvPr>
            <p:ph type="sldImg"/>
          </p:nvPr>
        </p:nvSpPr>
        <p:spPr>
          <a:xfrm>
            <a:off x="917575" y="744538"/>
            <a:ext cx="4962525" cy="3722687"/>
          </a:xfrm>
          <a:ln/>
        </p:spPr>
      </p:sp>
      <p:sp>
        <p:nvSpPr>
          <p:cNvPr id="49156" name="Rectangle 3">
            <a:extLst>
              <a:ext uri="{FF2B5EF4-FFF2-40B4-BE49-F238E27FC236}">
                <a16:creationId xmlns:a16="http://schemas.microsoft.com/office/drawing/2014/main" id="{F77ECD69-4386-4FBD-9BB2-BA6600098070}"/>
              </a:ext>
            </a:extLst>
          </p:cNvPr>
          <p:cNvSpPr>
            <a:spLocks noGrp="1" noChangeArrowheads="1"/>
          </p:cNvSpPr>
          <p:nvPr>
            <p:ph type="body" idx="1"/>
          </p:nvPr>
        </p:nvSpPr>
        <p:spPr>
          <a:noFill/>
        </p:spPr>
        <p:txBody>
          <a:bodyPr/>
          <a:lstStyle/>
          <a:p>
            <a:pPr eaLnBrk="1" hangingPunct="1"/>
            <a:r>
              <a:rPr kumimoji="0" lang="en-US" altLang="en-US" dirty="0"/>
              <a:t>But only that push you toward your goal</a:t>
            </a:r>
          </a:p>
          <a:p>
            <a:pPr eaLnBrk="1" hangingPunct="1"/>
            <a:r>
              <a:rPr kumimoji="0" lang="en-US" altLang="en-US" dirty="0"/>
              <a:t>Free Stock Photos</a:t>
            </a:r>
          </a:p>
          <a:p>
            <a:pPr eaLnBrk="1" hangingPunct="1"/>
            <a:r>
              <a:rPr kumimoji="0" lang="en-US" altLang="en-US" dirty="0"/>
              <a:t>http://www.sxc.hu/</a:t>
            </a:r>
          </a:p>
          <a:p>
            <a:pPr eaLnBrk="1" hangingPunct="1"/>
            <a:endParaRPr kumimoji="0" lang="en-GB" altLang="en-US" dirty="0"/>
          </a:p>
          <a:p>
            <a:pPr eaLnBrk="1" hangingPunct="1"/>
            <a:r>
              <a:rPr kumimoji="0" lang="en-GB" altLang="en-US" dirty="0"/>
              <a:t>Commercial Stock Photos</a:t>
            </a:r>
          </a:p>
          <a:p>
            <a:pPr eaLnBrk="1" hangingPunct="1"/>
            <a:r>
              <a:rPr kumimoji="0" lang="en-GB" altLang="en-US" dirty="0"/>
              <a:t>www.istockphoto.com</a:t>
            </a:r>
          </a:p>
          <a:p>
            <a:pPr eaLnBrk="1" hangingPunct="1"/>
            <a:endParaRPr kumimoji="0" lang="en-IE" altLang="en-US" dirty="0"/>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CD8F8D-BAD5-4330-A6F1-887164D46EC8}" type="slidenum">
              <a:rPr lang="en-IE" smtClean="0"/>
              <a:t>25</a:t>
            </a:fld>
            <a:endParaRPr lang="en-IE"/>
          </a:p>
        </p:txBody>
      </p:sp>
    </p:spTree>
    <p:extLst>
      <p:ext uri="{BB962C8B-B14F-4D97-AF65-F5344CB8AC3E}">
        <p14:creationId xmlns:p14="http://schemas.microsoft.com/office/powerpoint/2010/main" val="8396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three slides – what is best way to present my main point</a:t>
            </a:r>
          </a:p>
          <a:p>
            <a:r>
              <a:rPr lang="en-US" dirty="0"/>
              <a:t>Main point – 51 per cent of college students drop out because of a lack of effective supports</a:t>
            </a:r>
            <a:endParaRPr lang="en-GB" dirty="0"/>
          </a:p>
        </p:txBody>
      </p:sp>
      <p:sp>
        <p:nvSpPr>
          <p:cNvPr id="4" name="Slide Number Placeholder 3"/>
          <p:cNvSpPr>
            <a:spLocks noGrp="1"/>
          </p:cNvSpPr>
          <p:nvPr>
            <p:ph type="sldNum" sz="quarter" idx="5"/>
          </p:nvPr>
        </p:nvSpPr>
        <p:spPr/>
        <p:txBody>
          <a:bodyPr/>
          <a:lstStyle/>
          <a:p>
            <a:fld id="{29CD8F8D-BAD5-4330-A6F1-887164D46EC8}" type="slidenum">
              <a:rPr lang="en-IE" smtClean="0"/>
              <a:t>26</a:t>
            </a:fld>
            <a:endParaRPr lang="en-IE"/>
          </a:p>
        </p:txBody>
      </p:sp>
    </p:spTree>
    <p:extLst>
      <p:ext uri="{BB962C8B-B14F-4D97-AF65-F5344CB8AC3E}">
        <p14:creationId xmlns:p14="http://schemas.microsoft.com/office/powerpoint/2010/main" val="2845331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CD8F8D-BAD5-4330-A6F1-887164D46EC8}" type="slidenum">
              <a:rPr lang="en-IE" smtClean="0"/>
              <a:t>27</a:t>
            </a:fld>
            <a:endParaRPr lang="en-IE"/>
          </a:p>
        </p:txBody>
      </p:sp>
    </p:spTree>
    <p:extLst>
      <p:ext uri="{BB962C8B-B14F-4D97-AF65-F5344CB8AC3E}">
        <p14:creationId xmlns:p14="http://schemas.microsoft.com/office/powerpoint/2010/main" val="117779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CD8F8D-BAD5-4330-A6F1-887164D46EC8}" type="slidenum">
              <a:rPr lang="en-IE" smtClean="0"/>
              <a:t>28</a:t>
            </a:fld>
            <a:endParaRPr lang="en-IE"/>
          </a:p>
        </p:txBody>
      </p:sp>
    </p:spTree>
    <p:extLst>
      <p:ext uri="{BB962C8B-B14F-4D97-AF65-F5344CB8AC3E}">
        <p14:creationId xmlns:p14="http://schemas.microsoft.com/office/powerpoint/2010/main" val="571196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but talk through a lot of the info from the first slide</a:t>
            </a:r>
            <a:endParaRPr lang="en-GB" dirty="0"/>
          </a:p>
        </p:txBody>
      </p:sp>
      <p:sp>
        <p:nvSpPr>
          <p:cNvPr id="4" name="Slide Number Placeholder 3"/>
          <p:cNvSpPr>
            <a:spLocks noGrp="1"/>
          </p:cNvSpPr>
          <p:nvPr>
            <p:ph type="sldNum" sz="quarter" idx="5"/>
          </p:nvPr>
        </p:nvSpPr>
        <p:spPr/>
        <p:txBody>
          <a:bodyPr/>
          <a:lstStyle/>
          <a:p>
            <a:fld id="{29CD8F8D-BAD5-4330-A6F1-887164D46EC8}" type="slidenum">
              <a:rPr lang="en-IE" smtClean="0"/>
              <a:t>29</a:t>
            </a:fld>
            <a:endParaRPr lang="en-IE"/>
          </a:p>
        </p:txBody>
      </p:sp>
    </p:spTree>
    <p:extLst>
      <p:ext uri="{BB962C8B-B14F-4D97-AF65-F5344CB8AC3E}">
        <p14:creationId xmlns:p14="http://schemas.microsoft.com/office/powerpoint/2010/main" val="180073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3EC54FC-2AE5-4B88-8B60-733BFF70593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4A9A08-1169-482E-87A1-D4BE829F0184}" type="slidenum">
              <a:rPr lang="en-GB" altLang="en-US">
                <a:latin typeface="Times New Roman" panose="02020603050405020304" pitchFamily="18" charset="0"/>
              </a:rPr>
              <a:pPr/>
              <a:t>30</a:t>
            </a:fld>
            <a:endParaRPr lang="en-GB" altLang="en-US">
              <a:latin typeface="Times New Roman" panose="02020603050405020304" pitchFamily="18" charset="0"/>
            </a:endParaRPr>
          </a:p>
        </p:txBody>
      </p:sp>
      <p:sp>
        <p:nvSpPr>
          <p:cNvPr id="60419" name="Rectangle 2">
            <a:extLst>
              <a:ext uri="{FF2B5EF4-FFF2-40B4-BE49-F238E27FC236}">
                <a16:creationId xmlns:a16="http://schemas.microsoft.com/office/drawing/2014/main" id="{BBEF06F9-D1A0-422A-96F7-4AFF9392AB3C}"/>
              </a:ext>
            </a:extLst>
          </p:cNvPr>
          <p:cNvSpPr>
            <a:spLocks noGrp="1" noRot="1" noChangeAspect="1" noChangeArrowheads="1" noTextEdit="1"/>
          </p:cNvSpPr>
          <p:nvPr>
            <p:ph type="sldImg"/>
          </p:nvPr>
        </p:nvSpPr>
        <p:spPr>
          <a:xfrm>
            <a:off x="917575" y="744538"/>
            <a:ext cx="4962525" cy="3722687"/>
          </a:xfrm>
          <a:ln/>
        </p:spPr>
      </p:sp>
      <p:sp>
        <p:nvSpPr>
          <p:cNvPr id="60420" name="Rectangle 3">
            <a:extLst>
              <a:ext uri="{FF2B5EF4-FFF2-40B4-BE49-F238E27FC236}">
                <a16:creationId xmlns:a16="http://schemas.microsoft.com/office/drawing/2014/main" id="{EBE0EE8F-627F-45E8-8416-BEEE68E31F0E}"/>
              </a:ext>
            </a:extLst>
          </p:cNvPr>
          <p:cNvSpPr>
            <a:spLocks noGrp="1" noChangeArrowheads="1"/>
          </p:cNvSpPr>
          <p:nvPr>
            <p:ph type="body" idx="1"/>
          </p:nvPr>
        </p:nvSpPr>
        <p:spPr>
          <a:noFill/>
        </p:spPr>
        <p:txBody>
          <a:bodyPr/>
          <a:lstStyle/>
          <a:p>
            <a:pPr eaLnBrk="1" hangingPunct="1"/>
            <a:r>
              <a:rPr lang="en-GB" altLang="en-US" dirty="0"/>
              <a:t>According to most studies, people's number one fear is public speaking. Number two is death. Death is number two.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A29F6A8-43F4-4A0B-BF3D-B482774D5DBF}"/>
              </a:ext>
            </a:extLst>
          </p:cNvPr>
          <p:cNvSpPr>
            <a:spLocks noGrp="1" noRot="1" noChangeAspect="1" noTextEdit="1"/>
          </p:cNvSpPr>
          <p:nvPr>
            <p:ph type="sldImg"/>
          </p:nvPr>
        </p:nvSpPr>
        <p:spPr>
          <a:xfrm>
            <a:off x="917575" y="744538"/>
            <a:ext cx="4962525" cy="3722687"/>
          </a:xfrm>
          <a:ln/>
        </p:spPr>
      </p:sp>
      <p:sp>
        <p:nvSpPr>
          <p:cNvPr id="72707" name="Notes Placeholder 2">
            <a:extLst>
              <a:ext uri="{FF2B5EF4-FFF2-40B4-BE49-F238E27FC236}">
                <a16:creationId xmlns:a16="http://schemas.microsoft.com/office/drawing/2014/main" id="{CFE47E7E-105F-452B-8C02-3B692BB153DA}"/>
              </a:ext>
            </a:extLst>
          </p:cNvPr>
          <p:cNvSpPr>
            <a:spLocks noGrp="1"/>
          </p:cNvSpPr>
          <p:nvPr>
            <p:ph type="body" idx="1"/>
          </p:nvPr>
        </p:nvSpPr>
        <p:spPr>
          <a:noFill/>
        </p:spPr>
        <p:txBody>
          <a:bodyPr/>
          <a:lstStyle/>
          <a:p>
            <a:endParaRPr lang="en-IE" altLang="en-US"/>
          </a:p>
        </p:txBody>
      </p:sp>
      <p:sp>
        <p:nvSpPr>
          <p:cNvPr id="72708" name="Slide Number Placeholder 3">
            <a:extLst>
              <a:ext uri="{FF2B5EF4-FFF2-40B4-BE49-F238E27FC236}">
                <a16:creationId xmlns:a16="http://schemas.microsoft.com/office/drawing/2014/main" id="{1F36BDA3-5FEC-4187-B499-41755E4E755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64B1A8-5728-41E1-A87B-50A63F20F1A5}" type="slidenum">
              <a:rPr lang="en-GB" altLang="en-US">
                <a:latin typeface="Times New Roman" panose="02020603050405020304" pitchFamily="18" charset="0"/>
              </a:rPr>
              <a:pPr/>
              <a:t>31</a:t>
            </a:fld>
            <a:endParaRPr lang="en-GB"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5BC52EC-DBCB-4A64-B0CE-C308422EBE4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CA326F-113D-4B13-9951-1F7C636E53BB}" type="slidenum">
              <a:rPr lang="en-GB" altLang="en-US">
                <a:latin typeface="Times New Roman" panose="02020603050405020304" pitchFamily="18" charset="0"/>
              </a:rPr>
              <a:pPr/>
              <a:t>32</a:t>
            </a:fld>
            <a:endParaRPr lang="en-GB"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id="{CA566DD0-4540-4DC7-8CBE-1D01C891E4F6}"/>
              </a:ext>
            </a:extLst>
          </p:cNvPr>
          <p:cNvSpPr>
            <a:spLocks noGrp="1" noRot="1" noChangeAspect="1" noChangeArrowheads="1" noTextEdit="1"/>
          </p:cNvSpPr>
          <p:nvPr>
            <p:ph type="sldImg"/>
          </p:nvPr>
        </p:nvSpPr>
        <p:spPr>
          <a:xfrm>
            <a:off x="917575" y="744538"/>
            <a:ext cx="4962525" cy="3722687"/>
          </a:xfrm>
          <a:ln/>
        </p:spPr>
      </p:sp>
      <p:sp>
        <p:nvSpPr>
          <p:cNvPr id="64516" name="Rectangle 3">
            <a:extLst>
              <a:ext uri="{FF2B5EF4-FFF2-40B4-BE49-F238E27FC236}">
                <a16:creationId xmlns:a16="http://schemas.microsoft.com/office/drawing/2014/main" id="{4E1734E6-8170-45C6-BE6E-3ACFE152F72E}"/>
              </a:ext>
            </a:extLst>
          </p:cNvPr>
          <p:cNvSpPr>
            <a:spLocks noGrp="1" noChangeArrowheads="1"/>
          </p:cNvSpPr>
          <p:nvPr>
            <p:ph type="body" idx="1"/>
          </p:nvPr>
        </p:nvSpPr>
        <p:spPr>
          <a:noFill/>
        </p:spPr>
        <p:txBody>
          <a:bodyPr/>
          <a:lstStyle/>
          <a:p>
            <a:pPr eaLnBrk="1" hangingPunct="1"/>
            <a:r>
              <a:rPr lang="en-IE" altLang="en-US" dirty="0"/>
              <a:t>Gets better the more you do it</a:t>
            </a:r>
            <a:endParaRPr lang="en-GB" altLang="en-US" dirty="0"/>
          </a:p>
          <a:p>
            <a:pPr eaLnBrk="1" hangingPunct="1"/>
            <a:r>
              <a:rPr lang="en-GB" altLang="en-US" dirty="0"/>
              <a:t>Participate as much as you can in lectures, tutorials, groups etc – </a:t>
            </a:r>
          </a:p>
          <a:p>
            <a:pPr eaLnBrk="1" hangingPunct="1"/>
            <a:r>
              <a:rPr lang="en-GB" altLang="en-US" dirty="0"/>
              <a:t>Record your self and review to see how you can improve</a:t>
            </a:r>
            <a:endParaRPr lang="en-IE"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0832BA2-1279-44E8-A02F-34F94F0946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58F9E9-05B5-40A1-A674-C17DB8B10162}" type="slidenum">
              <a:rPr lang="en-GB" altLang="en-US">
                <a:latin typeface="Times New Roman" panose="02020603050405020304" pitchFamily="18" charset="0"/>
              </a:rPr>
              <a:pPr/>
              <a:t>33</a:t>
            </a:fld>
            <a:endParaRPr lang="en-GB" altLang="en-US">
              <a:latin typeface="Times New Roman" panose="02020603050405020304" pitchFamily="18" charset="0"/>
            </a:endParaRPr>
          </a:p>
        </p:txBody>
      </p:sp>
      <p:sp>
        <p:nvSpPr>
          <p:cNvPr id="70659" name="Rectangle 2">
            <a:extLst>
              <a:ext uri="{FF2B5EF4-FFF2-40B4-BE49-F238E27FC236}">
                <a16:creationId xmlns:a16="http://schemas.microsoft.com/office/drawing/2014/main" id="{C0FEFC99-0518-4FE5-883E-6115CC350942}"/>
              </a:ext>
            </a:extLst>
          </p:cNvPr>
          <p:cNvSpPr>
            <a:spLocks noGrp="1" noRot="1" noChangeAspect="1" noChangeArrowheads="1" noTextEdit="1"/>
          </p:cNvSpPr>
          <p:nvPr>
            <p:ph type="sldImg"/>
          </p:nvPr>
        </p:nvSpPr>
        <p:spPr>
          <a:xfrm>
            <a:off x="917575" y="744538"/>
            <a:ext cx="4962525" cy="3722687"/>
          </a:xfrm>
          <a:ln/>
        </p:spPr>
      </p:sp>
      <p:sp>
        <p:nvSpPr>
          <p:cNvPr id="70660" name="Rectangle 3">
            <a:extLst>
              <a:ext uri="{FF2B5EF4-FFF2-40B4-BE49-F238E27FC236}">
                <a16:creationId xmlns:a16="http://schemas.microsoft.com/office/drawing/2014/main" id="{452B4CC5-0198-4244-B2C4-3BAB7E11B7CA}"/>
              </a:ext>
            </a:extLst>
          </p:cNvPr>
          <p:cNvSpPr>
            <a:spLocks noGrp="1" noChangeArrowheads="1"/>
          </p:cNvSpPr>
          <p:nvPr>
            <p:ph type="body" idx="1"/>
          </p:nvPr>
        </p:nvSpPr>
        <p:spPr>
          <a:noFill/>
        </p:spPr>
        <p:txBody>
          <a:bodyPr/>
          <a:lstStyle/>
          <a:p>
            <a:pPr eaLnBrk="1" hangingPunct="1"/>
            <a:r>
              <a:rPr lang="en-GB" altLang="en-US" dirty="0"/>
              <a:t>Practice in actual room – full simulation</a:t>
            </a:r>
          </a:p>
          <a:p>
            <a:pPr eaLnBrk="1" hangingPunct="1">
              <a:lnSpc>
                <a:spcPct val="145000"/>
              </a:lnSpc>
            </a:pPr>
            <a:r>
              <a:rPr lang="en-IE" altLang="en-US" b="1" dirty="0">
                <a:solidFill>
                  <a:srgbClr val="CC0000"/>
                </a:solidFill>
              </a:rPr>
              <a:t>Prepare</a:t>
            </a:r>
            <a:r>
              <a:rPr lang="en-IE" altLang="en-US" dirty="0">
                <a:solidFill>
                  <a:schemeClr val="tx2"/>
                </a:solidFill>
              </a:rPr>
              <a:t> for audience questions</a:t>
            </a:r>
          </a:p>
          <a:p>
            <a:pPr eaLnBrk="1" hangingPunct="1">
              <a:lnSpc>
                <a:spcPct val="145000"/>
              </a:lnSpc>
            </a:pPr>
            <a:r>
              <a:rPr lang="en-IE" altLang="en-US" dirty="0">
                <a:solidFill>
                  <a:schemeClr val="tx2"/>
                </a:solidFill>
              </a:rPr>
              <a:t>Mindfulness</a:t>
            </a:r>
          </a:p>
          <a:p>
            <a:pPr eaLnBrk="1" hangingPunct="1"/>
            <a:endParaRPr lang="en-US" altLang="en-US" dirty="0">
              <a:solidFill>
                <a:schemeClr val="tx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7F3F93C-C079-4F1F-93A6-55214F292C2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B86E32-09D6-44BC-B57D-0DFCC9027223}" type="slidenum">
              <a:rPr lang="en-GB" altLang="en-US">
                <a:latin typeface="Times New Roman" panose="02020603050405020304" pitchFamily="18" charset="0"/>
              </a:rPr>
              <a:pPr/>
              <a:t>3</a:t>
            </a:fld>
            <a:endParaRPr lang="en-GB"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821C525A-9DCC-4590-A361-82D1AB3C25FA}"/>
              </a:ext>
            </a:extLst>
          </p:cNvPr>
          <p:cNvSpPr>
            <a:spLocks noGrp="1" noRot="1" noChangeAspect="1" noChangeArrowheads="1" noTextEdit="1"/>
          </p:cNvSpPr>
          <p:nvPr>
            <p:ph type="sldImg"/>
          </p:nvPr>
        </p:nvSpPr>
        <p:spPr>
          <a:xfrm>
            <a:off x="917575" y="744538"/>
            <a:ext cx="4962525" cy="3722687"/>
          </a:xfrm>
          <a:ln/>
        </p:spPr>
      </p:sp>
      <p:sp>
        <p:nvSpPr>
          <p:cNvPr id="12292" name="Rectangle 3">
            <a:extLst>
              <a:ext uri="{FF2B5EF4-FFF2-40B4-BE49-F238E27FC236}">
                <a16:creationId xmlns:a16="http://schemas.microsoft.com/office/drawing/2014/main" id="{2FCCF819-74B6-4ED7-BCAA-0E7762D87D5D}"/>
              </a:ext>
            </a:extLst>
          </p:cNvPr>
          <p:cNvSpPr>
            <a:spLocks noGrp="1" noChangeArrowheads="1"/>
          </p:cNvSpPr>
          <p:nvPr>
            <p:ph type="body" idx="1"/>
          </p:nvPr>
        </p:nvSpPr>
        <p:spPr>
          <a:noFill/>
        </p:spPr>
        <p:txBody>
          <a:bodyPr/>
          <a:lstStyle/>
          <a:p>
            <a:pPr eaLnBrk="1" hangingPunct="1"/>
            <a:r>
              <a:rPr lang="en-IE" altLang="en-US" dirty="0"/>
              <a:t>McKinsey – very successful strategic consulting firm worldwide</a:t>
            </a:r>
          </a:p>
          <a:p>
            <a:pPr eaLnBrk="1" hangingPunct="1"/>
            <a:endParaRPr lang="en-IE" altLang="en-US" dirty="0"/>
          </a:p>
          <a:p>
            <a:pPr eaLnBrk="1" hangingPunct="1"/>
            <a:r>
              <a:rPr lang="en-IE" altLang="en-US" dirty="0"/>
              <a:t>Soft skill - can open doors for you. </a:t>
            </a:r>
          </a:p>
          <a:p>
            <a:pPr eaLnBrk="1" hangingPunct="1"/>
            <a:r>
              <a:rPr lang="en-IE" altLang="en-US" dirty="0"/>
              <a:t>Hard skills = language, technology.</a:t>
            </a:r>
          </a:p>
          <a:p>
            <a:pPr eaLnBrk="1" hangingPunct="1"/>
            <a:r>
              <a:rPr lang="en-IE" altLang="en-US" dirty="0"/>
              <a:t>How you use them = soft skills part</a:t>
            </a:r>
          </a:p>
          <a:p>
            <a:pPr eaLnBrk="1" hangingPunct="1"/>
            <a:r>
              <a:rPr lang="en-IE" altLang="en-US" dirty="0"/>
              <a:t>Persuading others is a great advantage – Interviews, selling your ideas/business, get grant funding.</a:t>
            </a:r>
          </a:p>
          <a:p>
            <a:pPr eaLnBrk="1" hangingPunct="1"/>
            <a:r>
              <a:rPr lang="en-IE" altLang="en-US" dirty="0"/>
              <a:t>Engage your audience without them becoming distracted</a:t>
            </a:r>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99D7391-6FE2-4276-A47A-5807E46D69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CDE0C8-5FBD-4E6B-ACE1-E2D4BFE470DE}" type="slidenum">
              <a:rPr lang="en-GB" altLang="en-US">
                <a:latin typeface="Times New Roman" panose="02020603050405020304" pitchFamily="18" charset="0"/>
              </a:rPr>
              <a:pPr/>
              <a:t>34</a:t>
            </a:fld>
            <a:endParaRPr lang="en-GB"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8EE24C74-F0BD-4A6D-8F5E-B44361871738}"/>
              </a:ext>
            </a:extLst>
          </p:cNvPr>
          <p:cNvSpPr>
            <a:spLocks noGrp="1" noRot="1" noChangeAspect="1" noChangeArrowheads="1" noTextEdit="1"/>
          </p:cNvSpPr>
          <p:nvPr>
            <p:ph type="sldImg"/>
          </p:nvPr>
        </p:nvSpPr>
        <p:spPr>
          <a:xfrm>
            <a:off x="917575" y="744538"/>
            <a:ext cx="4962525" cy="3722687"/>
          </a:xfrm>
          <a:ln/>
        </p:spPr>
      </p:sp>
      <p:sp>
        <p:nvSpPr>
          <p:cNvPr id="68612" name="Rectangle 3">
            <a:extLst>
              <a:ext uri="{FF2B5EF4-FFF2-40B4-BE49-F238E27FC236}">
                <a16:creationId xmlns:a16="http://schemas.microsoft.com/office/drawing/2014/main" id="{BBF69FAE-B764-4D0E-9233-A17A31BE3ED5}"/>
              </a:ext>
            </a:extLst>
          </p:cNvPr>
          <p:cNvSpPr>
            <a:spLocks noGrp="1" noChangeArrowheads="1"/>
          </p:cNvSpPr>
          <p:nvPr>
            <p:ph type="body" idx="1"/>
          </p:nvPr>
        </p:nvSpPr>
        <p:spPr>
          <a:noFill/>
        </p:spPr>
        <p:txBody>
          <a:bodyPr/>
          <a:lstStyle/>
          <a:p>
            <a:pPr eaLnBrk="1" hangingPunct="1"/>
            <a:r>
              <a:rPr lang="en-IE" altLang="en-US"/>
              <a:t>Not about you</a:t>
            </a:r>
          </a:p>
          <a:p>
            <a:pPr eaLnBrk="1" hangingPunct="1"/>
            <a:r>
              <a:rPr lang="en-IE" altLang="en-US"/>
              <a:t>Control your body: (breathings, palms, water)</a:t>
            </a:r>
          </a:p>
          <a:p>
            <a:pPr eaLnBrk="1" hangingPunct="1"/>
            <a:r>
              <a:rPr lang="en-IE" altLang="en-US"/>
              <a:t>Focus on: </a:t>
            </a:r>
          </a:p>
          <a:p>
            <a:pPr eaLnBrk="1" hangingPunct="1">
              <a:buFontTx/>
              <a:buChar char="-"/>
            </a:pPr>
            <a:r>
              <a:rPr lang="en-IE" altLang="en-US"/>
              <a:t>Message</a:t>
            </a:r>
          </a:p>
          <a:p>
            <a:pPr eaLnBrk="1" hangingPunct="1">
              <a:buFontTx/>
              <a:buChar char="-"/>
            </a:pPr>
            <a:r>
              <a:rPr lang="en-IE" altLang="en-US"/>
              <a:t>Making audience comfortable</a:t>
            </a:r>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057CA12-1A1E-4AA5-A3F9-5043710838F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E8153B-5C2A-4630-91DE-D810A0949A6C}" type="slidenum">
              <a:rPr lang="en-GB" altLang="en-US">
                <a:latin typeface="Times New Roman" panose="02020603050405020304" pitchFamily="18" charset="0"/>
              </a:rPr>
              <a:pPr/>
              <a:t>35</a:t>
            </a:fld>
            <a:endParaRPr lang="en-GB"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96F542B0-CF07-4A0C-9A1B-6DE464907945}"/>
              </a:ext>
            </a:extLst>
          </p:cNvPr>
          <p:cNvSpPr>
            <a:spLocks noGrp="1" noRot="1" noChangeAspect="1" noChangeArrowheads="1" noTextEdit="1"/>
          </p:cNvSpPr>
          <p:nvPr>
            <p:ph type="sldImg"/>
          </p:nvPr>
        </p:nvSpPr>
        <p:spPr>
          <a:xfrm>
            <a:off x="917575" y="744538"/>
            <a:ext cx="4962525" cy="3722687"/>
          </a:xfrm>
          <a:ln/>
        </p:spPr>
      </p:sp>
      <p:sp>
        <p:nvSpPr>
          <p:cNvPr id="72708" name="Rectangle 3">
            <a:extLst>
              <a:ext uri="{FF2B5EF4-FFF2-40B4-BE49-F238E27FC236}">
                <a16:creationId xmlns:a16="http://schemas.microsoft.com/office/drawing/2014/main" id="{736A4A44-9054-4633-B30D-8BD1082FAD51}"/>
              </a:ext>
            </a:extLst>
          </p:cNvPr>
          <p:cNvSpPr>
            <a:spLocks noGrp="1" noChangeArrowheads="1"/>
          </p:cNvSpPr>
          <p:nvPr>
            <p:ph type="body" idx="1"/>
          </p:nvPr>
        </p:nvSpPr>
        <p:spPr>
          <a:noFill/>
        </p:spPr>
        <p:txBody>
          <a:bodyPr/>
          <a:lstStyle/>
          <a:p>
            <a:pPr eaLnBrk="1" hangingPunct="1"/>
            <a:r>
              <a:rPr lang="en-IE" altLang="en-US" dirty="0"/>
              <a:t>Your are the most powerful visual aid:</a:t>
            </a:r>
          </a:p>
          <a:p>
            <a:pPr eaLnBrk="1" hangingPunct="1"/>
            <a:r>
              <a:rPr lang="en-IE" altLang="en-US" dirty="0"/>
              <a:t>Introduce: </a:t>
            </a:r>
          </a:p>
          <a:p>
            <a:pPr eaLnBrk="1" hangingPunct="1">
              <a:buFontTx/>
              <a:buChar char="-"/>
            </a:pPr>
            <a:r>
              <a:rPr lang="en-IE" altLang="en-US" dirty="0"/>
              <a:t>What you’re going to tell them</a:t>
            </a:r>
          </a:p>
          <a:p>
            <a:pPr eaLnBrk="1" hangingPunct="1">
              <a:buFontTx/>
              <a:buChar char="-"/>
            </a:pPr>
            <a:r>
              <a:rPr lang="en-IE" altLang="en-US" dirty="0"/>
              <a:t>Why you’re telling them</a:t>
            </a:r>
          </a:p>
          <a:p>
            <a:pPr eaLnBrk="1" hangingPunct="1">
              <a:buFontTx/>
              <a:buChar char="-"/>
            </a:pPr>
            <a:r>
              <a:rPr lang="en-IE" altLang="en-US" dirty="0"/>
              <a:t>Why it’s important </a:t>
            </a:r>
          </a:p>
          <a:p>
            <a:pPr eaLnBrk="1" hangingPunct="1">
              <a:buFontTx/>
              <a:buChar char="-"/>
            </a:pPr>
            <a:endParaRPr lang="en-IE" altLang="en-US" dirty="0"/>
          </a:p>
          <a:p>
            <a:pPr eaLnBrk="1" hangingPunct="1"/>
            <a:r>
              <a:rPr lang="en-IE" altLang="en-US" dirty="0"/>
              <a:t>Body language</a:t>
            </a:r>
          </a:p>
          <a:p>
            <a:pPr eaLnBrk="1" hangingPunct="1"/>
            <a:r>
              <a:rPr lang="en-IE" altLang="en-US" dirty="0"/>
              <a:t>Eye Contact</a:t>
            </a:r>
          </a:p>
          <a:p>
            <a:pPr eaLnBrk="1" hangingPunct="1"/>
            <a:endParaRPr lang="en-IE" altLang="en-US" dirty="0"/>
          </a:p>
          <a:p>
            <a:pPr eaLnBrk="1" hangingPunct="1"/>
            <a:r>
              <a:rPr lang="en-IE" altLang="en-US" dirty="0"/>
              <a:t>Disruptions – an effective way  is simply to stop talking and look at the person talking (difficult to do at first but then becomes easy)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790D976-F463-45E7-9A85-8DBE1EE91D6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B5CCEB-223F-43F2-88F3-EAD80D3E52AF}" type="slidenum">
              <a:rPr lang="en-GB" altLang="en-US">
                <a:latin typeface="Times New Roman" panose="02020603050405020304" pitchFamily="18" charset="0"/>
              </a:rPr>
              <a:pPr/>
              <a:t>36</a:t>
            </a:fld>
            <a:endParaRPr lang="en-GB" altLang="en-US">
              <a:latin typeface="Times New Roman" panose="02020603050405020304" pitchFamily="18" charset="0"/>
            </a:endParaRPr>
          </a:p>
        </p:txBody>
      </p:sp>
      <p:sp>
        <p:nvSpPr>
          <p:cNvPr id="76803" name="Rectangle 2">
            <a:extLst>
              <a:ext uri="{FF2B5EF4-FFF2-40B4-BE49-F238E27FC236}">
                <a16:creationId xmlns:a16="http://schemas.microsoft.com/office/drawing/2014/main" id="{024C05D8-A61A-4F3C-9DF1-B635216731CB}"/>
              </a:ext>
            </a:extLst>
          </p:cNvPr>
          <p:cNvSpPr>
            <a:spLocks noGrp="1" noRot="1" noChangeAspect="1" noChangeArrowheads="1" noTextEdit="1"/>
          </p:cNvSpPr>
          <p:nvPr>
            <p:ph type="sldImg"/>
          </p:nvPr>
        </p:nvSpPr>
        <p:spPr>
          <a:xfrm>
            <a:off x="917575" y="744538"/>
            <a:ext cx="4962525" cy="3722687"/>
          </a:xfrm>
          <a:ln/>
        </p:spPr>
      </p:sp>
      <p:sp>
        <p:nvSpPr>
          <p:cNvPr id="76804" name="Rectangle 3">
            <a:extLst>
              <a:ext uri="{FF2B5EF4-FFF2-40B4-BE49-F238E27FC236}">
                <a16:creationId xmlns:a16="http://schemas.microsoft.com/office/drawing/2014/main" id="{A02AC423-22C9-43CD-8E18-2416D94F93D2}"/>
              </a:ext>
            </a:extLst>
          </p:cNvPr>
          <p:cNvSpPr>
            <a:spLocks noGrp="1" noChangeArrowheads="1"/>
          </p:cNvSpPr>
          <p:nvPr>
            <p:ph type="body" idx="1"/>
          </p:nvPr>
        </p:nvSpPr>
        <p:spPr>
          <a:noFill/>
        </p:spPr>
        <p:txBody>
          <a:bodyPr/>
          <a:lstStyle/>
          <a:p>
            <a:pPr eaLnBrk="1" hangingPunct="1"/>
            <a:r>
              <a:rPr lang="en-IE" altLang="en-US" dirty="0"/>
              <a:t>You are the most powerful visual aid for what you are trying to express</a:t>
            </a:r>
          </a:p>
          <a:p>
            <a:pPr eaLnBrk="1" hangingPunct="1"/>
            <a:endParaRPr lang="en-IE" altLang="en-US" dirty="0"/>
          </a:p>
          <a:p>
            <a:pPr eaLnBrk="1" hangingPunct="1"/>
            <a:r>
              <a:rPr lang="en-IE" altLang="en-US" dirty="0"/>
              <a:t>Style – 7 % words / body language / intonation</a:t>
            </a:r>
          </a:p>
          <a:p>
            <a:pPr eaLnBrk="1" hangingPunct="1"/>
            <a:endParaRPr lang="en-IE" altLang="en-US" dirty="0"/>
          </a:p>
          <a:p>
            <a:pPr eaLnBrk="1" hangingPunct="1"/>
            <a:r>
              <a:rPr lang="en-IE" altLang="en-US" dirty="0"/>
              <a:t>Natural &amp; Seem comfortable</a:t>
            </a:r>
          </a:p>
          <a:p>
            <a:pPr eaLnBrk="1" hangingPunct="1"/>
            <a:endParaRPr lang="en-IE" altLang="en-US" dirty="0"/>
          </a:p>
          <a:p>
            <a:pPr eaLnBrk="1" hangingPunct="1"/>
            <a:r>
              <a:rPr lang="en-IE" altLang="en-US" dirty="0"/>
              <a:t>Pacing</a:t>
            </a:r>
          </a:p>
          <a:p>
            <a:pPr eaLnBrk="1" hangingPunct="1"/>
            <a:r>
              <a:rPr lang="en-IE" altLang="en-US" dirty="0"/>
              <a:t>Pausing</a:t>
            </a:r>
          </a:p>
          <a:p>
            <a:pPr eaLnBrk="1" hangingPunct="1"/>
            <a:endParaRPr lang="en-IE" altLang="en-US" dirty="0"/>
          </a:p>
          <a:p>
            <a:pPr eaLnBrk="1" hangingPunct="1"/>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C7ADEE2-A8E1-4E2A-93E6-27AF7D5F9265}"/>
              </a:ext>
            </a:extLst>
          </p:cNvPr>
          <p:cNvSpPr>
            <a:spLocks noGrp="1" noRot="1" noChangeAspect="1" noChangeArrowheads="1" noTextEdit="1"/>
          </p:cNvSpPr>
          <p:nvPr>
            <p:ph type="sldImg"/>
          </p:nvPr>
        </p:nvSpPr>
        <p:spPr>
          <a:xfrm>
            <a:off x="917575" y="744538"/>
            <a:ext cx="4962525" cy="3722687"/>
          </a:xfrm>
          <a:ln/>
        </p:spPr>
      </p:sp>
      <p:sp>
        <p:nvSpPr>
          <p:cNvPr id="74755" name="Notes Placeholder 2">
            <a:extLst>
              <a:ext uri="{FF2B5EF4-FFF2-40B4-BE49-F238E27FC236}">
                <a16:creationId xmlns:a16="http://schemas.microsoft.com/office/drawing/2014/main" id="{EAA14287-9A76-4202-93D5-383BD99E3C82}"/>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030303"/>
                </a:solidFill>
                <a:effectLst/>
                <a:latin typeface="YouTube Sans"/>
              </a:rPr>
              <a:t>Oladapo</a:t>
            </a:r>
            <a:r>
              <a:rPr lang="en-US" b="1" i="0" dirty="0">
                <a:solidFill>
                  <a:srgbClr val="030303"/>
                </a:solidFill>
                <a:effectLst/>
                <a:latin typeface="YouTube Sans"/>
              </a:rPr>
              <a:t> </a:t>
            </a:r>
            <a:r>
              <a:rPr lang="en-US" b="1" i="0" dirty="0" err="1">
                <a:solidFill>
                  <a:srgbClr val="030303"/>
                </a:solidFill>
                <a:effectLst/>
                <a:latin typeface="YouTube Sans"/>
              </a:rPr>
              <a:t>Ogunbodede</a:t>
            </a:r>
            <a:r>
              <a:rPr lang="en-US" b="1" i="0" dirty="0">
                <a:solidFill>
                  <a:srgbClr val="030303"/>
                </a:solidFill>
                <a:effectLst/>
                <a:latin typeface="YouTube Sans"/>
              </a:rPr>
              <a:t>, 3MT 2020 People's Choice Award Winner</a:t>
            </a:r>
          </a:p>
          <a:p>
            <a:endParaRPr lang="en-IE" altLang="en-US" dirty="0"/>
          </a:p>
          <a:p>
            <a:r>
              <a:rPr lang="en-IE" altLang="en-US" dirty="0"/>
              <a:t>Deep breath</a:t>
            </a:r>
          </a:p>
          <a:p>
            <a:r>
              <a:rPr lang="en-IE" altLang="en-US" dirty="0"/>
              <a:t>Speaking slowly – slow down!</a:t>
            </a:r>
          </a:p>
          <a:p>
            <a:r>
              <a:rPr lang="en-IE" altLang="en-US" dirty="0"/>
              <a:t>gestures</a:t>
            </a:r>
          </a:p>
        </p:txBody>
      </p:sp>
      <p:sp>
        <p:nvSpPr>
          <p:cNvPr id="74756" name="Slide Number Placeholder 3">
            <a:extLst>
              <a:ext uri="{FF2B5EF4-FFF2-40B4-BE49-F238E27FC236}">
                <a16:creationId xmlns:a16="http://schemas.microsoft.com/office/drawing/2014/main" id="{96BF1F93-6030-4760-83DE-AB9AE9B5E58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F0E2C6-B749-474B-AA21-C2BF268A22C9}" type="slidenum">
              <a:rPr lang="en-GB" altLang="en-US">
                <a:latin typeface="Times New Roman" panose="02020603050405020304" pitchFamily="18" charset="0"/>
              </a:rPr>
              <a:pPr/>
              <a:t>37</a:t>
            </a:fld>
            <a:endParaRPr lang="en-GB"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3F877CB-F1CB-4124-806F-3AC7D0086AA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27295C-4F99-49F2-A4ED-1F21E28F70ED}" type="slidenum">
              <a:rPr lang="en-GB" altLang="en-US">
                <a:latin typeface="Times New Roman" panose="02020603050405020304" pitchFamily="18" charset="0"/>
              </a:rPr>
              <a:pPr/>
              <a:t>38</a:t>
            </a:fld>
            <a:endParaRPr lang="en-GB"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1DD00B27-671B-4D52-B47E-B7A4558D5C6E}"/>
              </a:ext>
            </a:extLst>
          </p:cNvPr>
          <p:cNvSpPr>
            <a:spLocks noGrp="1" noRot="1" noChangeAspect="1" noChangeArrowheads="1" noTextEdit="1"/>
          </p:cNvSpPr>
          <p:nvPr>
            <p:ph type="sldImg"/>
          </p:nvPr>
        </p:nvSpPr>
        <p:spPr>
          <a:xfrm>
            <a:off x="917575" y="744538"/>
            <a:ext cx="4962525" cy="3722687"/>
          </a:xfrm>
          <a:ln/>
        </p:spPr>
      </p:sp>
      <p:sp>
        <p:nvSpPr>
          <p:cNvPr id="81924" name="Rectangle 3">
            <a:extLst>
              <a:ext uri="{FF2B5EF4-FFF2-40B4-BE49-F238E27FC236}">
                <a16:creationId xmlns:a16="http://schemas.microsoft.com/office/drawing/2014/main" id="{D4AEE9F8-646A-4A38-BB59-DB5DA2E1D424}"/>
              </a:ext>
            </a:extLst>
          </p:cNvPr>
          <p:cNvSpPr>
            <a:spLocks noGrp="1" noChangeArrowheads="1"/>
          </p:cNvSpPr>
          <p:nvPr>
            <p:ph type="body" idx="1"/>
          </p:nvPr>
        </p:nvSpPr>
        <p:spPr>
          <a:noFill/>
        </p:spPr>
        <p:txBody>
          <a:bodyPr/>
          <a:lstStyle/>
          <a:p>
            <a:pPr eaLnBrk="1" hangingPunct="1"/>
            <a:r>
              <a:rPr lang="en-GB" altLang="en-US"/>
              <a:t>Let your enthusiasm come out</a:t>
            </a:r>
          </a:p>
          <a:p>
            <a:pPr eaLnBrk="1" hangingPunct="1"/>
            <a:r>
              <a:rPr lang="en-GB" altLang="en-US"/>
              <a:t>Biggest element that separates mediocre presenters from world class ones is the ability to connect with audience in honest and exciting way. </a:t>
            </a:r>
          </a:p>
          <a:p>
            <a:pPr eaLnBrk="1" hangingPunct="1"/>
            <a:r>
              <a:rPr lang="en-US" altLang="en-US"/>
              <a:t>Movement – hand gestures, intonation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18B0BD1-22DA-42C9-A86A-31105EAE662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0900F3-B2AE-4C58-85EA-247C19D1F42C}" type="slidenum">
              <a:rPr lang="en-GB" altLang="en-US">
                <a:latin typeface="Times New Roman" panose="02020603050405020304" pitchFamily="18" charset="0"/>
              </a:rPr>
              <a:pPr/>
              <a:t>39</a:t>
            </a:fld>
            <a:endParaRPr lang="en-GB"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F2496825-8669-461C-B645-AF9DAB03FE3C}"/>
              </a:ext>
            </a:extLst>
          </p:cNvPr>
          <p:cNvSpPr>
            <a:spLocks noGrp="1" noRot="1" noChangeAspect="1" noChangeArrowheads="1" noTextEdit="1"/>
          </p:cNvSpPr>
          <p:nvPr>
            <p:ph type="sldImg"/>
          </p:nvPr>
        </p:nvSpPr>
        <p:spPr>
          <a:xfrm>
            <a:off x="917575" y="744538"/>
            <a:ext cx="4962525" cy="3722687"/>
          </a:xfrm>
          <a:ln/>
        </p:spPr>
      </p:sp>
      <p:sp>
        <p:nvSpPr>
          <p:cNvPr id="83972" name="Rectangle 3">
            <a:extLst>
              <a:ext uri="{FF2B5EF4-FFF2-40B4-BE49-F238E27FC236}">
                <a16:creationId xmlns:a16="http://schemas.microsoft.com/office/drawing/2014/main" id="{F9BBD6B4-C89C-4F08-B33A-E67BD37C83AC}"/>
              </a:ext>
            </a:extLst>
          </p:cNvPr>
          <p:cNvSpPr>
            <a:spLocks noGrp="1" noChangeArrowheads="1"/>
          </p:cNvSpPr>
          <p:nvPr>
            <p:ph type="body" idx="1"/>
          </p:nvPr>
        </p:nvSpPr>
        <p:spPr>
          <a:noFill/>
        </p:spPr>
        <p:txBody>
          <a:bodyPr/>
          <a:lstStyle/>
          <a:p>
            <a:pPr eaLnBrk="1" hangingPunct="1"/>
            <a:r>
              <a:rPr lang="en-GB" altLang="en-US"/>
              <a:t>Get closer to your audience by moving away from or in front of the podium. The podium is a barrier between you and the audience, but the goal of our presentation is to connect with the audience. Removing physical barriers between you and the audience will help you build rapport and make a connection.</a:t>
            </a:r>
            <a:br>
              <a:rPr lang="en-GB" altLang="en-US"/>
            </a:br>
            <a:endParaRPr lang="en-GB" altLang="en-US"/>
          </a:p>
          <a:p>
            <a:pPr eaLnBrk="1" hangingPunct="1"/>
            <a:r>
              <a:rPr lang="en-IE" altLang="en-US"/>
              <a:t>Don’t talk &amp; move </a:t>
            </a:r>
          </a:p>
          <a:p>
            <a:pPr eaLnBrk="1" hangingPunct="1"/>
            <a:r>
              <a:rPr lang="en-IE" altLang="en-US"/>
              <a:t>Don’t talk over a video</a:t>
            </a:r>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525F18B-842A-4F9C-BB4C-6359F8F1111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DCB56F-19B9-4E60-BA98-15F24CEFCADF}" type="slidenum">
              <a:rPr lang="en-GB" altLang="en-US">
                <a:latin typeface="Times New Roman" panose="02020603050405020304" pitchFamily="18" charset="0"/>
              </a:rPr>
              <a:pPr/>
              <a:t>40</a:t>
            </a:fld>
            <a:endParaRPr lang="en-GB" altLang="en-US">
              <a:latin typeface="Times New Roman" panose="02020603050405020304" pitchFamily="18" charset="0"/>
            </a:endParaRPr>
          </a:p>
        </p:txBody>
      </p:sp>
      <p:sp>
        <p:nvSpPr>
          <p:cNvPr id="84995" name="Rectangle 2">
            <a:extLst>
              <a:ext uri="{FF2B5EF4-FFF2-40B4-BE49-F238E27FC236}">
                <a16:creationId xmlns:a16="http://schemas.microsoft.com/office/drawing/2014/main" id="{72C45FB7-99A6-41AD-8863-4C4974140477}"/>
              </a:ext>
            </a:extLst>
          </p:cNvPr>
          <p:cNvSpPr>
            <a:spLocks noGrp="1" noRot="1" noChangeAspect="1" noChangeArrowheads="1" noTextEdit="1"/>
          </p:cNvSpPr>
          <p:nvPr>
            <p:ph type="sldImg"/>
          </p:nvPr>
        </p:nvSpPr>
        <p:spPr>
          <a:xfrm>
            <a:off x="917575" y="744538"/>
            <a:ext cx="4962525" cy="3722687"/>
          </a:xfrm>
          <a:ln/>
        </p:spPr>
      </p:sp>
      <p:sp>
        <p:nvSpPr>
          <p:cNvPr id="84996" name="Rectangle 3">
            <a:extLst>
              <a:ext uri="{FF2B5EF4-FFF2-40B4-BE49-F238E27FC236}">
                <a16:creationId xmlns:a16="http://schemas.microsoft.com/office/drawing/2014/main" id="{02920601-0C92-4202-8912-929709F4463C}"/>
              </a:ext>
            </a:extLst>
          </p:cNvPr>
          <p:cNvSpPr>
            <a:spLocks noGrp="1" noChangeArrowheads="1"/>
          </p:cNvSpPr>
          <p:nvPr>
            <p:ph type="body" idx="1"/>
          </p:nvPr>
        </p:nvSpPr>
        <p:spPr>
          <a:noFill/>
        </p:spPr>
        <p:txBody>
          <a:bodyPr/>
          <a:lstStyle/>
          <a:p>
            <a:pPr eaLnBrk="1" hangingPunct="1"/>
            <a:r>
              <a:rPr lang="en-IE" altLang="en-US"/>
              <a:t>Make eye contact</a:t>
            </a:r>
          </a:p>
          <a:p>
            <a:pPr eaLnBrk="1" hangingPunct="1"/>
            <a:r>
              <a:rPr lang="en-IE" altLang="en-US"/>
              <a:t>Don’t look at group</a:t>
            </a:r>
          </a:p>
          <a:p>
            <a:pPr eaLnBrk="1" hangingPunct="1"/>
            <a:r>
              <a:rPr lang="en-IE" altLang="en-US"/>
              <a:t>Pick out people in the audience as anchors</a:t>
            </a:r>
          </a:p>
          <a:p>
            <a:pPr eaLnBrk="1" hangingPunct="1"/>
            <a:endParaRPr lang="en-IE" altLang="en-US"/>
          </a:p>
          <a:p>
            <a:pPr eaLnBrk="1" hangingPunct="1"/>
            <a:r>
              <a:rPr lang="en-GB" altLang="en-US"/>
              <a:t>Experienced teachers will often look at their students' eyes to gain their attention, judge their level of interest and to see how well they understand the material being taught. Eye contact is such a powerful tool that teachers can make an individual connection with every student through its use.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646E35E-8A44-43A2-9388-BA6BAA1AF54A}"/>
              </a:ext>
            </a:extLst>
          </p:cNvPr>
          <p:cNvSpPr>
            <a:spLocks noGrp="1" noRot="1" noChangeAspect="1" noTextEdit="1"/>
          </p:cNvSpPr>
          <p:nvPr>
            <p:ph type="sldImg"/>
          </p:nvPr>
        </p:nvSpPr>
        <p:spPr>
          <a:xfrm>
            <a:off x="917575" y="744538"/>
            <a:ext cx="4962525" cy="3722687"/>
          </a:xfrm>
          <a:ln/>
        </p:spPr>
      </p:sp>
      <p:sp>
        <p:nvSpPr>
          <p:cNvPr id="86019" name="Notes Placeholder 2">
            <a:extLst>
              <a:ext uri="{FF2B5EF4-FFF2-40B4-BE49-F238E27FC236}">
                <a16:creationId xmlns:a16="http://schemas.microsoft.com/office/drawing/2014/main" id="{12B580FC-5B8B-49D4-BC28-1B25AE80B618}"/>
              </a:ext>
            </a:extLst>
          </p:cNvPr>
          <p:cNvSpPr>
            <a:spLocks noGrp="1"/>
          </p:cNvSpPr>
          <p:nvPr>
            <p:ph type="body" idx="1"/>
          </p:nvPr>
        </p:nvSpPr>
        <p:spPr>
          <a:noFill/>
        </p:spPr>
        <p:txBody>
          <a:bodyPr/>
          <a:lstStyle/>
          <a:p>
            <a:r>
              <a:rPr lang="en-IE" altLang="en-US" dirty="0"/>
              <a:t>It might be the last thing you feel like doing – give you confidence, help draw audience in</a:t>
            </a:r>
          </a:p>
        </p:txBody>
      </p:sp>
      <p:sp>
        <p:nvSpPr>
          <p:cNvPr id="86020" name="Slide Number Placeholder 3">
            <a:extLst>
              <a:ext uri="{FF2B5EF4-FFF2-40B4-BE49-F238E27FC236}">
                <a16:creationId xmlns:a16="http://schemas.microsoft.com/office/drawing/2014/main" id="{C8158E09-10F4-4948-9042-A1EDDD90B1B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A2E1AD-4955-4880-BEC7-EBA9CB79AD0B}" type="slidenum">
              <a:rPr lang="en-GB" altLang="en-US">
                <a:latin typeface="Times New Roman" panose="02020603050405020304" pitchFamily="18" charset="0"/>
              </a:rPr>
              <a:pPr/>
              <a:t>41</a:t>
            </a:fld>
            <a:endParaRPr lang="en-GB"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for any sticky/controversial points</a:t>
            </a:r>
          </a:p>
          <a:p>
            <a:r>
              <a:rPr lang="en-US" dirty="0"/>
              <a:t>Areas you are not yet expert in and are worried about being asked about</a:t>
            </a:r>
            <a:endParaRPr lang="en-GB" dirty="0"/>
          </a:p>
        </p:txBody>
      </p:sp>
      <p:sp>
        <p:nvSpPr>
          <p:cNvPr id="4" name="Slide Number Placeholder 3"/>
          <p:cNvSpPr>
            <a:spLocks noGrp="1"/>
          </p:cNvSpPr>
          <p:nvPr>
            <p:ph type="sldNum" sz="quarter" idx="5"/>
          </p:nvPr>
        </p:nvSpPr>
        <p:spPr/>
        <p:txBody>
          <a:bodyPr/>
          <a:lstStyle/>
          <a:p>
            <a:fld id="{29CD8F8D-BAD5-4330-A6F1-887164D46EC8}" type="slidenum">
              <a:rPr lang="en-IE" smtClean="0"/>
              <a:t>42</a:t>
            </a:fld>
            <a:endParaRPr lang="en-IE"/>
          </a:p>
        </p:txBody>
      </p:sp>
    </p:spTree>
    <p:extLst>
      <p:ext uri="{BB962C8B-B14F-4D97-AF65-F5344CB8AC3E}">
        <p14:creationId xmlns:p14="http://schemas.microsoft.com/office/powerpoint/2010/main" val="2963318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4F137778-93F0-424F-A20D-E0588AD4F20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CAEC0B-57FB-4F09-B147-C8E3222E7376}" type="slidenum">
              <a:rPr lang="en-GB" altLang="en-US">
                <a:latin typeface="Times New Roman" panose="02020603050405020304" pitchFamily="18" charset="0"/>
              </a:rPr>
              <a:pPr/>
              <a:t>43</a:t>
            </a:fld>
            <a:endParaRPr lang="en-GB" altLang="en-US">
              <a:latin typeface="Times New Roman" panose="02020603050405020304" pitchFamily="18" charset="0"/>
            </a:endParaRPr>
          </a:p>
        </p:txBody>
      </p:sp>
      <p:sp>
        <p:nvSpPr>
          <p:cNvPr id="91139" name="Rectangle 2">
            <a:extLst>
              <a:ext uri="{FF2B5EF4-FFF2-40B4-BE49-F238E27FC236}">
                <a16:creationId xmlns:a16="http://schemas.microsoft.com/office/drawing/2014/main" id="{BE9B8F0B-BCF7-4863-A3E4-815006DB6B87}"/>
              </a:ext>
            </a:extLst>
          </p:cNvPr>
          <p:cNvSpPr>
            <a:spLocks noGrp="1" noRot="1" noChangeAspect="1" noChangeArrowheads="1" noTextEdit="1"/>
          </p:cNvSpPr>
          <p:nvPr>
            <p:ph type="sldImg"/>
          </p:nvPr>
        </p:nvSpPr>
        <p:spPr>
          <a:xfrm>
            <a:off x="917575" y="744538"/>
            <a:ext cx="4962525" cy="3722687"/>
          </a:xfrm>
          <a:ln/>
        </p:spPr>
      </p:sp>
      <p:sp>
        <p:nvSpPr>
          <p:cNvPr id="91140" name="Rectangle 3">
            <a:extLst>
              <a:ext uri="{FF2B5EF4-FFF2-40B4-BE49-F238E27FC236}">
                <a16:creationId xmlns:a16="http://schemas.microsoft.com/office/drawing/2014/main" id="{A16F32B2-1033-4F90-91E2-D2F9236340A6}"/>
              </a:ext>
            </a:extLst>
          </p:cNvPr>
          <p:cNvSpPr>
            <a:spLocks noGrp="1" noChangeArrowheads="1"/>
          </p:cNvSpPr>
          <p:nvPr>
            <p:ph type="body" idx="1"/>
          </p:nvPr>
        </p:nvSpPr>
        <p:spPr>
          <a:noFill/>
        </p:spPr>
        <p:txBody>
          <a:bodyPr/>
          <a:lstStyle/>
          <a:p>
            <a:pPr eaLnBrk="1" hangingPunct="1"/>
            <a:r>
              <a:rPr lang="en-IE" altLang="en-US" dirty="0"/>
              <a:t>Make sure you tell the audience that you will be taking questions at the end of your presentation. </a:t>
            </a:r>
          </a:p>
          <a:p>
            <a:r>
              <a:rPr lang="en-US" dirty="0"/>
              <a:t>It’s ok to ask to repeat and rephrase</a:t>
            </a:r>
          </a:p>
          <a:p>
            <a:r>
              <a:rPr lang="en-US" dirty="0"/>
              <a:t>Ok to ask whether you answered question</a:t>
            </a:r>
          </a:p>
          <a:p>
            <a:r>
              <a:rPr lang="en-US" dirty="0"/>
              <a:t>Ok to say its not something you’ve thought about but you will</a:t>
            </a:r>
          </a:p>
          <a:p>
            <a:r>
              <a:rPr lang="en-US" dirty="0"/>
              <a:t>How to deal with ‘not a question, just an observation’.</a:t>
            </a:r>
            <a:endParaRPr lang="en-GB" dirty="0"/>
          </a:p>
          <a:p>
            <a:pPr eaLnBrk="1" hangingPunct="1"/>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Breakout - I person to feed back to the rest of the group</a:t>
            </a:r>
          </a:p>
          <a:p>
            <a:r>
              <a:rPr lang="en-IE" dirty="0"/>
              <a:t>Smiling, </a:t>
            </a:r>
          </a:p>
          <a:p>
            <a:r>
              <a:rPr lang="en-IE" dirty="0"/>
              <a:t>Varying tone</a:t>
            </a:r>
          </a:p>
          <a:p>
            <a:r>
              <a:rPr lang="en-IE" dirty="0"/>
              <a:t>Showing enthusiasm</a:t>
            </a:r>
          </a:p>
          <a:p>
            <a:r>
              <a:rPr lang="en-IE" dirty="0"/>
              <a:t>Engaging with audience</a:t>
            </a:r>
          </a:p>
          <a:p>
            <a:r>
              <a:rPr lang="en-IE" dirty="0"/>
              <a:t>Confidence</a:t>
            </a:r>
          </a:p>
          <a:p>
            <a:r>
              <a:rPr lang="en-IE" dirty="0"/>
              <a:t>Passion</a:t>
            </a:r>
          </a:p>
          <a:p>
            <a:r>
              <a:rPr lang="en-IE" dirty="0"/>
              <a:t>Knowing what to say</a:t>
            </a:r>
          </a:p>
        </p:txBody>
      </p:sp>
      <p:sp>
        <p:nvSpPr>
          <p:cNvPr id="4" name="Slide Number Placeholder 3"/>
          <p:cNvSpPr>
            <a:spLocks noGrp="1"/>
          </p:cNvSpPr>
          <p:nvPr>
            <p:ph type="sldNum" sz="quarter" idx="5"/>
          </p:nvPr>
        </p:nvSpPr>
        <p:spPr/>
        <p:txBody>
          <a:bodyPr/>
          <a:lstStyle/>
          <a:p>
            <a:fld id="{29CD8F8D-BAD5-4330-A6F1-887164D46EC8}" type="slidenum">
              <a:rPr lang="en-IE" smtClean="0"/>
              <a:t>4</a:t>
            </a:fld>
            <a:endParaRPr lang="en-IE"/>
          </a:p>
        </p:txBody>
      </p:sp>
    </p:spTree>
    <p:extLst>
      <p:ext uri="{BB962C8B-B14F-4D97-AF65-F5344CB8AC3E}">
        <p14:creationId xmlns:p14="http://schemas.microsoft.com/office/powerpoint/2010/main" val="2433921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9CD8F8D-BAD5-4330-A6F1-887164D46EC8}" type="slidenum">
              <a:rPr lang="en-IE" smtClean="0"/>
              <a:t>44</a:t>
            </a:fld>
            <a:endParaRPr lang="en-IE"/>
          </a:p>
        </p:txBody>
      </p:sp>
    </p:spTree>
    <p:extLst>
      <p:ext uri="{BB962C8B-B14F-4D97-AF65-F5344CB8AC3E}">
        <p14:creationId xmlns:p14="http://schemas.microsoft.com/office/powerpoint/2010/main" val="305596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1A56FEB-9BB0-4712-B4B6-FC84FC1051C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1D2C26-5C03-4448-916E-45455E099740}" type="slidenum">
              <a:rPr lang="en-GB" altLang="en-US">
                <a:latin typeface="Times New Roman" panose="02020603050405020304" pitchFamily="18" charset="0"/>
              </a:rPr>
              <a:pPr/>
              <a:t>45</a:t>
            </a:fld>
            <a:endParaRPr lang="en-GB"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877B37A1-140F-4B8F-95BC-F60205CB706B}"/>
              </a:ext>
            </a:extLst>
          </p:cNvPr>
          <p:cNvSpPr>
            <a:spLocks noGrp="1" noRot="1" noChangeAspect="1" noChangeArrowheads="1" noTextEdit="1"/>
          </p:cNvSpPr>
          <p:nvPr>
            <p:ph type="sldImg"/>
          </p:nvPr>
        </p:nvSpPr>
        <p:spPr>
          <a:xfrm>
            <a:off x="917575" y="744538"/>
            <a:ext cx="4962525" cy="3722687"/>
          </a:xfrm>
          <a:ln/>
        </p:spPr>
      </p:sp>
      <p:sp>
        <p:nvSpPr>
          <p:cNvPr id="14340" name="Rectangle 3">
            <a:extLst>
              <a:ext uri="{FF2B5EF4-FFF2-40B4-BE49-F238E27FC236}">
                <a16:creationId xmlns:a16="http://schemas.microsoft.com/office/drawing/2014/main" id="{23A319FD-2D23-4EAC-AFAF-1600EFFC55E1}"/>
              </a:ext>
            </a:extLst>
          </p:cNvPr>
          <p:cNvSpPr>
            <a:spLocks noGrp="1" noChangeArrowheads="1"/>
          </p:cNvSpPr>
          <p:nvPr>
            <p:ph type="body" idx="1"/>
          </p:nvPr>
        </p:nvSpPr>
        <p:spPr>
          <a:noFill/>
        </p:spPr>
        <p:txBody>
          <a:bodyPr/>
          <a:lstStyle/>
          <a:p>
            <a:pPr eaLnBrk="1" hangingPunct="1"/>
            <a:r>
              <a:rPr lang="en-IE" altLang="en-US"/>
              <a:t>Importance of a process (4 steps)</a:t>
            </a:r>
            <a:endParaRPr lang="en-GB" altLang="en-US"/>
          </a:p>
        </p:txBody>
      </p:sp>
    </p:spTree>
    <p:extLst>
      <p:ext uri="{BB962C8B-B14F-4D97-AF65-F5344CB8AC3E}">
        <p14:creationId xmlns:p14="http://schemas.microsoft.com/office/powerpoint/2010/main" val="143940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1A56FEB-9BB0-4712-B4B6-FC84FC1051C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1D2C26-5C03-4448-916E-45455E099740}" type="slidenum">
              <a:rPr lang="en-GB" altLang="en-US">
                <a:latin typeface="Times New Roman" panose="02020603050405020304" pitchFamily="18" charset="0"/>
              </a:rPr>
              <a:pPr/>
              <a:t>5</a:t>
            </a:fld>
            <a:endParaRPr lang="en-GB"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877B37A1-140F-4B8F-95BC-F60205CB706B}"/>
              </a:ext>
            </a:extLst>
          </p:cNvPr>
          <p:cNvSpPr>
            <a:spLocks noGrp="1" noRot="1" noChangeAspect="1" noChangeArrowheads="1" noTextEdit="1"/>
          </p:cNvSpPr>
          <p:nvPr>
            <p:ph type="sldImg"/>
          </p:nvPr>
        </p:nvSpPr>
        <p:spPr>
          <a:xfrm>
            <a:off x="917575" y="744538"/>
            <a:ext cx="4962525" cy="3722687"/>
          </a:xfrm>
          <a:ln/>
        </p:spPr>
      </p:sp>
      <p:sp>
        <p:nvSpPr>
          <p:cNvPr id="14340" name="Rectangle 3">
            <a:extLst>
              <a:ext uri="{FF2B5EF4-FFF2-40B4-BE49-F238E27FC236}">
                <a16:creationId xmlns:a16="http://schemas.microsoft.com/office/drawing/2014/main" id="{23A319FD-2D23-4EAC-AFAF-1600EFFC55E1}"/>
              </a:ext>
            </a:extLst>
          </p:cNvPr>
          <p:cNvSpPr>
            <a:spLocks noGrp="1" noChangeArrowheads="1"/>
          </p:cNvSpPr>
          <p:nvPr>
            <p:ph type="body" idx="1"/>
          </p:nvPr>
        </p:nvSpPr>
        <p:spPr>
          <a:noFill/>
        </p:spPr>
        <p:txBody>
          <a:bodyPr/>
          <a:lstStyle/>
          <a:p>
            <a:pPr eaLnBrk="1" hangingPunct="1"/>
            <a:r>
              <a:rPr lang="en-IE" altLang="en-US" dirty="0"/>
              <a:t>How to get to giving effective presentations.  Remember the 4 steps. Importance of a process (4 steps)</a:t>
            </a:r>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A4F98CF-BFE1-4817-B54B-21C3AFAC401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502330-BBC2-4D8D-96C5-616024560745}" type="slidenum">
              <a:rPr lang="en-GB" altLang="en-US">
                <a:latin typeface="Times New Roman" panose="02020603050405020304" pitchFamily="18" charset="0"/>
              </a:rPr>
              <a:pPr/>
              <a:t>8</a:t>
            </a:fld>
            <a:endParaRPr lang="en-GB"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FA354C3C-8D93-4382-A4A1-217DF42D39B3}"/>
              </a:ext>
            </a:extLst>
          </p:cNvPr>
          <p:cNvSpPr>
            <a:spLocks noGrp="1" noRot="1" noChangeAspect="1" noChangeArrowheads="1" noTextEdit="1"/>
          </p:cNvSpPr>
          <p:nvPr>
            <p:ph type="sldImg"/>
          </p:nvPr>
        </p:nvSpPr>
        <p:spPr>
          <a:xfrm>
            <a:off x="917575" y="744538"/>
            <a:ext cx="4962525" cy="3722687"/>
          </a:xfrm>
          <a:ln/>
        </p:spPr>
      </p:sp>
      <p:sp>
        <p:nvSpPr>
          <p:cNvPr id="16388" name="Rectangle 3">
            <a:extLst>
              <a:ext uri="{FF2B5EF4-FFF2-40B4-BE49-F238E27FC236}">
                <a16:creationId xmlns:a16="http://schemas.microsoft.com/office/drawing/2014/main" id="{2431ABB5-41FA-4950-8277-CFBA0871EE4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FC91801-40D3-48B0-ACDE-8F4D14762C3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D55C6C-3012-48E2-9C2D-B4FC215327E7}" type="slidenum">
              <a:rPr lang="en-GB" altLang="en-US">
                <a:latin typeface="Times New Roman" panose="02020603050405020304" pitchFamily="18" charset="0"/>
              </a:rPr>
              <a:pPr/>
              <a:t>9</a:t>
            </a:fld>
            <a:endParaRPr lang="en-GB"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67DB8787-AB64-4048-B409-3A6F62DCB59B}"/>
              </a:ext>
            </a:extLst>
          </p:cNvPr>
          <p:cNvSpPr>
            <a:spLocks noGrp="1" noRot="1" noChangeAspect="1" noChangeArrowheads="1" noTextEdit="1"/>
          </p:cNvSpPr>
          <p:nvPr>
            <p:ph type="sldImg"/>
          </p:nvPr>
        </p:nvSpPr>
        <p:spPr>
          <a:xfrm>
            <a:off x="917575" y="744538"/>
            <a:ext cx="4962525" cy="3722687"/>
          </a:xfrm>
          <a:ln/>
        </p:spPr>
      </p:sp>
      <p:sp>
        <p:nvSpPr>
          <p:cNvPr id="18436" name="Rectangle 3">
            <a:extLst>
              <a:ext uri="{FF2B5EF4-FFF2-40B4-BE49-F238E27FC236}">
                <a16:creationId xmlns:a16="http://schemas.microsoft.com/office/drawing/2014/main" id="{2AD4EA51-C751-4D77-AB3D-C3C765E6B3D2}"/>
              </a:ext>
            </a:extLst>
          </p:cNvPr>
          <p:cNvSpPr>
            <a:spLocks noGrp="1" noChangeArrowheads="1"/>
          </p:cNvSpPr>
          <p:nvPr>
            <p:ph type="body" idx="1"/>
          </p:nvPr>
        </p:nvSpPr>
        <p:spPr>
          <a:noFill/>
        </p:spPr>
        <p:txBody>
          <a:bodyPr/>
          <a:lstStyle/>
          <a:p>
            <a:pPr eaLnBrk="1" hangingPunct="1"/>
            <a:r>
              <a:rPr lang="en-GB" altLang="en-US" b="1" dirty="0"/>
              <a:t>Before you even open up PowerPoint</a:t>
            </a:r>
          </a:p>
          <a:p>
            <a:pPr eaLnBrk="1" hangingPunct="1"/>
            <a:r>
              <a:rPr lang="en-GB" altLang="en-US" dirty="0"/>
              <a:t>What is the real purpose of your talk? </a:t>
            </a:r>
          </a:p>
          <a:p>
            <a:pPr eaLnBrk="1" hangingPunct="1"/>
            <a:r>
              <a:rPr lang="en-GB" altLang="en-US" dirty="0"/>
              <a:t>What is going to make your presentation of these ideas different from reading an article or handout you could produce?</a:t>
            </a:r>
          </a:p>
          <a:p>
            <a:pPr eaLnBrk="1" hangingPunct="1"/>
            <a:r>
              <a:rPr lang="en-GB" altLang="en-US" dirty="0"/>
              <a:t>What makes a presentation more than simply a transfer of information?</a:t>
            </a:r>
          </a:p>
          <a:p>
            <a:pPr eaLnBrk="1" hangingPunct="1"/>
            <a:r>
              <a:rPr lang="en-IE" altLang="en-US" dirty="0"/>
              <a:t>How long – sticking to time frame shows you can condense/present your ides in a concise timeframe. You could also be penalised</a:t>
            </a:r>
          </a:p>
          <a:p>
            <a:pPr eaLnBrk="1" hangingPunct="1"/>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A3E675E-B774-4703-8DFF-9B86C6931A2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F23912-7ED4-4966-8CFE-0CFE64782D99}" type="slidenum">
              <a:rPr lang="en-GB" altLang="en-US">
                <a:latin typeface="Times New Roman" panose="02020603050405020304" pitchFamily="18" charset="0"/>
              </a:rPr>
              <a:pPr/>
              <a:t>10</a:t>
            </a:fld>
            <a:endParaRPr lang="en-GB"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43F6FA55-8CB3-4E12-B0CC-F98866FAFE74}"/>
              </a:ext>
            </a:extLst>
          </p:cNvPr>
          <p:cNvSpPr>
            <a:spLocks noGrp="1" noRot="1" noChangeAspect="1" noChangeArrowheads="1" noTextEdit="1"/>
          </p:cNvSpPr>
          <p:nvPr>
            <p:ph type="sldImg"/>
          </p:nvPr>
        </p:nvSpPr>
        <p:spPr>
          <a:xfrm>
            <a:off x="917575" y="744538"/>
            <a:ext cx="4962525" cy="3722687"/>
          </a:xfrm>
          <a:ln/>
        </p:spPr>
      </p:sp>
      <p:sp>
        <p:nvSpPr>
          <p:cNvPr id="23556" name="Rectangle 3">
            <a:extLst>
              <a:ext uri="{FF2B5EF4-FFF2-40B4-BE49-F238E27FC236}">
                <a16:creationId xmlns:a16="http://schemas.microsoft.com/office/drawing/2014/main" id="{70F48B1F-7C6F-49FE-B344-DB17E57B22D7}"/>
              </a:ext>
            </a:extLst>
          </p:cNvPr>
          <p:cNvSpPr>
            <a:spLocks noGrp="1" noChangeArrowheads="1"/>
          </p:cNvSpPr>
          <p:nvPr>
            <p:ph type="body" idx="1"/>
          </p:nvPr>
        </p:nvSpPr>
        <p:spPr>
          <a:noFill/>
        </p:spPr>
        <p:txBody>
          <a:bodyPr/>
          <a:lstStyle/>
          <a:p>
            <a:pPr eaLnBrk="1" hangingPunct="1"/>
            <a:r>
              <a:rPr lang="en-US" altLang="en-US" dirty="0"/>
              <a:t>Could be a conference with lots of presentations – how will yours stand out? </a:t>
            </a:r>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CD8F8D-BAD5-4330-A6F1-887164D46EC8}" type="slidenum">
              <a:rPr lang="en-IE" smtClean="0"/>
              <a:t>11</a:t>
            </a:fld>
            <a:endParaRPr lang="en-IE"/>
          </a:p>
        </p:txBody>
      </p:sp>
    </p:spTree>
    <p:extLst>
      <p:ext uri="{BB962C8B-B14F-4D97-AF65-F5344CB8AC3E}">
        <p14:creationId xmlns:p14="http://schemas.microsoft.com/office/powerpoint/2010/main" val="454162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784" y="-27384"/>
            <a:ext cx="9188414" cy="3240360"/>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ctrTitle"/>
          </p:nvPr>
        </p:nvSpPr>
        <p:spPr>
          <a:xfrm>
            <a:off x="692223" y="1988840"/>
            <a:ext cx="7772400" cy="1152128"/>
          </a:xfrm>
        </p:spPr>
        <p:txBody>
          <a:bodyPr>
            <a:normAutofit/>
          </a:bodyPr>
          <a:lstStyle>
            <a:lvl1pPr>
              <a:defRPr sz="4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IE" dirty="0"/>
          </a:p>
        </p:txBody>
      </p:sp>
      <p:sp>
        <p:nvSpPr>
          <p:cNvPr id="3" name="Subtitle 2"/>
          <p:cNvSpPr>
            <a:spLocks noGrp="1"/>
          </p:cNvSpPr>
          <p:nvPr>
            <p:ph type="subTitle" idx="1"/>
          </p:nvPr>
        </p:nvSpPr>
        <p:spPr>
          <a:xfrm>
            <a:off x="1331640" y="3645024"/>
            <a:ext cx="6400800" cy="1752600"/>
          </a:xfrm>
        </p:spPr>
        <p:txBody>
          <a:bodyPr>
            <a:normAutofit/>
          </a:bodyPr>
          <a:lstStyle>
            <a:lvl1pPr marL="0" indent="0" algn="ct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dirty="0"/>
          </a:p>
        </p:txBody>
      </p:sp>
      <p:pic>
        <p:nvPicPr>
          <p:cNvPr id="1026" name="Picture 2" descr="C:\Users\jardinj\Pictures\logos\inverted-logo-trinity\white-print-web-trinit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3995936" cy="1378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ardinj\Pictures\logos\SLD-logo invert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40152" y="260648"/>
            <a:ext cx="2938243" cy="148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0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6250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lvl1pPr>
              <a:defRPr sz="3600"/>
            </a:lvl1pPr>
          </a:lstStyle>
          <a:p>
            <a:r>
              <a:rPr lang="en-US"/>
              <a:t>Click to edit Master title style</a:t>
            </a:r>
            <a:endParaRPr lang="en-IE" dirty="0"/>
          </a:p>
        </p:txBody>
      </p:sp>
      <p:sp>
        <p:nvSpPr>
          <p:cNvPr id="9" name="Picture Placeholder 8"/>
          <p:cNvSpPr>
            <a:spLocks noGrp="1"/>
          </p:cNvSpPr>
          <p:nvPr>
            <p:ph type="pic" sz="quarter" idx="10"/>
          </p:nvPr>
        </p:nvSpPr>
        <p:spPr>
          <a:xfrm>
            <a:off x="5364088" y="1988840"/>
            <a:ext cx="3384550" cy="3960440"/>
          </a:xfrm>
        </p:spPr>
        <p:txBody>
          <a:bodyPr/>
          <a:lstStyle/>
          <a:p>
            <a:r>
              <a:rPr lang="en-US"/>
              <a:t>Click icon to add picture</a:t>
            </a:r>
            <a:endParaRPr lang="en-IE" dirty="0"/>
          </a:p>
        </p:txBody>
      </p:sp>
      <p:sp>
        <p:nvSpPr>
          <p:cNvPr id="11" name="Text Placeholder 10"/>
          <p:cNvSpPr>
            <a:spLocks noGrp="1"/>
          </p:cNvSpPr>
          <p:nvPr>
            <p:ph type="body" sz="quarter" idx="11"/>
          </p:nvPr>
        </p:nvSpPr>
        <p:spPr>
          <a:xfrm>
            <a:off x="467544" y="1988840"/>
            <a:ext cx="4536306" cy="3960440"/>
          </a:xfrm>
        </p:spPr>
        <p:txBody>
          <a:bodyPr/>
          <a:lstStyle>
            <a:lvl1pPr>
              <a:defRPr sz="2400" baseline="0"/>
            </a:lvl1pPr>
            <a:lvl2pPr marL="800100" indent="-342900">
              <a:buFontTx/>
              <a:buChar cha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754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s backgroun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309320"/>
          </a:xfrm>
        </p:spPr>
        <p:txBody>
          <a:bodyPr/>
          <a:lstStyle/>
          <a:p>
            <a:r>
              <a:rPr lang="en-US"/>
              <a:t>Click icon to add picture</a:t>
            </a:r>
            <a:endParaRPr lang="en-IE" dirty="0"/>
          </a:p>
        </p:txBody>
      </p:sp>
      <p:sp>
        <p:nvSpPr>
          <p:cNvPr id="2" name="Title 1"/>
          <p:cNvSpPr>
            <a:spLocks noGrp="1"/>
          </p:cNvSpPr>
          <p:nvPr>
            <p:ph type="title"/>
          </p:nvPr>
        </p:nvSpPr>
        <p:spPr>
          <a:xfrm>
            <a:off x="467544" y="476672"/>
            <a:ext cx="8229600" cy="1143000"/>
          </a:xfrm>
        </p:spPr>
        <p:txBody>
          <a:bodyPr>
            <a:normAutofit/>
          </a:bodyPr>
          <a:lstStyle>
            <a:lvl1pPr>
              <a:defRPr sz="3600"/>
            </a:lvl1pPr>
          </a:lstStyle>
          <a:p>
            <a:r>
              <a:rPr lang="en-US"/>
              <a:t>Click to edit Master title style</a:t>
            </a:r>
            <a:endParaRPr lang="en-IE" dirty="0"/>
          </a:p>
        </p:txBody>
      </p:sp>
      <p:sp>
        <p:nvSpPr>
          <p:cNvPr id="11" name="Text Placeholder 10"/>
          <p:cNvSpPr>
            <a:spLocks noGrp="1"/>
          </p:cNvSpPr>
          <p:nvPr>
            <p:ph type="body" sz="quarter" idx="11"/>
          </p:nvPr>
        </p:nvSpPr>
        <p:spPr>
          <a:xfrm>
            <a:off x="4139952" y="1988840"/>
            <a:ext cx="4536306" cy="3960440"/>
          </a:xfrm>
        </p:spPr>
        <p:txBody>
          <a:bodyPr/>
          <a:lstStyle>
            <a:lvl1pPr>
              <a:defRPr sz="2400" baseline="0"/>
            </a:lvl1pPr>
            <a:lvl2pPr marL="800100" indent="-342900">
              <a:buFontTx/>
              <a:buChar cha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0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amp;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060848"/>
            <a:ext cx="9144000" cy="4032448"/>
          </a:xfrm>
        </p:spPr>
        <p:txBody>
          <a:bodyPr/>
          <a:lstStyle/>
          <a:p>
            <a:r>
              <a:rPr lang="en-US"/>
              <a:t>Click icon to add picture</a:t>
            </a:r>
            <a:endParaRPr lang="en-IE" dirty="0"/>
          </a:p>
        </p:txBody>
      </p:sp>
      <p:sp>
        <p:nvSpPr>
          <p:cNvPr id="2" name="Title 1"/>
          <p:cNvSpPr>
            <a:spLocks noGrp="1"/>
          </p:cNvSpPr>
          <p:nvPr>
            <p:ph type="title"/>
          </p:nvPr>
        </p:nvSpPr>
        <p:spPr>
          <a:xfrm>
            <a:off x="467544" y="476672"/>
            <a:ext cx="8229600" cy="1143000"/>
          </a:xfrm>
        </p:spPr>
        <p:txBody>
          <a:bodyPr>
            <a:normAutofit/>
          </a:bodyPr>
          <a:lstStyle>
            <a:lvl1pPr algn="l">
              <a:defRPr sz="3600"/>
            </a:lvl1pPr>
          </a:lstStyle>
          <a:p>
            <a:r>
              <a:rPr lang="en-US"/>
              <a:t>Click to edit Master title style</a:t>
            </a:r>
            <a:endParaRPr lang="en-IE" dirty="0"/>
          </a:p>
        </p:txBody>
      </p:sp>
      <p:sp>
        <p:nvSpPr>
          <p:cNvPr id="4" name="Text Placeholder 3"/>
          <p:cNvSpPr>
            <a:spLocks noGrp="1"/>
          </p:cNvSpPr>
          <p:nvPr>
            <p:ph type="body" sz="quarter" idx="11"/>
          </p:nvPr>
        </p:nvSpPr>
        <p:spPr>
          <a:xfrm>
            <a:off x="683568" y="1340768"/>
            <a:ext cx="7992888" cy="431800"/>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5666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p:cNvSpPr/>
          <p:nvPr userDrawn="1"/>
        </p:nvSpPr>
        <p:spPr>
          <a:xfrm>
            <a:off x="-15784" y="-27384"/>
            <a:ext cx="9188414" cy="3240360"/>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ctrTitle"/>
          </p:nvPr>
        </p:nvSpPr>
        <p:spPr>
          <a:xfrm>
            <a:off x="692223" y="3429000"/>
            <a:ext cx="7772400" cy="1152128"/>
          </a:xfrm>
        </p:spPr>
        <p:txBody>
          <a:bodyPr>
            <a:normAutofit/>
          </a:bodyPr>
          <a:lstStyle>
            <a:lvl1pP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IE" dirty="0"/>
          </a:p>
        </p:txBody>
      </p:sp>
      <p:pic>
        <p:nvPicPr>
          <p:cNvPr id="1026" name="Picture 2" descr="C:\Users\jardinj\Pictures\logos\inverted-logo-trinity\white-print-web-trinit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3995936" cy="1378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ardinj\Pictures\logos\SLD-logo invert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40152" y="260648"/>
            <a:ext cx="2938243" cy="148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9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779251-1149-4F67-BBD6-962DB0B62B94}"/>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9EC5FE41-2177-42A3-82D6-F9C6B270B01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FB7236F-729B-4D1C-AC82-D19D73BA7CC4}"/>
              </a:ext>
            </a:extLst>
          </p:cNvPr>
          <p:cNvSpPr>
            <a:spLocks noGrp="1"/>
          </p:cNvSpPr>
          <p:nvPr>
            <p:ph type="sldNum" sz="quarter" idx="12"/>
          </p:nvPr>
        </p:nvSpPr>
        <p:spPr/>
        <p:txBody>
          <a:bodyPr/>
          <a:lstStyle>
            <a:lvl1pPr>
              <a:defRPr/>
            </a:lvl1pPr>
          </a:lstStyle>
          <a:p>
            <a:fld id="{D04353BE-DE24-4BB7-94DE-092F8A72B806}" type="slidenum">
              <a:rPr lang="en-GB" altLang="en-US"/>
              <a:pPr/>
              <a:t>‹#›</a:t>
            </a:fld>
            <a:endParaRPr lang="en-GB" altLang="en-US"/>
          </a:p>
        </p:txBody>
      </p:sp>
    </p:spTree>
    <p:extLst>
      <p:ext uri="{BB962C8B-B14F-4D97-AF65-F5344CB8AC3E}">
        <p14:creationId xmlns:p14="http://schemas.microsoft.com/office/powerpoint/2010/main" val="4886039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505" y="476672"/>
            <a:ext cx="8229600" cy="1143000"/>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471505" y="1916832"/>
            <a:ext cx="8229600" cy="2304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7902" y="6309320"/>
            <a:ext cx="9188414" cy="576064"/>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p:cNvSpPr txBox="1"/>
          <p:nvPr/>
        </p:nvSpPr>
        <p:spPr>
          <a:xfrm>
            <a:off x="251520" y="6351711"/>
            <a:ext cx="3320140" cy="461665"/>
          </a:xfrm>
          <a:prstGeom prst="rect">
            <a:avLst/>
          </a:prstGeom>
          <a:noFill/>
        </p:spPr>
        <p:txBody>
          <a:bodyPr wrap="none" rtlCol="0">
            <a:spAutoFit/>
          </a:bodyPr>
          <a:lstStyle/>
          <a:p>
            <a:r>
              <a:rPr lang="en-IE"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Student Learning</a:t>
            </a:r>
            <a:r>
              <a:rPr lang="en-IE" sz="12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Development</a:t>
            </a:r>
          </a:p>
          <a:p>
            <a:r>
              <a:rPr lang="en-IE"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Trinity College Dublin, The University of Dublin</a:t>
            </a:r>
            <a:endParaRPr lang="en-IE"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2" descr="C:\Users\jardinj\Documents\SLD marketing\final vectors\book.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418374" y="6339387"/>
            <a:ext cx="421078" cy="4609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rdinj\Documents\SLD marketing\final vectors\laptop.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40352" y="6309320"/>
            <a:ext cx="678022"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ardinj\Documents\SLD marketing\final vectors\muggrey.png"/>
          <p:cNvPicPr>
            <a:picLocks noChangeAspect="1" noChangeArrowheads="1"/>
          </p:cNvPicPr>
          <p:nvPr userDrawn="1"/>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410262" y="6400236"/>
            <a:ext cx="330090" cy="33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65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Lst>
  <p:txStyles>
    <p:titleStyle>
      <a:lvl1pPr algn="ctr" defTabSz="914400" rtl="0" eaLnBrk="1" latinLnBrk="0" hangingPunct="1">
        <a:spcBef>
          <a:spcPct val="0"/>
        </a:spcBef>
        <a:buNone/>
        <a:defRPr sz="3600" kern="1200">
          <a:solidFill>
            <a:srgbClr val="00642D"/>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ubjectguides.york.ac.uk/skills/presenta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_uNCp82wrxM?feature=oembed" TargetMode="Externa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tcd.ie/sl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u.surveymonkey.com/r/SLDPGSchool"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s://eu.surveymonkey.com/r/SLDPGSchoo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allpaperflare.com/search?wallpaper=frightene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ua.ie/" TargetMode="External"/><Relationship Id="rId2" Type="http://schemas.openxmlformats.org/officeDocument/2006/relationships/hyperlink" Target="https://www.ul.ie/research/doctoral-college/events/iua-national-3-minute-thesis-final-20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dirty="0"/>
              <a:t>Presenting and communicating your research</a:t>
            </a:r>
          </a:p>
        </p:txBody>
      </p:sp>
      <p:sp>
        <p:nvSpPr>
          <p:cNvPr id="3" name="Subtitle 2"/>
          <p:cNvSpPr>
            <a:spLocks noGrp="1"/>
          </p:cNvSpPr>
          <p:nvPr>
            <p:ph type="subTitle" idx="1"/>
          </p:nvPr>
        </p:nvSpPr>
        <p:spPr/>
        <p:txBody>
          <a:bodyPr vert="horz" lIns="91440" tIns="45720" rIns="91440" bIns="45720" rtlCol="0" anchor="t">
            <a:normAutofit fontScale="77500" lnSpcReduction="20000"/>
          </a:bodyPr>
          <a:lstStyle/>
          <a:p>
            <a:r>
              <a:rPr lang="en-IE" dirty="0">
                <a:solidFill>
                  <a:schemeClr val="tx1"/>
                </a:solidFill>
              </a:rPr>
              <a:t>Student Learning Development</a:t>
            </a:r>
          </a:p>
          <a:p>
            <a:r>
              <a:rPr lang="en-IE" dirty="0">
                <a:solidFill>
                  <a:schemeClr val="tx1"/>
                </a:solidFill>
                <a:latin typeface="Segoe UI"/>
                <a:cs typeface="Segoe UI"/>
              </a:rPr>
              <a:t>Presented by Dr Maeve O' Regan</a:t>
            </a:r>
            <a:endParaRPr lang="en-IE" dirty="0">
              <a:solidFill>
                <a:schemeClr val="tx1"/>
              </a:solidFill>
            </a:endParaRPr>
          </a:p>
          <a:p>
            <a:endParaRPr lang="en-IE" dirty="0">
              <a:solidFill>
                <a:schemeClr val="tx1"/>
              </a:solidFill>
            </a:endParaRPr>
          </a:p>
          <a:p>
            <a:r>
              <a:rPr lang="en-IE" dirty="0">
                <a:solidFill>
                  <a:schemeClr val="tx1"/>
                </a:solidFill>
              </a:rPr>
              <a:t>E: student.learning@tcd.ie</a:t>
            </a:r>
          </a:p>
          <a:p>
            <a:r>
              <a:rPr lang="en-IE" dirty="0">
                <a:solidFill>
                  <a:schemeClr val="tx1"/>
                </a:solidFill>
              </a:rPr>
              <a:t>W: www.tcd.ie/sld/</a:t>
            </a:r>
          </a:p>
        </p:txBody>
      </p:sp>
    </p:spTree>
    <p:extLst>
      <p:ext uri="{BB962C8B-B14F-4D97-AF65-F5344CB8AC3E}">
        <p14:creationId xmlns:p14="http://schemas.microsoft.com/office/powerpoint/2010/main" val="53532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A7FFB9-8F74-4608-BB78-61739E567072}"/>
              </a:ext>
            </a:extLst>
          </p:cNvPr>
          <p:cNvSpPr>
            <a:spLocks noGrp="1" noChangeArrowheads="1"/>
          </p:cNvSpPr>
          <p:nvPr>
            <p:ph type="title"/>
          </p:nvPr>
        </p:nvSpPr>
        <p:spPr>
          <a:xfrm>
            <a:off x="482945" y="188640"/>
            <a:ext cx="8229600" cy="1143000"/>
          </a:xfrm>
        </p:spPr>
        <p:txBody>
          <a:bodyPr>
            <a:normAutofit/>
          </a:bodyPr>
          <a:lstStyle/>
          <a:p>
            <a:pPr eaLnBrk="1" hangingPunct="1"/>
            <a:r>
              <a:rPr lang="en-GB" altLang="en-US" sz="4000" dirty="0"/>
              <a:t>3 things</a:t>
            </a:r>
            <a:endParaRPr lang="en-US" altLang="en-US" sz="4000" dirty="0"/>
          </a:p>
        </p:txBody>
      </p:sp>
      <p:sp>
        <p:nvSpPr>
          <p:cNvPr id="138243" name="Rectangle 3">
            <a:extLst>
              <a:ext uri="{FF2B5EF4-FFF2-40B4-BE49-F238E27FC236}">
                <a16:creationId xmlns:a16="http://schemas.microsoft.com/office/drawing/2014/main" id="{CE769752-57BE-40CB-9810-87021D51B25B}"/>
              </a:ext>
            </a:extLst>
          </p:cNvPr>
          <p:cNvSpPr>
            <a:spLocks noGrp="1" noChangeArrowheads="1"/>
          </p:cNvSpPr>
          <p:nvPr>
            <p:ph type="body" idx="1"/>
          </p:nvPr>
        </p:nvSpPr>
        <p:spPr>
          <a:xfrm>
            <a:off x="471505" y="1480220"/>
            <a:ext cx="8229600" cy="4469060"/>
          </a:xfrm>
        </p:spPr>
        <p:txBody>
          <a:bodyPr>
            <a:normAutofit/>
          </a:bodyPr>
          <a:lstStyle/>
          <a:p>
            <a:pPr eaLnBrk="1" hangingPunct="1">
              <a:lnSpc>
                <a:spcPct val="90000"/>
              </a:lnSpc>
              <a:buFontTx/>
              <a:buNone/>
            </a:pPr>
            <a:r>
              <a:rPr lang="en-US" altLang="en-US" dirty="0"/>
              <a:t>If your audience could remember only </a:t>
            </a:r>
            <a:r>
              <a:rPr lang="en-US" altLang="en-US" b="1" dirty="0">
                <a:solidFill>
                  <a:srgbClr val="CC0000"/>
                </a:solidFill>
              </a:rPr>
              <a:t>three </a:t>
            </a:r>
          </a:p>
          <a:p>
            <a:pPr eaLnBrk="1" hangingPunct="1">
              <a:lnSpc>
                <a:spcPct val="90000"/>
              </a:lnSpc>
              <a:buFontTx/>
              <a:buNone/>
            </a:pPr>
            <a:r>
              <a:rPr lang="en-US" altLang="en-US" b="1" dirty="0">
                <a:solidFill>
                  <a:srgbClr val="CC0000"/>
                </a:solidFill>
              </a:rPr>
              <a:t>things</a:t>
            </a:r>
            <a:r>
              <a:rPr lang="en-US" altLang="en-US" dirty="0"/>
              <a:t> about your presentation, what would </a:t>
            </a:r>
          </a:p>
          <a:p>
            <a:pPr eaLnBrk="1" hangingPunct="1">
              <a:lnSpc>
                <a:spcPct val="90000"/>
              </a:lnSpc>
              <a:buFontTx/>
              <a:buNone/>
            </a:pPr>
            <a:r>
              <a:rPr lang="en-US" altLang="en-US" dirty="0"/>
              <a:t>you want it to be?</a:t>
            </a:r>
            <a:br>
              <a:rPr lang="en-US" altLang="en-US" dirty="0"/>
            </a:br>
            <a:endParaRPr lang="en-US" altLang="en-US" dirty="0"/>
          </a:p>
          <a:p>
            <a:pPr eaLnBrk="1" hangingPunct="1">
              <a:lnSpc>
                <a:spcPct val="90000"/>
              </a:lnSpc>
              <a:buFontTx/>
              <a:buNone/>
            </a:pPr>
            <a:r>
              <a:rPr lang="en-US" altLang="en-US" dirty="0"/>
              <a:t>(1)_____________</a:t>
            </a:r>
            <a:br>
              <a:rPr lang="en-US" altLang="en-US" dirty="0"/>
            </a:br>
            <a:endParaRPr lang="en-US" altLang="en-US" dirty="0"/>
          </a:p>
          <a:p>
            <a:pPr eaLnBrk="1" hangingPunct="1">
              <a:lnSpc>
                <a:spcPct val="90000"/>
              </a:lnSpc>
              <a:buFontTx/>
              <a:buNone/>
            </a:pPr>
            <a:r>
              <a:rPr lang="en-US" altLang="en-US" dirty="0"/>
              <a:t>(2)_____________</a:t>
            </a:r>
            <a:br>
              <a:rPr lang="en-US" altLang="en-US" dirty="0"/>
            </a:br>
            <a:endParaRPr lang="en-US" altLang="en-US" dirty="0"/>
          </a:p>
          <a:p>
            <a:pPr eaLnBrk="1" hangingPunct="1">
              <a:lnSpc>
                <a:spcPct val="90000"/>
              </a:lnSpc>
              <a:buFontTx/>
              <a:buNone/>
            </a:pPr>
            <a:r>
              <a:rPr lang="en-US" altLang="en-US" dirty="0"/>
              <a:t>(3)_____________</a:t>
            </a:r>
          </a:p>
          <a:p>
            <a:pPr eaLnBrk="1" hangingPunct="1">
              <a:lnSpc>
                <a:spcPct val="90000"/>
              </a:lnSpc>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2000"/>
                                        <p:tgtEl>
                                          <p:spTgt spid="138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fade">
                                      <p:cBhvr>
                                        <p:cTn id="10" dur="2000"/>
                                        <p:tgtEl>
                                          <p:spTgt spid="138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Effect transition="in" filter="fade">
                                      <p:cBhvr>
                                        <p:cTn id="13" dur="2000"/>
                                        <p:tgtEl>
                                          <p:spTgt spid="138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8243">
                                            <p:txEl>
                                              <p:pRg st="3" end="3"/>
                                            </p:txEl>
                                          </p:spTgt>
                                        </p:tgtEl>
                                        <p:attrNameLst>
                                          <p:attrName>style.visibility</p:attrName>
                                        </p:attrNameLst>
                                      </p:cBhvr>
                                      <p:to>
                                        <p:strVal val="visible"/>
                                      </p:to>
                                    </p:set>
                                    <p:animEffect transition="in" filter="fade">
                                      <p:cBhvr>
                                        <p:cTn id="18" dur="2000"/>
                                        <p:tgtEl>
                                          <p:spTgt spid="13824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8243">
                                            <p:txEl>
                                              <p:pRg st="4" end="4"/>
                                            </p:txEl>
                                          </p:spTgt>
                                        </p:tgtEl>
                                        <p:attrNameLst>
                                          <p:attrName>style.visibility</p:attrName>
                                        </p:attrNameLst>
                                      </p:cBhvr>
                                      <p:to>
                                        <p:strVal val="visible"/>
                                      </p:to>
                                    </p:set>
                                    <p:animEffect transition="in" filter="fade">
                                      <p:cBhvr>
                                        <p:cTn id="21" dur="2000"/>
                                        <p:tgtEl>
                                          <p:spTgt spid="13824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8243">
                                            <p:txEl>
                                              <p:pRg st="5" end="5"/>
                                            </p:txEl>
                                          </p:spTgt>
                                        </p:tgtEl>
                                        <p:attrNameLst>
                                          <p:attrName>style.visibility</p:attrName>
                                        </p:attrNameLst>
                                      </p:cBhvr>
                                      <p:to>
                                        <p:strVal val="visible"/>
                                      </p:to>
                                    </p:set>
                                    <p:animEffect transition="in" filter="fade">
                                      <p:cBhvr>
                                        <p:cTn id="24" dur="20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6988E3-10BB-4643-A6FE-FB32F358A71E}"/>
              </a:ext>
            </a:extLst>
          </p:cNvPr>
          <p:cNvGraphicFramePr>
            <a:graphicFrameLocks noGrp="1"/>
          </p:cNvGraphicFramePr>
          <p:nvPr>
            <p:ph idx="1"/>
            <p:extLst>
              <p:ext uri="{D42A27DB-BD31-4B8C-83A1-F6EECF244321}">
                <p14:modId xmlns:p14="http://schemas.microsoft.com/office/powerpoint/2010/main" val="3711005510"/>
              </p:ext>
            </p:extLst>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507" name="Straight Arrow Connector 2">
            <a:extLst>
              <a:ext uri="{FF2B5EF4-FFF2-40B4-BE49-F238E27FC236}">
                <a16:creationId xmlns:a16="http://schemas.microsoft.com/office/drawing/2014/main" id="{BFAE3686-1308-4D56-AE77-6577B9FDEB7B}"/>
              </a:ext>
            </a:extLst>
          </p:cNvPr>
          <p:cNvCxnSpPr>
            <a:cxnSpLocks/>
          </p:cNvCxnSpPr>
          <p:nvPr/>
        </p:nvCxnSpPr>
        <p:spPr bwMode="auto">
          <a:xfrm>
            <a:off x="5508625" y="2276475"/>
            <a:ext cx="1042988" cy="792163"/>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8" name="Straight Arrow Connector 4">
            <a:extLst>
              <a:ext uri="{FF2B5EF4-FFF2-40B4-BE49-F238E27FC236}">
                <a16:creationId xmlns:a16="http://schemas.microsoft.com/office/drawing/2014/main" id="{3337CD36-8E9E-408A-8575-53CCC9D4DD7A}"/>
              </a:ext>
            </a:extLst>
          </p:cNvPr>
          <p:cNvCxnSpPr>
            <a:cxnSpLocks/>
          </p:cNvCxnSpPr>
          <p:nvPr/>
        </p:nvCxnSpPr>
        <p:spPr bwMode="auto">
          <a:xfrm flipH="1">
            <a:off x="6156325" y="4545013"/>
            <a:ext cx="792163" cy="828675"/>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9" name="Straight Arrow Connector 7">
            <a:extLst>
              <a:ext uri="{FF2B5EF4-FFF2-40B4-BE49-F238E27FC236}">
                <a16:creationId xmlns:a16="http://schemas.microsoft.com/office/drawing/2014/main" id="{7AFADAA1-A7C8-4C0C-BA26-C19A19F94430}"/>
              </a:ext>
            </a:extLst>
          </p:cNvPr>
          <p:cNvCxnSpPr>
            <a:cxnSpLocks/>
          </p:cNvCxnSpPr>
          <p:nvPr/>
        </p:nvCxnSpPr>
        <p:spPr bwMode="auto">
          <a:xfrm flipH="1" flipV="1">
            <a:off x="2195513" y="4221163"/>
            <a:ext cx="679450" cy="1076325"/>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4F38EC8-6647-4EA3-8615-9204FB199570}"/>
              </a:ext>
            </a:extLst>
          </p:cNvPr>
          <p:cNvSpPr>
            <a:spLocks noGrp="1" noChangeArrowheads="1"/>
          </p:cNvSpPr>
          <p:nvPr>
            <p:ph type="title"/>
          </p:nvPr>
        </p:nvSpPr>
        <p:spPr>
          <a:xfrm>
            <a:off x="2168" y="160337"/>
            <a:ext cx="8229600" cy="1143000"/>
          </a:xfrm>
        </p:spPr>
        <p:txBody>
          <a:bodyPr/>
          <a:lstStyle/>
          <a:p>
            <a:pPr eaLnBrk="1" hangingPunct="1"/>
            <a:r>
              <a:rPr lang="en-IE" altLang="en-US" sz="3000" dirty="0"/>
              <a:t>Start with your Outline</a:t>
            </a:r>
            <a:endParaRPr lang="en-GB" altLang="en-US" sz="3000" dirty="0"/>
          </a:p>
        </p:txBody>
      </p:sp>
      <p:sp>
        <p:nvSpPr>
          <p:cNvPr id="107523" name="Rectangle 3">
            <a:extLst>
              <a:ext uri="{FF2B5EF4-FFF2-40B4-BE49-F238E27FC236}">
                <a16:creationId xmlns:a16="http://schemas.microsoft.com/office/drawing/2014/main" id="{2696EABF-8FAF-4EC0-8868-5725C41494CF}"/>
              </a:ext>
            </a:extLst>
          </p:cNvPr>
          <p:cNvSpPr>
            <a:spLocks noGrp="1" noChangeArrowheads="1"/>
          </p:cNvSpPr>
          <p:nvPr>
            <p:ph type="body" idx="1"/>
          </p:nvPr>
        </p:nvSpPr>
        <p:spPr>
          <a:xfrm>
            <a:off x="457200" y="1600200"/>
            <a:ext cx="4762500" cy="4525963"/>
          </a:xfrm>
        </p:spPr>
        <p:txBody>
          <a:bodyPr/>
          <a:lstStyle/>
          <a:p>
            <a:pPr eaLnBrk="1" hangingPunct="1"/>
            <a:r>
              <a:rPr lang="en-GB" altLang="en-US" dirty="0">
                <a:solidFill>
                  <a:srgbClr val="FF0000"/>
                </a:solidFill>
              </a:rPr>
              <a:t>No</a:t>
            </a:r>
            <a:r>
              <a:rPr lang="en-GB" altLang="en-US" dirty="0"/>
              <a:t> </a:t>
            </a:r>
            <a:r>
              <a:rPr lang="en-GB" altLang="en-US" dirty="0" err="1">
                <a:solidFill>
                  <a:srgbClr val="CC0000"/>
                </a:solidFill>
              </a:rPr>
              <a:t>Powerpoint</a:t>
            </a:r>
            <a:r>
              <a:rPr lang="en-GB" altLang="en-US" dirty="0">
                <a:solidFill>
                  <a:srgbClr val="CC0000"/>
                </a:solidFill>
              </a:rPr>
              <a:t> initially</a:t>
            </a:r>
          </a:p>
          <a:p>
            <a:pPr eaLnBrk="1" hangingPunct="1"/>
            <a:r>
              <a:rPr lang="en-GB" altLang="en-US" dirty="0"/>
              <a:t>Pencil &amp; Paper/computer</a:t>
            </a:r>
          </a:p>
          <a:p>
            <a:pPr eaLnBrk="1" hangingPunct="1"/>
            <a:r>
              <a:rPr lang="en-GB" altLang="en-US" dirty="0"/>
              <a:t>Order your thoughts</a:t>
            </a:r>
          </a:p>
          <a:p>
            <a:pPr eaLnBrk="1" hangingPunct="1"/>
            <a:r>
              <a:rPr lang="en-GB" altLang="en-US" dirty="0">
                <a:solidFill>
                  <a:srgbClr val="CC0000"/>
                </a:solidFill>
              </a:rPr>
              <a:t>Key points</a:t>
            </a:r>
          </a:p>
          <a:p>
            <a:pPr eaLnBrk="1" hangingPunct="1"/>
            <a:r>
              <a:rPr lang="en-GB" altLang="en-US" dirty="0"/>
              <a:t>What are you not discussing?</a:t>
            </a:r>
            <a:br>
              <a:rPr lang="en-GB" altLang="en-US" dirty="0"/>
            </a:br>
            <a:endParaRPr lang="en-GB" altLang="en-US" dirty="0"/>
          </a:p>
        </p:txBody>
      </p:sp>
      <p:pic>
        <p:nvPicPr>
          <p:cNvPr id="24580" name="Picture 4" descr="image003">
            <a:extLst>
              <a:ext uri="{FF2B5EF4-FFF2-40B4-BE49-F238E27FC236}">
                <a16:creationId xmlns:a16="http://schemas.microsoft.com/office/drawing/2014/main" id="{FDD8DD70-6F22-4529-AC20-7DE4754CC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258888"/>
            <a:ext cx="36195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2000"/>
                                        <p:tgtEl>
                                          <p:spTgt spid="1075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fade">
                                      <p:cBhvr>
                                        <p:cTn id="22" dur="2000"/>
                                        <p:tgtEl>
                                          <p:spTgt spid="1075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fade">
                                      <p:cBhvr>
                                        <p:cTn id="27" dur="20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E87AC26-A208-4CB3-82AB-30069D1336DD}"/>
              </a:ext>
            </a:extLst>
          </p:cNvPr>
          <p:cNvSpPr>
            <a:spLocks noGrp="1" noChangeArrowheads="1"/>
          </p:cNvSpPr>
          <p:nvPr>
            <p:ph type="title"/>
          </p:nvPr>
        </p:nvSpPr>
        <p:spPr/>
        <p:txBody>
          <a:bodyPr/>
          <a:lstStyle/>
          <a:p>
            <a:pPr eaLnBrk="1" hangingPunct="1"/>
            <a:r>
              <a:rPr lang="en-IE" altLang="en-US"/>
              <a:t>Structure</a:t>
            </a:r>
            <a:endParaRPr lang="en-GB" altLang="en-US"/>
          </a:p>
        </p:txBody>
      </p:sp>
      <p:sp>
        <p:nvSpPr>
          <p:cNvPr id="26627" name="Rectangle 3">
            <a:extLst>
              <a:ext uri="{FF2B5EF4-FFF2-40B4-BE49-F238E27FC236}">
                <a16:creationId xmlns:a16="http://schemas.microsoft.com/office/drawing/2014/main" id="{E764B802-979A-4FA6-A453-DE0B9EA89311}"/>
              </a:ext>
            </a:extLst>
          </p:cNvPr>
          <p:cNvSpPr>
            <a:spLocks noGrp="1" noChangeArrowheads="1"/>
          </p:cNvSpPr>
          <p:nvPr>
            <p:ph type="body" idx="1"/>
          </p:nvPr>
        </p:nvSpPr>
        <p:spPr/>
        <p:txBody>
          <a:bodyPr/>
          <a:lstStyle/>
          <a:p>
            <a:pPr eaLnBrk="1" hangingPunct="1">
              <a:buFontTx/>
              <a:buNone/>
            </a:pPr>
            <a:br>
              <a:rPr lang="en-GB" altLang="en-US" b="1"/>
            </a:br>
            <a:r>
              <a:rPr lang="en-GB" altLang="en-US" b="1"/>
              <a:t>Have a sound, clear structure</a:t>
            </a:r>
            <a:br>
              <a:rPr lang="en-GB" altLang="en-US"/>
            </a:br>
            <a:r>
              <a:rPr lang="en-GB" altLang="en-US"/>
              <a:t> </a:t>
            </a:r>
            <a:br>
              <a:rPr lang="en-GB" altLang="en-US"/>
            </a:br>
            <a:endParaRPr lang="en-GB" altLang="en-US"/>
          </a:p>
        </p:txBody>
      </p:sp>
      <p:pic>
        <p:nvPicPr>
          <p:cNvPr id="26628" name="Picture 4" descr="linear-2">
            <a:extLst>
              <a:ext uri="{FF2B5EF4-FFF2-40B4-BE49-F238E27FC236}">
                <a16:creationId xmlns:a16="http://schemas.microsoft.com/office/drawing/2014/main" id="{89F59BD1-8519-41BF-82B6-B77CC2FA7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6">
            <a:extLst>
              <a:ext uri="{FF2B5EF4-FFF2-40B4-BE49-F238E27FC236}">
                <a16:creationId xmlns:a16="http://schemas.microsoft.com/office/drawing/2014/main" id="{C105AA08-CFBA-4497-83E2-62012475AE93}"/>
              </a:ext>
            </a:extLst>
          </p:cNvPr>
          <p:cNvSpPr>
            <a:spLocks noChangeArrowheads="1"/>
          </p:cNvSpPr>
          <p:nvPr/>
        </p:nvSpPr>
        <p:spPr bwMode="auto">
          <a:xfrm>
            <a:off x="1196023" y="1214438"/>
            <a:ext cx="2971800" cy="1371600"/>
          </a:xfrm>
          <a:prstGeom prst="downArrowCallout">
            <a:avLst>
              <a:gd name="adj1" fmla="val 54167"/>
              <a:gd name="adj2" fmla="val 54167"/>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eaLnBrk="1" hangingPunct="1">
              <a:spcBef>
                <a:spcPct val="0"/>
              </a:spcBef>
              <a:buFontTx/>
              <a:buNone/>
            </a:pPr>
            <a:r>
              <a:rPr lang="en-GB" altLang="en-US" sz="3600" b="1" dirty="0">
                <a:latin typeface="Times New Roman" panose="02020603050405020304" pitchFamily="18" charset="0"/>
              </a:rPr>
              <a:t>Introduction </a:t>
            </a:r>
          </a:p>
        </p:txBody>
      </p:sp>
      <p:sp>
        <p:nvSpPr>
          <p:cNvPr id="31747" name="AutoShape 7">
            <a:extLst>
              <a:ext uri="{FF2B5EF4-FFF2-40B4-BE49-F238E27FC236}">
                <a16:creationId xmlns:a16="http://schemas.microsoft.com/office/drawing/2014/main" id="{2A81A721-9BD3-478B-933C-8CA824977A43}"/>
              </a:ext>
            </a:extLst>
          </p:cNvPr>
          <p:cNvSpPr>
            <a:spLocks noGrp="1" noChangeArrowheads="1"/>
          </p:cNvSpPr>
          <p:nvPr>
            <p:ph type="body" idx="1"/>
          </p:nvPr>
        </p:nvSpPr>
        <p:spPr>
          <a:xfrm>
            <a:off x="988060" y="2781300"/>
            <a:ext cx="3387725" cy="1752600"/>
          </a:xfrm>
          <a:prstGeom prst="downArrowCallout">
            <a:avLst>
              <a:gd name="adj1" fmla="val 53190"/>
              <a:gd name="adj2" fmla="val 53190"/>
              <a:gd name="adj3" fmla="val 16667"/>
              <a:gd name="adj4" fmla="val 66667"/>
            </a:avLst>
          </a:prstGeom>
          <a:solidFill>
            <a:schemeClr val="accent1"/>
          </a:solidFill>
          <a:ln>
            <a:solidFill>
              <a:schemeClr val="tx1"/>
            </a:solidFill>
            <a:miter lim="800000"/>
            <a:headEnd/>
            <a:tailEnd/>
          </a:ln>
        </p:spPr>
        <p:txBody>
          <a:bodyPr/>
          <a:lstStyle/>
          <a:p>
            <a:pPr algn="ctr" eaLnBrk="1" hangingPunct="1">
              <a:spcBef>
                <a:spcPct val="0"/>
              </a:spcBef>
              <a:buClr>
                <a:schemeClr val="bg1"/>
              </a:buClr>
              <a:buFontTx/>
              <a:buNone/>
            </a:pPr>
            <a:r>
              <a:rPr lang="en-GB" altLang="en-US" sz="3600" b="1" dirty="0">
                <a:latin typeface="Times New Roman" panose="02020603050405020304" pitchFamily="18" charset="0"/>
              </a:rPr>
              <a:t>Main theme</a:t>
            </a:r>
          </a:p>
        </p:txBody>
      </p:sp>
      <p:sp>
        <p:nvSpPr>
          <p:cNvPr id="31748" name="AutoShape 8">
            <a:extLst>
              <a:ext uri="{FF2B5EF4-FFF2-40B4-BE49-F238E27FC236}">
                <a16:creationId xmlns:a16="http://schemas.microsoft.com/office/drawing/2014/main" id="{FB8EBB25-56B7-4AB3-B3BC-3EA5C8475692}"/>
              </a:ext>
            </a:extLst>
          </p:cNvPr>
          <p:cNvSpPr>
            <a:spLocks noChangeArrowheads="1"/>
          </p:cNvSpPr>
          <p:nvPr/>
        </p:nvSpPr>
        <p:spPr bwMode="auto">
          <a:xfrm>
            <a:off x="1196023" y="4610100"/>
            <a:ext cx="3048000" cy="1752600"/>
          </a:xfrm>
          <a:prstGeom prst="downArrowCallout">
            <a:avLst>
              <a:gd name="adj1" fmla="val 43478"/>
              <a:gd name="adj2" fmla="val 43478"/>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eaLnBrk="1" hangingPunct="1">
              <a:spcBef>
                <a:spcPct val="0"/>
              </a:spcBef>
              <a:buFontTx/>
              <a:buNone/>
            </a:pPr>
            <a:r>
              <a:rPr lang="en-GB" altLang="en-US" sz="3600" b="1" dirty="0">
                <a:latin typeface="Times New Roman" panose="02020603050405020304" pitchFamily="18" charset="0"/>
              </a:rPr>
              <a:t>Summary/</a:t>
            </a:r>
          </a:p>
          <a:p>
            <a:pPr algn="ctr" eaLnBrk="1" hangingPunct="1">
              <a:spcBef>
                <a:spcPct val="0"/>
              </a:spcBef>
              <a:buFontTx/>
              <a:buNone/>
            </a:pPr>
            <a:r>
              <a:rPr lang="en-GB" altLang="en-US" sz="3600" b="1" dirty="0">
                <a:latin typeface="Times New Roman" panose="02020603050405020304" pitchFamily="18" charset="0"/>
              </a:rPr>
              <a:t>Conclusions</a:t>
            </a:r>
          </a:p>
        </p:txBody>
      </p:sp>
      <p:sp>
        <p:nvSpPr>
          <p:cNvPr id="37897" name="AutoShape 9">
            <a:extLst>
              <a:ext uri="{FF2B5EF4-FFF2-40B4-BE49-F238E27FC236}">
                <a16:creationId xmlns:a16="http://schemas.microsoft.com/office/drawing/2014/main" id="{E09B34EE-11E9-462F-BA3E-1CE2FD9E9C18}"/>
              </a:ext>
            </a:extLst>
          </p:cNvPr>
          <p:cNvSpPr>
            <a:spLocks noChangeArrowheads="1"/>
          </p:cNvSpPr>
          <p:nvPr/>
        </p:nvSpPr>
        <p:spPr bwMode="auto">
          <a:xfrm>
            <a:off x="4851400" y="1491456"/>
            <a:ext cx="7620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AutoShape 10">
            <a:extLst>
              <a:ext uri="{FF2B5EF4-FFF2-40B4-BE49-F238E27FC236}">
                <a16:creationId xmlns:a16="http://schemas.microsoft.com/office/drawing/2014/main" id="{4521D82A-9DD0-4ADE-A06C-4C1AB5C369C2}"/>
              </a:ext>
            </a:extLst>
          </p:cNvPr>
          <p:cNvSpPr>
            <a:spLocks noChangeArrowheads="1"/>
          </p:cNvSpPr>
          <p:nvPr/>
        </p:nvSpPr>
        <p:spPr bwMode="auto">
          <a:xfrm>
            <a:off x="4876800" y="3121819"/>
            <a:ext cx="7620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AutoShape 11">
            <a:extLst>
              <a:ext uri="{FF2B5EF4-FFF2-40B4-BE49-F238E27FC236}">
                <a16:creationId xmlns:a16="http://schemas.microsoft.com/office/drawing/2014/main" id="{584C58A0-9463-4E88-83D7-A2F429268E75}"/>
              </a:ext>
            </a:extLst>
          </p:cNvPr>
          <p:cNvSpPr>
            <a:spLocks noChangeArrowheads="1"/>
          </p:cNvSpPr>
          <p:nvPr/>
        </p:nvSpPr>
        <p:spPr bwMode="auto">
          <a:xfrm>
            <a:off x="4876800" y="5023485"/>
            <a:ext cx="7620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Rectangle 18">
            <a:extLst>
              <a:ext uri="{FF2B5EF4-FFF2-40B4-BE49-F238E27FC236}">
                <a16:creationId xmlns:a16="http://schemas.microsoft.com/office/drawing/2014/main" id="{336F500F-F42B-4742-96B2-E207B6546E29}"/>
              </a:ext>
            </a:extLst>
          </p:cNvPr>
          <p:cNvSpPr>
            <a:spLocks noGrp="1" noChangeArrowheads="1"/>
          </p:cNvSpPr>
          <p:nvPr>
            <p:ph type="title"/>
          </p:nvPr>
        </p:nvSpPr>
        <p:spPr>
          <a:xfrm>
            <a:off x="457200" y="71438"/>
            <a:ext cx="8229600" cy="1143000"/>
          </a:xfrm>
        </p:spPr>
        <p:txBody>
          <a:bodyPr/>
          <a:lstStyle/>
          <a:p>
            <a:pPr eaLnBrk="1" hangingPunct="1"/>
            <a:r>
              <a:rPr lang="en-IE" altLang="en-US" dirty="0"/>
              <a:t>Structure</a:t>
            </a:r>
            <a:endParaRPr lang="en-GB" altLang="en-US" dirty="0"/>
          </a:p>
        </p:txBody>
      </p:sp>
      <p:sp>
        <p:nvSpPr>
          <p:cNvPr id="37907" name="Text Box 19">
            <a:extLst>
              <a:ext uri="{FF2B5EF4-FFF2-40B4-BE49-F238E27FC236}">
                <a16:creationId xmlns:a16="http://schemas.microsoft.com/office/drawing/2014/main" id="{122526AF-7B5D-4DA5-AF9D-BC36FC8DD2EF}"/>
              </a:ext>
            </a:extLst>
          </p:cNvPr>
          <p:cNvSpPr txBox="1">
            <a:spLocks noChangeArrowheads="1"/>
          </p:cNvSpPr>
          <p:nvPr/>
        </p:nvSpPr>
        <p:spPr bwMode="auto">
          <a:xfrm>
            <a:off x="5975350" y="1399381"/>
            <a:ext cx="3168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50000"/>
              </a:spcBef>
              <a:buFontTx/>
              <a:buNone/>
            </a:pPr>
            <a:r>
              <a:rPr lang="en-IE" altLang="en-US" sz="3000" dirty="0"/>
              <a:t>Get Attention</a:t>
            </a:r>
            <a:endParaRPr lang="en-GB" altLang="en-US" sz="3000" dirty="0"/>
          </a:p>
        </p:txBody>
      </p:sp>
      <p:sp>
        <p:nvSpPr>
          <p:cNvPr id="37908" name="Text Box 20">
            <a:extLst>
              <a:ext uri="{FF2B5EF4-FFF2-40B4-BE49-F238E27FC236}">
                <a16:creationId xmlns:a16="http://schemas.microsoft.com/office/drawing/2014/main" id="{B0D8FD13-42E3-4009-837E-A3DC894889AF}"/>
              </a:ext>
            </a:extLst>
          </p:cNvPr>
          <p:cNvSpPr txBox="1">
            <a:spLocks noChangeArrowheads="1"/>
          </p:cNvSpPr>
          <p:nvPr/>
        </p:nvSpPr>
        <p:spPr bwMode="auto">
          <a:xfrm>
            <a:off x="6000214" y="3055144"/>
            <a:ext cx="3168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50000"/>
              </a:spcBef>
              <a:buFontTx/>
              <a:buNone/>
            </a:pPr>
            <a:r>
              <a:rPr lang="en-IE" altLang="en-US" sz="3000" dirty="0"/>
              <a:t>Content</a:t>
            </a:r>
            <a:endParaRPr lang="en-GB" altLang="en-US" sz="3000" dirty="0"/>
          </a:p>
        </p:txBody>
      </p:sp>
      <p:sp>
        <p:nvSpPr>
          <p:cNvPr id="37909" name="Text Box 21">
            <a:extLst>
              <a:ext uri="{FF2B5EF4-FFF2-40B4-BE49-F238E27FC236}">
                <a16:creationId xmlns:a16="http://schemas.microsoft.com/office/drawing/2014/main" id="{A4988AA6-A4A0-4CAC-937C-30EDD48B34DE}"/>
              </a:ext>
            </a:extLst>
          </p:cNvPr>
          <p:cNvSpPr txBox="1">
            <a:spLocks noChangeArrowheads="1"/>
          </p:cNvSpPr>
          <p:nvPr/>
        </p:nvSpPr>
        <p:spPr bwMode="auto">
          <a:xfrm>
            <a:off x="5975350" y="4937125"/>
            <a:ext cx="28082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50000"/>
              </a:spcBef>
              <a:buFontTx/>
              <a:buNone/>
            </a:pPr>
            <a:r>
              <a:rPr lang="en-IE" altLang="en-US" sz="3000"/>
              <a:t>Key message</a:t>
            </a:r>
            <a:endParaRPr lang="en-GB" altLang="en-US" sz="3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907"/>
                                        </p:tgtEl>
                                        <p:attrNameLst>
                                          <p:attrName>style.visibility</p:attrName>
                                        </p:attrNameLst>
                                      </p:cBhvr>
                                      <p:to>
                                        <p:strVal val="visible"/>
                                      </p:to>
                                    </p:set>
                                    <p:animEffect transition="in" filter="fade">
                                      <p:cBhvr>
                                        <p:cTn id="7" dur="2000"/>
                                        <p:tgtEl>
                                          <p:spTgt spid="37907"/>
                                        </p:tgtEl>
                                      </p:cBhvr>
                                    </p:animEffect>
                                  </p:childTnLst>
                                </p:cTn>
                              </p:par>
                              <p:par>
                                <p:cTn id="8" presetID="10" presetClass="entr" presetSubtype="0" fill="hold" nodeType="withEffect">
                                  <p:stCondLst>
                                    <p:cond delay="0"/>
                                  </p:stCondLst>
                                  <p:childTnLst>
                                    <p:set>
                                      <p:cBhvr>
                                        <p:cTn id="9" dur="1" fill="hold">
                                          <p:stCondLst>
                                            <p:cond delay="0"/>
                                          </p:stCondLst>
                                        </p:cTn>
                                        <p:tgtEl>
                                          <p:spTgt spid="37897"/>
                                        </p:tgtEl>
                                        <p:attrNameLst>
                                          <p:attrName>style.visibility</p:attrName>
                                        </p:attrNameLst>
                                      </p:cBhvr>
                                      <p:to>
                                        <p:strVal val="visible"/>
                                      </p:to>
                                    </p:set>
                                    <p:animEffect transition="in" filter="fade">
                                      <p:cBhvr>
                                        <p:cTn id="10" dur="2000"/>
                                        <p:tgtEl>
                                          <p:spTgt spid="378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908"/>
                                        </p:tgtEl>
                                        <p:attrNameLst>
                                          <p:attrName>style.visibility</p:attrName>
                                        </p:attrNameLst>
                                      </p:cBhvr>
                                      <p:to>
                                        <p:strVal val="visible"/>
                                      </p:to>
                                    </p:set>
                                    <p:animEffect transition="in" filter="fade">
                                      <p:cBhvr>
                                        <p:cTn id="15" dur="2000"/>
                                        <p:tgtEl>
                                          <p:spTgt spid="37908"/>
                                        </p:tgtEl>
                                      </p:cBhvr>
                                    </p:animEffect>
                                  </p:childTnLst>
                                </p:cTn>
                              </p:par>
                              <p:par>
                                <p:cTn id="16" presetID="10" presetClass="entr" presetSubtype="0" fill="hold" nodeType="withEffect">
                                  <p:stCondLst>
                                    <p:cond delay="0"/>
                                  </p:stCondLst>
                                  <p:childTnLst>
                                    <p:set>
                                      <p:cBhvr>
                                        <p:cTn id="17" dur="1" fill="hold">
                                          <p:stCondLst>
                                            <p:cond delay="0"/>
                                          </p:stCondLst>
                                        </p:cTn>
                                        <p:tgtEl>
                                          <p:spTgt spid="37898"/>
                                        </p:tgtEl>
                                        <p:attrNameLst>
                                          <p:attrName>style.visibility</p:attrName>
                                        </p:attrNameLst>
                                      </p:cBhvr>
                                      <p:to>
                                        <p:strVal val="visible"/>
                                      </p:to>
                                    </p:set>
                                    <p:animEffect transition="in" filter="fade">
                                      <p:cBhvr>
                                        <p:cTn id="18" dur="2000"/>
                                        <p:tgtEl>
                                          <p:spTgt spid="378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909"/>
                                        </p:tgtEl>
                                        <p:attrNameLst>
                                          <p:attrName>style.visibility</p:attrName>
                                        </p:attrNameLst>
                                      </p:cBhvr>
                                      <p:to>
                                        <p:strVal val="visible"/>
                                      </p:to>
                                    </p:set>
                                    <p:animEffect transition="in" filter="fade">
                                      <p:cBhvr>
                                        <p:cTn id="23" dur="2000"/>
                                        <p:tgtEl>
                                          <p:spTgt spid="37909"/>
                                        </p:tgtEl>
                                      </p:cBhvr>
                                    </p:animEffect>
                                  </p:childTnLst>
                                </p:cTn>
                              </p:par>
                              <p:par>
                                <p:cTn id="24" presetID="10" presetClass="entr" presetSubtype="0" fill="hold" nodeType="withEffect">
                                  <p:stCondLst>
                                    <p:cond delay="0"/>
                                  </p:stCondLst>
                                  <p:childTnLst>
                                    <p:set>
                                      <p:cBhvr>
                                        <p:cTn id="25" dur="1" fill="hold">
                                          <p:stCondLst>
                                            <p:cond delay="0"/>
                                          </p:stCondLst>
                                        </p:cTn>
                                        <p:tgtEl>
                                          <p:spTgt spid="37899"/>
                                        </p:tgtEl>
                                        <p:attrNameLst>
                                          <p:attrName>style.visibility</p:attrName>
                                        </p:attrNameLst>
                                      </p:cBhvr>
                                      <p:to>
                                        <p:strVal val="visible"/>
                                      </p:to>
                                    </p:set>
                                    <p:animEffect transition="in" filter="fade">
                                      <p:cBhvr>
                                        <p:cTn id="26" dur="20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7" grpId="0"/>
      <p:bldP spid="37908" grpId="0"/>
      <p:bldP spid="379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5050443-2B4C-4250-83AD-4762A47D6828}"/>
              </a:ext>
            </a:extLst>
          </p:cNvPr>
          <p:cNvSpPr>
            <a:spLocks noGrp="1" noChangeArrowheads="1"/>
          </p:cNvSpPr>
          <p:nvPr>
            <p:ph type="title"/>
          </p:nvPr>
        </p:nvSpPr>
        <p:spPr/>
        <p:txBody>
          <a:bodyPr/>
          <a:lstStyle/>
          <a:p>
            <a:pPr eaLnBrk="1" hangingPunct="1"/>
            <a:r>
              <a:rPr lang="en-IE" altLang="en-US" sz="3200" dirty="0"/>
              <a:t>Strong Start - Create interest</a:t>
            </a:r>
            <a:endParaRPr lang="en-GB" altLang="en-US" sz="3200" dirty="0"/>
          </a:p>
        </p:txBody>
      </p:sp>
      <p:sp>
        <p:nvSpPr>
          <p:cNvPr id="28675" name="Rectangle 3">
            <a:extLst>
              <a:ext uri="{FF2B5EF4-FFF2-40B4-BE49-F238E27FC236}">
                <a16:creationId xmlns:a16="http://schemas.microsoft.com/office/drawing/2014/main" id="{3735E804-2331-4EED-82C7-2900D67C5606}"/>
              </a:ext>
            </a:extLst>
          </p:cNvPr>
          <p:cNvSpPr>
            <a:spLocks noGrp="1" noChangeArrowheads="1"/>
          </p:cNvSpPr>
          <p:nvPr>
            <p:ph type="body" idx="1"/>
          </p:nvPr>
        </p:nvSpPr>
        <p:spPr>
          <a:xfrm>
            <a:off x="471505" y="1916832"/>
            <a:ext cx="8229600" cy="3816424"/>
          </a:xfrm>
        </p:spPr>
        <p:txBody>
          <a:bodyPr>
            <a:normAutofit/>
          </a:bodyPr>
          <a:lstStyle/>
          <a:p>
            <a:pPr eaLnBrk="1" hangingPunct="1">
              <a:buFontTx/>
              <a:buNone/>
            </a:pPr>
            <a:r>
              <a:rPr lang="en-IE" altLang="en-US" dirty="0"/>
              <a:t>“</a:t>
            </a:r>
            <a:r>
              <a:rPr lang="en-GB" altLang="en-US" dirty="0"/>
              <a:t>We need to open gaps before we close them. Our tendency is to tell people the facts. First, though, they must realize that they need these facts.”</a:t>
            </a:r>
          </a:p>
          <a:p>
            <a:pPr eaLnBrk="1" hangingPunct="1">
              <a:buFontTx/>
              <a:buNone/>
            </a:pPr>
            <a:r>
              <a:rPr lang="en-IE" altLang="en-US" dirty="0"/>
              <a:t>                  </a:t>
            </a:r>
          </a:p>
          <a:p>
            <a:pPr eaLnBrk="1" hangingPunct="1">
              <a:buFontTx/>
              <a:buNone/>
            </a:pPr>
            <a:endParaRPr lang="en-IE" altLang="en-US" dirty="0"/>
          </a:p>
          <a:p>
            <a:pPr eaLnBrk="1" hangingPunct="1">
              <a:buFontTx/>
              <a:buNone/>
            </a:pPr>
            <a:r>
              <a:rPr lang="en-IE" altLang="en-US" dirty="0"/>
              <a:t>			Dan &amp; Chip Heath, Make it Stick</a:t>
            </a:r>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99943F-122F-4B6B-9888-E364D2FD50F0}"/>
              </a:ext>
            </a:extLst>
          </p:cNvPr>
          <p:cNvSpPr>
            <a:spLocks noGrp="1" noChangeArrowheads="1"/>
          </p:cNvSpPr>
          <p:nvPr>
            <p:ph type="title"/>
          </p:nvPr>
        </p:nvSpPr>
        <p:spPr>
          <a:xfrm>
            <a:off x="3202833" y="1268760"/>
            <a:ext cx="5976664" cy="2952328"/>
          </a:xfrm>
        </p:spPr>
        <p:txBody>
          <a:bodyPr>
            <a:normAutofit/>
          </a:bodyPr>
          <a:lstStyle/>
          <a:p>
            <a:pPr eaLnBrk="1" hangingPunct="1"/>
            <a:r>
              <a:rPr lang="en-IE" altLang="en-US" dirty="0"/>
              <a:t>Elevator Pitch</a:t>
            </a:r>
            <a:endParaRPr lang="en-GB" altLang="en-US" dirty="0"/>
          </a:p>
        </p:txBody>
      </p:sp>
      <p:pic>
        <p:nvPicPr>
          <p:cNvPr id="1028" name="Picture 4" descr="An old-fashioned elevator in the City Building of Asheville, NC, USA ...">
            <a:extLst>
              <a:ext uri="{FF2B5EF4-FFF2-40B4-BE49-F238E27FC236}">
                <a16:creationId xmlns:a16="http://schemas.microsoft.com/office/drawing/2014/main" id="{CF1A5E9C-00DF-6CC6-7FCE-9E79756E9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 y="0"/>
            <a:ext cx="3572002" cy="63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5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8F3E-1507-591D-EECC-EAF1CB940003}"/>
              </a:ext>
            </a:extLst>
          </p:cNvPr>
          <p:cNvSpPr>
            <a:spLocks noGrp="1"/>
          </p:cNvSpPr>
          <p:nvPr>
            <p:ph type="title"/>
          </p:nvPr>
        </p:nvSpPr>
        <p:spPr/>
        <p:txBody>
          <a:bodyPr/>
          <a:lstStyle/>
          <a:p>
            <a:r>
              <a:rPr lang="en-US" dirty="0"/>
              <a:t>Elevator Pitch</a:t>
            </a:r>
            <a:endParaRPr lang="en-GB" dirty="0"/>
          </a:p>
        </p:txBody>
      </p:sp>
      <p:sp>
        <p:nvSpPr>
          <p:cNvPr id="3" name="Content Placeholder 2">
            <a:extLst>
              <a:ext uri="{FF2B5EF4-FFF2-40B4-BE49-F238E27FC236}">
                <a16:creationId xmlns:a16="http://schemas.microsoft.com/office/drawing/2014/main" id="{8D8F2B32-4427-FDDF-6632-D42A0428621C}"/>
              </a:ext>
            </a:extLst>
          </p:cNvPr>
          <p:cNvSpPr>
            <a:spLocks noGrp="1"/>
          </p:cNvSpPr>
          <p:nvPr>
            <p:ph idx="1"/>
          </p:nvPr>
        </p:nvSpPr>
        <p:spPr>
          <a:xfrm>
            <a:off x="471505" y="1340768"/>
            <a:ext cx="8229600" cy="4248472"/>
          </a:xfrm>
        </p:spPr>
        <p:txBody>
          <a:bodyPr>
            <a:noAutofit/>
          </a:bodyPr>
          <a:lstStyle/>
          <a:p>
            <a:pPr marL="0" indent="0">
              <a:buNone/>
            </a:pPr>
            <a:endParaRPr lang="en-US" sz="3200" dirty="0"/>
          </a:p>
          <a:p>
            <a:r>
              <a:rPr lang="en-US" sz="3200" dirty="0"/>
              <a:t>30 – 45 seconds – your research</a:t>
            </a:r>
          </a:p>
          <a:p>
            <a:pPr lvl="1"/>
            <a:r>
              <a:rPr lang="en-US" sz="2800" dirty="0"/>
              <a:t>Language – concise, engaging</a:t>
            </a:r>
          </a:p>
          <a:p>
            <a:pPr lvl="1"/>
            <a:r>
              <a:rPr lang="en-US" sz="2800" dirty="0"/>
              <a:t>Body language/ voice</a:t>
            </a:r>
          </a:p>
          <a:p>
            <a:r>
              <a:rPr lang="en-US" sz="3200" dirty="0"/>
              <a:t>Feedback – constructive/ask a question</a:t>
            </a:r>
          </a:p>
          <a:p>
            <a:r>
              <a:rPr lang="en-US" sz="3200" dirty="0"/>
              <a:t>1 person to be timekeeper/feedback to the rest of the group</a:t>
            </a:r>
          </a:p>
          <a:p>
            <a:endParaRPr lang="en-US" sz="3200" dirty="0"/>
          </a:p>
          <a:p>
            <a:endParaRPr lang="en-GB" sz="3200" dirty="0"/>
          </a:p>
        </p:txBody>
      </p:sp>
    </p:spTree>
    <p:extLst>
      <p:ext uri="{BB962C8B-B14F-4D97-AF65-F5344CB8AC3E}">
        <p14:creationId xmlns:p14="http://schemas.microsoft.com/office/powerpoint/2010/main" val="49211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DFD9-07AA-41A6-3704-B45E3E28BE76}"/>
              </a:ext>
            </a:extLst>
          </p:cNvPr>
          <p:cNvSpPr>
            <a:spLocks noGrp="1"/>
          </p:cNvSpPr>
          <p:nvPr>
            <p:ph type="title"/>
          </p:nvPr>
        </p:nvSpPr>
        <p:spPr/>
        <p:txBody>
          <a:bodyPr/>
          <a:lstStyle/>
          <a:p>
            <a:r>
              <a:rPr lang="en-IE" dirty="0"/>
              <a:t>Mid Stage Confirmation and Viva</a:t>
            </a:r>
          </a:p>
        </p:txBody>
      </p:sp>
      <p:sp>
        <p:nvSpPr>
          <p:cNvPr id="3" name="Content Placeholder 2">
            <a:extLst>
              <a:ext uri="{FF2B5EF4-FFF2-40B4-BE49-F238E27FC236}">
                <a16:creationId xmlns:a16="http://schemas.microsoft.com/office/drawing/2014/main" id="{68E272E6-BD1B-92D4-BF4E-C3101B596C10}"/>
              </a:ext>
            </a:extLst>
          </p:cNvPr>
          <p:cNvSpPr>
            <a:spLocks noGrp="1"/>
          </p:cNvSpPr>
          <p:nvPr>
            <p:ph idx="1"/>
          </p:nvPr>
        </p:nvSpPr>
        <p:spPr>
          <a:xfrm>
            <a:off x="471504" y="1196752"/>
            <a:ext cx="8420975" cy="5184576"/>
          </a:xfrm>
        </p:spPr>
        <p:txBody>
          <a:bodyPr>
            <a:normAutofit lnSpcReduction="10000"/>
          </a:bodyPr>
          <a:lstStyle/>
          <a:p>
            <a:r>
              <a:rPr lang="en-IE" dirty="0">
                <a:solidFill>
                  <a:srgbClr val="FF0000"/>
                </a:solidFill>
              </a:rPr>
              <a:t>Who</a:t>
            </a:r>
            <a:r>
              <a:rPr lang="en-IE" dirty="0"/>
              <a:t> (if relevant) is your research about? E.g. a group of people, individuals etc</a:t>
            </a:r>
          </a:p>
          <a:p>
            <a:r>
              <a:rPr lang="en-IE" dirty="0">
                <a:solidFill>
                  <a:srgbClr val="FF0000"/>
                </a:solidFill>
              </a:rPr>
              <a:t>What</a:t>
            </a:r>
            <a:r>
              <a:rPr lang="en-IE" dirty="0"/>
              <a:t> is your research about?</a:t>
            </a:r>
          </a:p>
          <a:p>
            <a:r>
              <a:rPr lang="en-IE" dirty="0">
                <a:solidFill>
                  <a:srgbClr val="FF0000"/>
                </a:solidFill>
              </a:rPr>
              <a:t>Where? </a:t>
            </a:r>
            <a:r>
              <a:rPr lang="en-IE" dirty="0"/>
              <a:t>Is there a context for your research, a place, a setting? E.g. a country, a classroom, an online community  </a:t>
            </a:r>
          </a:p>
          <a:p>
            <a:r>
              <a:rPr lang="en-IE" dirty="0">
                <a:solidFill>
                  <a:srgbClr val="FF0000"/>
                </a:solidFill>
              </a:rPr>
              <a:t>When? </a:t>
            </a:r>
            <a:r>
              <a:rPr lang="en-IE" dirty="0"/>
              <a:t>Is there a timeframe relevant to your research?</a:t>
            </a:r>
          </a:p>
          <a:p>
            <a:r>
              <a:rPr lang="en-IE" dirty="0">
                <a:solidFill>
                  <a:srgbClr val="FF0000"/>
                </a:solidFill>
              </a:rPr>
              <a:t>Why?  WHY IS THIS IMPORTANT – this is your hook</a:t>
            </a:r>
          </a:p>
          <a:p>
            <a:r>
              <a:rPr lang="en-IE" dirty="0">
                <a:solidFill>
                  <a:srgbClr val="FF0000"/>
                </a:solidFill>
              </a:rPr>
              <a:t>Who else has looked at this and HOW?</a:t>
            </a:r>
          </a:p>
          <a:p>
            <a:endParaRPr lang="en-IE" dirty="0">
              <a:solidFill>
                <a:srgbClr val="FF0000"/>
              </a:solidFill>
            </a:endParaRPr>
          </a:p>
          <a:p>
            <a:endParaRPr lang="en-IE" dirty="0">
              <a:solidFill>
                <a:srgbClr val="FF0000"/>
              </a:solidFill>
            </a:endParaRPr>
          </a:p>
          <a:p>
            <a:endParaRPr lang="en-IE" dirty="0">
              <a:solidFill>
                <a:srgbClr val="FF0000"/>
              </a:solidFill>
            </a:endParaRPr>
          </a:p>
          <a:p>
            <a:pPr marL="0" indent="0">
              <a:buNone/>
            </a:pPr>
            <a:endParaRPr lang="en-IE" dirty="0"/>
          </a:p>
        </p:txBody>
      </p:sp>
    </p:spTree>
    <p:extLst>
      <p:ext uri="{BB962C8B-B14F-4D97-AF65-F5344CB8AC3E}">
        <p14:creationId xmlns:p14="http://schemas.microsoft.com/office/powerpoint/2010/main" val="358006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9149-4F22-17FC-DBED-B11735EACF93}"/>
              </a:ext>
            </a:extLst>
          </p:cNvPr>
          <p:cNvSpPr>
            <a:spLocks noGrp="1"/>
          </p:cNvSpPr>
          <p:nvPr>
            <p:ph type="title"/>
          </p:nvPr>
        </p:nvSpPr>
        <p:spPr/>
        <p:txBody>
          <a:bodyPr/>
          <a:lstStyle/>
          <a:p>
            <a:r>
              <a:rPr lang="en-IE" dirty="0"/>
              <a:t>Example</a:t>
            </a:r>
          </a:p>
        </p:txBody>
      </p:sp>
      <p:sp>
        <p:nvSpPr>
          <p:cNvPr id="3" name="Content Placeholder 2">
            <a:extLst>
              <a:ext uri="{FF2B5EF4-FFF2-40B4-BE49-F238E27FC236}">
                <a16:creationId xmlns:a16="http://schemas.microsoft.com/office/drawing/2014/main" id="{DC22928A-1699-ECCE-D5F7-B40C7075C99E}"/>
              </a:ext>
            </a:extLst>
          </p:cNvPr>
          <p:cNvSpPr>
            <a:spLocks noGrp="1"/>
          </p:cNvSpPr>
          <p:nvPr>
            <p:ph idx="1"/>
          </p:nvPr>
        </p:nvSpPr>
        <p:spPr>
          <a:xfrm>
            <a:off x="457200" y="1619672"/>
            <a:ext cx="8229600" cy="4749824"/>
          </a:xfrm>
        </p:spPr>
        <p:txBody>
          <a:bodyPr>
            <a:normAutofit fontScale="92500"/>
          </a:bodyPr>
          <a:lstStyle/>
          <a:p>
            <a:r>
              <a:rPr lang="en-IE" dirty="0"/>
              <a:t>My PhD (2022)  </a:t>
            </a:r>
          </a:p>
          <a:p>
            <a:r>
              <a:rPr lang="en-IE" dirty="0">
                <a:solidFill>
                  <a:srgbClr val="FF0000"/>
                </a:solidFill>
              </a:rPr>
              <a:t>Who? </a:t>
            </a:r>
            <a:r>
              <a:rPr lang="en-IE" dirty="0"/>
              <a:t>Part-time PhD researchers (completed)</a:t>
            </a:r>
          </a:p>
          <a:p>
            <a:r>
              <a:rPr lang="en-IE" dirty="0">
                <a:solidFill>
                  <a:srgbClr val="FF0000"/>
                </a:solidFill>
              </a:rPr>
              <a:t>What? </a:t>
            </a:r>
            <a:r>
              <a:rPr lang="en-IE" dirty="0">
                <a:solidFill>
                  <a:schemeClr val="bg2">
                    <a:lumMod val="10000"/>
                  </a:schemeClr>
                </a:solidFill>
              </a:rPr>
              <a:t>PhD: stages from start to completion</a:t>
            </a:r>
          </a:p>
          <a:p>
            <a:r>
              <a:rPr lang="en-IE" dirty="0">
                <a:solidFill>
                  <a:srgbClr val="FF0000"/>
                </a:solidFill>
              </a:rPr>
              <a:t>Where? </a:t>
            </a:r>
            <a:r>
              <a:rPr lang="en-IE" dirty="0">
                <a:solidFill>
                  <a:schemeClr val="tx1">
                    <a:lumMod val="95000"/>
                    <a:lumOff val="5000"/>
                  </a:schemeClr>
                </a:solidFill>
              </a:rPr>
              <a:t>Universities in Ireland</a:t>
            </a:r>
          </a:p>
          <a:p>
            <a:r>
              <a:rPr lang="en-IE" dirty="0">
                <a:solidFill>
                  <a:srgbClr val="FF0000"/>
                </a:solidFill>
              </a:rPr>
              <a:t>When? </a:t>
            </a:r>
            <a:r>
              <a:rPr lang="en-IE" dirty="0">
                <a:solidFill>
                  <a:schemeClr val="tx1"/>
                </a:solidFill>
              </a:rPr>
              <a:t>Preferably recent PhD completers (p/t)</a:t>
            </a:r>
          </a:p>
          <a:p>
            <a:r>
              <a:rPr lang="en-IE" dirty="0">
                <a:solidFill>
                  <a:srgbClr val="FF0000"/>
                </a:solidFill>
              </a:rPr>
              <a:t>Why? </a:t>
            </a:r>
            <a:r>
              <a:rPr lang="en-IE" dirty="0">
                <a:solidFill>
                  <a:schemeClr val="tx1"/>
                </a:solidFill>
              </a:rPr>
              <a:t>75% increase p/t PhD enrolments since 2009 (Ireland) HEA stats. ‘Invisible’ in Policy and practice (Neumann &amp; Rodwell, 2009)</a:t>
            </a:r>
          </a:p>
          <a:p>
            <a:r>
              <a:rPr lang="en-IE" dirty="0">
                <a:solidFill>
                  <a:srgbClr val="FF0000"/>
                </a:solidFill>
              </a:rPr>
              <a:t>How? </a:t>
            </a:r>
            <a:r>
              <a:rPr lang="en-IE" dirty="0">
                <a:solidFill>
                  <a:schemeClr val="tx1"/>
                </a:solidFill>
              </a:rPr>
              <a:t>Narrative analysis – stories from p/t PhD completers – HEIs Ireland – to inform policy/practice</a:t>
            </a:r>
          </a:p>
          <a:p>
            <a:endParaRPr lang="en-IE" dirty="0">
              <a:solidFill>
                <a:srgbClr val="FF0000"/>
              </a:solidFill>
            </a:endParaRPr>
          </a:p>
          <a:p>
            <a:endParaRPr lang="en-IE" dirty="0">
              <a:solidFill>
                <a:srgbClr val="FF0000"/>
              </a:solidFill>
            </a:endParaRPr>
          </a:p>
        </p:txBody>
      </p:sp>
    </p:spTree>
    <p:extLst>
      <p:ext uri="{BB962C8B-B14F-4D97-AF65-F5344CB8AC3E}">
        <p14:creationId xmlns:p14="http://schemas.microsoft.com/office/powerpoint/2010/main" val="63571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6585-3E8A-4F5B-A05E-B087429D6BE4}"/>
              </a:ext>
            </a:extLst>
          </p:cNvPr>
          <p:cNvSpPr>
            <a:spLocks noGrp="1"/>
          </p:cNvSpPr>
          <p:nvPr>
            <p:ph type="title"/>
          </p:nvPr>
        </p:nvSpPr>
        <p:spPr/>
        <p:txBody>
          <a:bodyPr/>
          <a:lstStyle/>
          <a:p>
            <a:r>
              <a:rPr lang="en-IE" dirty="0"/>
              <a:t>Aims of the workshop</a:t>
            </a:r>
          </a:p>
        </p:txBody>
      </p:sp>
      <p:sp>
        <p:nvSpPr>
          <p:cNvPr id="3" name="Content Placeholder 2">
            <a:extLst>
              <a:ext uri="{FF2B5EF4-FFF2-40B4-BE49-F238E27FC236}">
                <a16:creationId xmlns:a16="http://schemas.microsoft.com/office/drawing/2014/main" id="{486D7E6D-BC3D-4388-8907-A65852A84479}"/>
              </a:ext>
            </a:extLst>
          </p:cNvPr>
          <p:cNvSpPr>
            <a:spLocks noGrp="1"/>
          </p:cNvSpPr>
          <p:nvPr>
            <p:ph idx="1"/>
          </p:nvPr>
        </p:nvSpPr>
        <p:spPr>
          <a:xfrm>
            <a:off x="2123728" y="1619672"/>
            <a:ext cx="8229600" cy="4113584"/>
          </a:xfrm>
        </p:spPr>
        <p:txBody>
          <a:bodyPr>
            <a:normAutofit/>
          </a:bodyPr>
          <a:lstStyle/>
          <a:p>
            <a:pPr marL="0" indent="0">
              <a:buNone/>
            </a:pPr>
            <a:r>
              <a:rPr lang="en-IE" sz="3600" dirty="0">
                <a:solidFill>
                  <a:srgbClr val="00642D"/>
                </a:solidFill>
              </a:rPr>
              <a:t>To understand how to:</a:t>
            </a:r>
          </a:p>
          <a:p>
            <a:pPr lvl="1">
              <a:buFont typeface="Arial" panose="020B0604020202020204" pitchFamily="34" charset="0"/>
              <a:buChar char="•"/>
            </a:pPr>
            <a:r>
              <a:rPr lang="en-IE" sz="3200" dirty="0">
                <a:solidFill>
                  <a:srgbClr val="00642D"/>
                </a:solidFill>
              </a:rPr>
              <a:t>plan </a:t>
            </a:r>
          </a:p>
          <a:p>
            <a:pPr lvl="1">
              <a:buFont typeface="Arial" panose="020B0604020202020204" pitchFamily="34" charset="0"/>
              <a:buChar char="•"/>
            </a:pPr>
            <a:r>
              <a:rPr lang="en-IE" sz="3200" dirty="0">
                <a:solidFill>
                  <a:srgbClr val="00642D"/>
                </a:solidFill>
              </a:rPr>
              <a:t>prepare </a:t>
            </a:r>
          </a:p>
          <a:p>
            <a:pPr lvl="1">
              <a:buFont typeface="Arial" panose="020B0604020202020204" pitchFamily="34" charset="0"/>
              <a:buChar char="•"/>
            </a:pPr>
            <a:r>
              <a:rPr lang="en-IE" sz="3200" dirty="0">
                <a:solidFill>
                  <a:srgbClr val="00642D"/>
                </a:solidFill>
              </a:rPr>
              <a:t>practice</a:t>
            </a:r>
          </a:p>
          <a:p>
            <a:pPr lvl="1">
              <a:buFont typeface="Arial" panose="020B0604020202020204" pitchFamily="34" charset="0"/>
              <a:buChar char="•"/>
            </a:pPr>
            <a:r>
              <a:rPr lang="en-IE" sz="3200" dirty="0">
                <a:solidFill>
                  <a:srgbClr val="00642D"/>
                </a:solidFill>
              </a:rPr>
              <a:t>present</a:t>
            </a:r>
          </a:p>
          <a:p>
            <a:pPr marL="57150" indent="0">
              <a:buNone/>
            </a:pPr>
            <a:r>
              <a:rPr lang="en-IE" sz="3600" dirty="0">
                <a:solidFill>
                  <a:srgbClr val="00642D"/>
                </a:solidFill>
              </a:rPr>
              <a:t>effectively</a:t>
            </a:r>
          </a:p>
        </p:txBody>
      </p:sp>
    </p:spTree>
    <p:extLst>
      <p:ext uri="{BB962C8B-B14F-4D97-AF65-F5344CB8AC3E}">
        <p14:creationId xmlns:p14="http://schemas.microsoft.com/office/powerpoint/2010/main" val="372614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A0712CE4-E1E4-4AB7-865E-19661FE13F71}"/>
              </a:ext>
            </a:extLst>
          </p:cNvPr>
          <p:cNvSpPr>
            <a:spLocks noGrp="1" noChangeArrowheads="1"/>
          </p:cNvSpPr>
          <p:nvPr>
            <p:ph type="body" idx="1"/>
          </p:nvPr>
        </p:nvSpPr>
        <p:spPr>
          <a:xfrm>
            <a:off x="156831" y="5300985"/>
            <a:ext cx="8229600" cy="4525963"/>
          </a:xfrm>
        </p:spPr>
        <p:txBody>
          <a:bodyPr>
            <a:normAutofit/>
          </a:bodyPr>
          <a:lstStyle/>
          <a:p>
            <a:pPr eaLnBrk="1" hangingPunct="1">
              <a:buFontTx/>
              <a:buNone/>
            </a:pPr>
            <a:r>
              <a:rPr lang="en-IE" altLang="en-US" sz="7200" dirty="0">
                <a:solidFill>
                  <a:srgbClr val="CC0000"/>
                </a:solidFill>
              </a:rPr>
              <a:t>2. Preparation</a:t>
            </a:r>
            <a:endParaRPr lang="en-GB" altLang="en-US" sz="7200" dirty="0">
              <a:solidFill>
                <a:srgbClr val="CC0000"/>
              </a:solidFill>
            </a:endParaRPr>
          </a:p>
        </p:txBody>
      </p:sp>
      <p:pic>
        <p:nvPicPr>
          <p:cNvPr id="33795" name="Picture 4" descr="Jamie_blur">
            <a:extLst>
              <a:ext uri="{FF2B5EF4-FFF2-40B4-BE49-F238E27FC236}">
                <a16:creationId xmlns:a16="http://schemas.microsoft.com/office/drawing/2014/main" id="{9CACB9D7-DDFA-40DC-AAD1-1F3B6D53F6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31" y="-1683568"/>
            <a:ext cx="8830338" cy="698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66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4539511B-E816-4436-B97A-F48D8AB3A0D9}"/>
              </a:ext>
            </a:extLst>
          </p:cNvPr>
          <p:cNvSpPr txBox="1">
            <a:spLocks noChangeArrowheads="1"/>
          </p:cNvSpPr>
          <p:nvPr/>
        </p:nvSpPr>
        <p:spPr bwMode="auto">
          <a:xfrm>
            <a:off x="1979712" y="2204864"/>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IE" altLang="en-US" sz="5400" dirty="0">
                <a:solidFill>
                  <a:srgbClr val="00642D"/>
                </a:solidFill>
                <a:latin typeface="Arial" panose="020B0604020202020204" pitchFamily="34" charset="0"/>
              </a:rPr>
              <a:t>A few guidelines</a:t>
            </a:r>
            <a:endParaRPr lang="en-GB" altLang="en-US" sz="5400" dirty="0">
              <a:solidFill>
                <a:srgbClr val="00642D"/>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9971A0F-AFA6-490A-AC07-60F78CB0251D}"/>
              </a:ext>
            </a:extLst>
          </p:cNvPr>
          <p:cNvSpPr>
            <a:spLocks noGrp="1" noChangeArrowheads="1"/>
          </p:cNvSpPr>
          <p:nvPr>
            <p:ph type="title"/>
          </p:nvPr>
        </p:nvSpPr>
        <p:spPr/>
        <p:txBody>
          <a:bodyPr>
            <a:normAutofit/>
          </a:bodyPr>
          <a:lstStyle/>
          <a:p>
            <a:pPr eaLnBrk="1" hangingPunct="1"/>
            <a:r>
              <a:rPr lang="en-IE" altLang="en-US" sz="4000" dirty="0"/>
              <a:t>Information</a:t>
            </a:r>
            <a:endParaRPr lang="en-GB" altLang="en-US" sz="4000" dirty="0"/>
          </a:p>
        </p:txBody>
      </p:sp>
      <p:sp>
        <p:nvSpPr>
          <p:cNvPr id="124931" name="Rectangle 3">
            <a:extLst>
              <a:ext uri="{FF2B5EF4-FFF2-40B4-BE49-F238E27FC236}">
                <a16:creationId xmlns:a16="http://schemas.microsoft.com/office/drawing/2014/main" id="{C90DE844-8CF7-4127-8FC2-92C2B33351AC}"/>
              </a:ext>
            </a:extLst>
          </p:cNvPr>
          <p:cNvSpPr>
            <a:spLocks noGrp="1" noChangeArrowheads="1"/>
          </p:cNvSpPr>
          <p:nvPr>
            <p:ph type="body" idx="1"/>
          </p:nvPr>
        </p:nvSpPr>
        <p:spPr>
          <a:xfrm>
            <a:off x="457200" y="2076450"/>
            <a:ext cx="8229600" cy="4781550"/>
          </a:xfrm>
        </p:spPr>
        <p:txBody>
          <a:bodyPr/>
          <a:lstStyle/>
          <a:p>
            <a:pPr marL="609600" indent="-609600">
              <a:buFontTx/>
              <a:buAutoNum type="arabicPeriod"/>
            </a:pPr>
            <a:r>
              <a:rPr lang="en-IE" altLang="en-US" sz="3200" b="1" dirty="0">
                <a:solidFill>
                  <a:srgbClr val="CC0000"/>
                </a:solidFill>
              </a:rPr>
              <a:t>Drip feed</a:t>
            </a:r>
          </a:p>
          <a:p>
            <a:pPr marL="609600" indent="-609600" eaLnBrk="1" hangingPunct="1">
              <a:buFontTx/>
              <a:buAutoNum type="arabicPeriod"/>
            </a:pPr>
            <a:endParaRPr lang="en-IE" altLang="en-US" sz="3200" dirty="0"/>
          </a:p>
          <a:p>
            <a:pPr marL="609600" indent="-609600" eaLnBrk="1" hangingPunct="1">
              <a:buFontTx/>
              <a:buAutoNum type="arabicPeriod"/>
            </a:pPr>
            <a:r>
              <a:rPr lang="en-IE" altLang="en-US" sz="3200" dirty="0"/>
              <a:t>Most important information </a:t>
            </a:r>
            <a:r>
              <a:rPr lang="en-IE" altLang="en-US" sz="3200" b="1" dirty="0">
                <a:solidFill>
                  <a:srgbClr val="CC0000"/>
                </a:solidFill>
              </a:rPr>
              <a:t>Jumps Out</a:t>
            </a:r>
          </a:p>
          <a:p>
            <a:pPr marL="609600" indent="-609600" eaLnBrk="1" hangingPunct="1">
              <a:buFontTx/>
              <a:buAutoNum type="arabicPeriod"/>
            </a:pPr>
            <a:endParaRPr lang="en-IE" altLang="en-US" sz="3200" dirty="0"/>
          </a:p>
          <a:p>
            <a:pPr marL="609600" indent="-609600" eaLnBrk="1" hangingPunct="1">
              <a:buFontTx/>
              <a:buAutoNum type="arabicPeriod"/>
            </a:pPr>
            <a:r>
              <a:rPr lang="en-IE" altLang="en-US" sz="3200" dirty="0"/>
              <a:t>Don’t use sentences</a:t>
            </a:r>
          </a:p>
          <a:p>
            <a:pPr marL="609600" indent="-609600" eaLnBrk="1" hangingPunct="1">
              <a:buFontTx/>
              <a:buNone/>
            </a:pPr>
            <a:endParaRPr lang="en-IE" altLang="en-US" dirty="0">
              <a:solidFill>
                <a:srgbClr val="CC0000"/>
              </a:solidFill>
            </a:endParaRPr>
          </a:p>
        </p:txBody>
      </p:sp>
    </p:spTree>
    <p:extLst>
      <p:ext uri="{BB962C8B-B14F-4D97-AF65-F5344CB8AC3E}">
        <p14:creationId xmlns:p14="http://schemas.microsoft.com/office/powerpoint/2010/main" val="3186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animEffect transition="in" filter="fade">
                                      <p:cBhvr>
                                        <p:cTn id="7" dur="2000"/>
                                        <p:tgtEl>
                                          <p:spTgt spid="1249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fade">
                                      <p:cBhvr>
                                        <p:cTn id="12" dur="2000"/>
                                        <p:tgtEl>
                                          <p:spTgt spid="1249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animEffect transition="in" filter="fade">
                                      <p:cBhvr>
                                        <p:cTn id="17" dur="20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565F426-7562-4FDF-965D-33B74EEE0230}"/>
              </a:ext>
            </a:extLst>
          </p:cNvPr>
          <p:cNvSpPr>
            <a:spLocks noGrp="1" noChangeArrowheads="1"/>
          </p:cNvSpPr>
          <p:nvPr>
            <p:ph type="title"/>
          </p:nvPr>
        </p:nvSpPr>
        <p:spPr/>
        <p:txBody>
          <a:bodyPr/>
          <a:lstStyle/>
          <a:p>
            <a:pPr eaLnBrk="1" hangingPunct="1"/>
            <a:r>
              <a:rPr lang="en-IE" altLang="en-US"/>
              <a:t>Colour</a:t>
            </a:r>
            <a:endParaRPr lang="en-GB" altLang="en-US"/>
          </a:p>
        </p:txBody>
      </p:sp>
      <p:sp>
        <p:nvSpPr>
          <p:cNvPr id="46083" name="Rectangle 3">
            <a:extLst>
              <a:ext uri="{FF2B5EF4-FFF2-40B4-BE49-F238E27FC236}">
                <a16:creationId xmlns:a16="http://schemas.microsoft.com/office/drawing/2014/main" id="{53037D6A-A32B-4393-ADA3-D25BDB37A5FE}"/>
              </a:ext>
            </a:extLst>
          </p:cNvPr>
          <p:cNvSpPr>
            <a:spLocks noGrp="1" noChangeArrowheads="1"/>
          </p:cNvSpPr>
          <p:nvPr>
            <p:ph type="body" idx="1"/>
          </p:nvPr>
        </p:nvSpPr>
        <p:spPr/>
        <p:txBody>
          <a:bodyPr/>
          <a:lstStyle/>
          <a:p>
            <a:pPr eaLnBrk="1" hangingPunct="1">
              <a:buFontTx/>
              <a:buNone/>
            </a:pPr>
            <a:endParaRPr lang="en-GB" altLang="en-US"/>
          </a:p>
          <a:p>
            <a:pPr eaLnBrk="1" hangingPunct="1">
              <a:buFontTx/>
              <a:buNone/>
            </a:pPr>
            <a:r>
              <a:rPr lang="en-GB" altLang="en-US" sz="8000">
                <a:solidFill>
                  <a:srgbClr val="CC0000"/>
                </a:solidFill>
              </a:rPr>
              <a:t>Use</a:t>
            </a:r>
            <a:r>
              <a:rPr lang="en-GB" altLang="en-US" sz="8000"/>
              <a:t> </a:t>
            </a:r>
            <a:r>
              <a:rPr lang="en-GB" altLang="en-US" sz="8000" u="sng">
                <a:solidFill>
                  <a:srgbClr val="669900"/>
                </a:solidFill>
              </a:rPr>
              <a:t>colour</a:t>
            </a:r>
            <a:r>
              <a:rPr lang="en-GB" altLang="en-US" sz="8000"/>
              <a:t> </a:t>
            </a:r>
            <a:r>
              <a:rPr lang="en-GB" altLang="en-US" sz="8000">
                <a:solidFill>
                  <a:schemeClr val="accent2"/>
                </a:solidFill>
              </a:rPr>
              <a:t>well</a:t>
            </a:r>
          </a:p>
          <a:p>
            <a:pPr eaLnBrk="1" hangingPunct="1">
              <a:buFontTx/>
              <a:buNone/>
            </a:pPr>
            <a:endParaRPr lang="en-US" altLang="en-US" sz="8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E6303DB-ADB7-4411-8C6E-F48A0DE6DB69}"/>
              </a:ext>
            </a:extLst>
          </p:cNvPr>
          <p:cNvSpPr>
            <a:spLocks noGrp="1" noChangeArrowheads="1"/>
          </p:cNvSpPr>
          <p:nvPr>
            <p:ph type="title"/>
          </p:nvPr>
        </p:nvSpPr>
        <p:spPr/>
        <p:txBody>
          <a:bodyPr/>
          <a:lstStyle/>
          <a:p>
            <a:pPr eaLnBrk="1" hangingPunct="1"/>
            <a:r>
              <a:rPr lang="en-GB" altLang="en-US" sz="3200"/>
              <a:t>High quality images</a:t>
            </a:r>
            <a:endParaRPr lang="en-US" altLang="en-US" sz="3200"/>
          </a:p>
        </p:txBody>
      </p:sp>
      <p:sp>
        <p:nvSpPr>
          <p:cNvPr id="172038" name="Text Box 6">
            <a:extLst>
              <a:ext uri="{FF2B5EF4-FFF2-40B4-BE49-F238E27FC236}">
                <a16:creationId xmlns:a16="http://schemas.microsoft.com/office/drawing/2014/main" id="{C17FF268-0945-4298-92EC-265769DC4E49}"/>
              </a:ext>
            </a:extLst>
          </p:cNvPr>
          <p:cNvSpPr txBox="1">
            <a:spLocks noChangeArrowheads="1"/>
          </p:cNvSpPr>
          <p:nvPr/>
        </p:nvSpPr>
        <p:spPr bwMode="auto">
          <a:xfrm>
            <a:off x="5364163" y="1628775"/>
            <a:ext cx="377983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50000"/>
              </a:spcBef>
              <a:buFontTx/>
              <a:buNone/>
            </a:pPr>
            <a:endParaRPr lang="en-US" altLang="en-US" sz="3000" dirty="0"/>
          </a:p>
          <a:p>
            <a:pPr>
              <a:spcBef>
                <a:spcPct val="50000"/>
              </a:spcBef>
              <a:buFontTx/>
              <a:buNone/>
            </a:pPr>
            <a:r>
              <a:rPr lang="en-US" altLang="en-US" sz="3000" dirty="0"/>
              <a:t>Use images to </a:t>
            </a:r>
            <a:r>
              <a:rPr lang="en-US" altLang="en-US" sz="3000" dirty="0">
                <a:solidFill>
                  <a:srgbClr val="CC0000"/>
                </a:solidFill>
              </a:rPr>
              <a:t>support </a:t>
            </a:r>
            <a:r>
              <a:rPr lang="en-US" altLang="en-US" sz="3000" dirty="0"/>
              <a:t>your points</a:t>
            </a:r>
          </a:p>
          <a:p>
            <a:pPr>
              <a:spcBef>
                <a:spcPct val="50000"/>
              </a:spcBef>
              <a:buFontTx/>
              <a:buNone/>
            </a:pPr>
            <a:endParaRPr lang="en-US" altLang="en-US" sz="3000" dirty="0"/>
          </a:p>
          <a:p>
            <a:pPr>
              <a:spcBef>
                <a:spcPct val="50000"/>
              </a:spcBef>
              <a:buFontTx/>
              <a:buNone/>
            </a:pPr>
            <a:r>
              <a:rPr lang="en-US" altLang="en-US" sz="3000" dirty="0"/>
              <a:t>Use a consistent </a:t>
            </a:r>
            <a:r>
              <a:rPr lang="en-US" altLang="en-US" sz="3000" dirty="0">
                <a:solidFill>
                  <a:srgbClr val="CC0000"/>
                </a:solidFill>
              </a:rPr>
              <a:t>theme</a:t>
            </a:r>
          </a:p>
          <a:p>
            <a:pPr>
              <a:spcBef>
                <a:spcPct val="50000"/>
              </a:spcBef>
              <a:buFontTx/>
              <a:buNone/>
            </a:pPr>
            <a:endParaRPr lang="en-US" altLang="en-US" sz="3000" dirty="0"/>
          </a:p>
        </p:txBody>
      </p:sp>
      <p:sp>
        <p:nvSpPr>
          <p:cNvPr id="8" name="TextBox 7">
            <a:extLst>
              <a:ext uri="{FF2B5EF4-FFF2-40B4-BE49-F238E27FC236}">
                <a16:creationId xmlns:a16="http://schemas.microsoft.com/office/drawing/2014/main" id="{912E15AC-645D-46BC-A403-CE07A2488414}"/>
              </a:ext>
            </a:extLst>
          </p:cNvPr>
          <p:cNvSpPr txBox="1"/>
          <p:nvPr/>
        </p:nvSpPr>
        <p:spPr>
          <a:xfrm>
            <a:off x="315151" y="5707831"/>
            <a:ext cx="5010964" cy="369332"/>
          </a:xfrm>
          <a:prstGeom prst="rect">
            <a:avLst/>
          </a:prstGeom>
          <a:noFill/>
        </p:spPr>
        <p:txBody>
          <a:bodyPr wrap="square">
            <a:spAutoFit/>
          </a:bodyPr>
          <a:lstStyle/>
          <a:p>
            <a:r>
              <a:rPr lang="en-IE" dirty="0"/>
              <a:t>https://www.istockphoto.com/illustrations/history</a:t>
            </a:r>
          </a:p>
        </p:txBody>
      </p:sp>
      <p:pic>
        <p:nvPicPr>
          <p:cNvPr id="4" name="Picture 3" descr="Text&#10;&#10;Description automatically generated">
            <a:extLst>
              <a:ext uri="{FF2B5EF4-FFF2-40B4-BE49-F238E27FC236}">
                <a16:creationId xmlns:a16="http://schemas.microsoft.com/office/drawing/2014/main" id="{15057744-7113-44D1-9F11-EA278BECBF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568" y="1890432"/>
            <a:ext cx="4334619" cy="3254361"/>
          </a:xfrm>
          <a:prstGeom prst="rect">
            <a:avLst/>
          </a:prstGeom>
        </p:spPr>
      </p:pic>
      <p:sp>
        <p:nvSpPr>
          <p:cNvPr id="5" name="TextBox 4">
            <a:extLst>
              <a:ext uri="{FF2B5EF4-FFF2-40B4-BE49-F238E27FC236}">
                <a16:creationId xmlns:a16="http://schemas.microsoft.com/office/drawing/2014/main" id="{CE1E63AC-1E2E-4230-A3C2-8BAC79F0D61F}"/>
              </a:ext>
            </a:extLst>
          </p:cNvPr>
          <p:cNvSpPr txBox="1"/>
          <p:nvPr/>
        </p:nvSpPr>
        <p:spPr>
          <a:xfrm>
            <a:off x="683568" y="5260209"/>
            <a:ext cx="4334619" cy="230832"/>
          </a:xfrm>
          <a:prstGeom prst="rect">
            <a:avLst/>
          </a:prstGeom>
          <a:noFill/>
        </p:spPr>
        <p:txBody>
          <a:bodyPr wrap="square" rtlCol="0">
            <a:spAutoFit/>
          </a:bodyPr>
          <a:lstStyle/>
          <a:p>
            <a:r>
              <a:rPr lang="en-IE" sz="900">
                <a:hlinkClick r:id="rId4" tooltip="https://subjectguides.york.ac.uk/skills/presentations"/>
              </a:rPr>
              <a:t>This Photo</a:t>
            </a:r>
            <a:r>
              <a:rPr lang="en-IE" sz="900"/>
              <a:t> by Unknown Author is licensed under </a:t>
            </a:r>
            <a:r>
              <a:rPr lang="en-IE" sz="900">
                <a:hlinkClick r:id="rId5" tooltip="https://creativecommons.org/licenses/by-nc-sa/3.0/"/>
              </a:rPr>
              <a:t>CC BY-SA-NC</a:t>
            </a:r>
            <a:endParaRPr lang="en-IE"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2038">
                                            <p:txEl>
                                              <p:pRg st="1" end="1"/>
                                            </p:txEl>
                                          </p:spTgt>
                                        </p:tgtEl>
                                        <p:attrNameLst>
                                          <p:attrName>style.visibility</p:attrName>
                                        </p:attrNameLst>
                                      </p:cBhvr>
                                      <p:to>
                                        <p:strVal val="visible"/>
                                      </p:to>
                                    </p:set>
                                    <p:animEffect transition="in" filter="fade">
                                      <p:cBhvr>
                                        <p:cTn id="7" dur="2000"/>
                                        <p:tgtEl>
                                          <p:spTgt spid="1720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8">
                                            <p:txEl>
                                              <p:pRg st="3" end="3"/>
                                            </p:txEl>
                                          </p:spTgt>
                                        </p:tgtEl>
                                        <p:attrNameLst>
                                          <p:attrName>style.visibility</p:attrName>
                                        </p:attrNameLst>
                                      </p:cBhvr>
                                      <p:to>
                                        <p:strVal val="visible"/>
                                      </p:to>
                                    </p:set>
                                    <p:animEffect transition="in" filter="fade">
                                      <p:cBhvr>
                                        <p:cTn id="12" dur="2000"/>
                                        <p:tgtEl>
                                          <p:spTgt spid="1720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5000"/>
          </a:schemeClr>
        </a:solidFill>
        <a:effectLst/>
      </p:bgPr>
    </p:bg>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DE19DD8-462C-449E-9CAB-4985B2C42D46}"/>
              </a:ext>
            </a:extLst>
          </p:cNvPr>
          <p:cNvSpPr>
            <a:spLocks noGrp="1" noChangeArrowheads="1"/>
          </p:cNvSpPr>
          <p:nvPr>
            <p:ph type="title"/>
          </p:nvPr>
        </p:nvSpPr>
        <p:spPr>
          <a:xfrm>
            <a:off x="457200" y="294964"/>
            <a:ext cx="8229600" cy="1143000"/>
          </a:xfrm>
        </p:spPr>
        <p:txBody>
          <a:bodyPr/>
          <a:lstStyle/>
          <a:p>
            <a:r>
              <a:rPr lang="en-IE" altLang="en-US" dirty="0"/>
              <a:t>Graphs/figures</a:t>
            </a:r>
          </a:p>
        </p:txBody>
      </p:sp>
      <p:sp>
        <p:nvSpPr>
          <p:cNvPr id="47107" name="Content Placeholder 2">
            <a:extLst>
              <a:ext uri="{FF2B5EF4-FFF2-40B4-BE49-F238E27FC236}">
                <a16:creationId xmlns:a16="http://schemas.microsoft.com/office/drawing/2014/main" id="{1F3BCB92-CCFB-4EF5-9EE0-FBAD5A02AEC8}"/>
              </a:ext>
            </a:extLst>
          </p:cNvPr>
          <p:cNvSpPr>
            <a:spLocks noGrp="1"/>
          </p:cNvSpPr>
          <p:nvPr>
            <p:ph idx="1"/>
          </p:nvPr>
        </p:nvSpPr>
        <p:spPr>
          <a:xfrm>
            <a:off x="143259" y="1603612"/>
            <a:ext cx="4892583" cy="3816424"/>
          </a:xfrm>
        </p:spPr>
        <p:txBody>
          <a:bodyPr>
            <a:normAutofit/>
          </a:bodyPr>
          <a:lstStyle/>
          <a:p>
            <a:pPr>
              <a:defRPr/>
            </a:pPr>
            <a:r>
              <a:rPr lang="en-IE" altLang="en-US" sz="3000" dirty="0"/>
              <a:t>Appropriate type</a:t>
            </a:r>
          </a:p>
          <a:p>
            <a:pPr>
              <a:defRPr/>
            </a:pPr>
            <a:endParaRPr lang="en-IE" altLang="en-US" sz="3000" dirty="0"/>
          </a:p>
          <a:p>
            <a:pPr>
              <a:defRPr/>
            </a:pPr>
            <a:r>
              <a:rPr lang="en-IE" altLang="en-US" sz="3000" dirty="0"/>
              <a:t>Easy to follow –clearly labelled</a:t>
            </a:r>
          </a:p>
          <a:p>
            <a:pPr>
              <a:defRPr/>
            </a:pPr>
            <a:endParaRPr lang="en-IE" altLang="en-US" sz="3000" dirty="0"/>
          </a:p>
          <a:p>
            <a:pPr>
              <a:defRPr/>
            </a:pPr>
            <a:r>
              <a:rPr lang="en-IE" altLang="en-US" sz="3000" dirty="0"/>
              <a:t>Use colour effectively</a:t>
            </a:r>
          </a:p>
          <a:p>
            <a:pPr>
              <a:defRPr/>
            </a:pPr>
            <a:endParaRPr lang="en-IE" altLang="en-US" dirty="0"/>
          </a:p>
          <a:p>
            <a:pPr>
              <a:defRPr/>
            </a:pPr>
            <a:endParaRPr lang="en-IE" altLang="en-US" dirty="0"/>
          </a:p>
        </p:txBody>
      </p:sp>
      <p:pic>
        <p:nvPicPr>
          <p:cNvPr id="3" name="Picture 2">
            <a:extLst>
              <a:ext uri="{FF2B5EF4-FFF2-40B4-BE49-F238E27FC236}">
                <a16:creationId xmlns:a16="http://schemas.microsoft.com/office/drawing/2014/main" id="{D09FAA4D-3D05-483F-ABDF-A6195577873E}"/>
              </a:ext>
            </a:extLst>
          </p:cNvPr>
          <p:cNvPicPr>
            <a:picLocks noChangeAspect="1"/>
          </p:cNvPicPr>
          <p:nvPr/>
        </p:nvPicPr>
        <p:blipFill>
          <a:blip r:embed="rId3"/>
          <a:stretch>
            <a:fillRect/>
          </a:stretch>
        </p:blipFill>
        <p:spPr>
          <a:xfrm>
            <a:off x="4716016" y="1619672"/>
            <a:ext cx="4230707" cy="2949983"/>
          </a:xfrm>
          <a:prstGeom prst="rect">
            <a:avLst/>
          </a:prstGeom>
          <a:ln>
            <a:solidFill>
              <a:schemeClr val="accent5">
                <a:lumMod val="40000"/>
                <a:lumOff val="60000"/>
              </a:schemeClr>
            </a:solidFill>
          </a:ln>
        </p:spPr>
      </p:pic>
      <p:sp>
        <p:nvSpPr>
          <p:cNvPr id="8" name="TextBox 7">
            <a:extLst>
              <a:ext uri="{FF2B5EF4-FFF2-40B4-BE49-F238E27FC236}">
                <a16:creationId xmlns:a16="http://schemas.microsoft.com/office/drawing/2014/main" id="{A15D2121-C9D3-4AA5-8C6B-EA96BDDEAB21}"/>
              </a:ext>
            </a:extLst>
          </p:cNvPr>
          <p:cNvSpPr txBox="1"/>
          <p:nvPr/>
        </p:nvSpPr>
        <p:spPr>
          <a:xfrm>
            <a:off x="4676686" y="4585715"/>
            <a:ext cx="4588042" cy="523220"/>
          </a:xfrm>
          <a:prstGeom prst="rect">
            <a:avLst/>
          </a:prstGeom>
          <a:noFill/>
        </p:spPr>
        <p:txBody>
          <a:bodyPr wrap="square">
            <a:spAutoFit/>
          </a:bodyPr>
          <a:lstStyle/>
          <a:p>
            <a:r>
              <a:rPr lang="en-IE" sz="1400" dirty="0"/>
              <a:t>https://childlaborindustrialrevolutionn.weebly.com/jobs-for-children-during-industrial-revolution.html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AF803A-1512-EF69-145F-F527C088314C}"/>
              </a:ext>
            </a:extLst>
          </p:cNvPr>
          <p:cNvSpPr>
            <a:spLocks noGrp="1"/>
          </p:cNvSpPr>
          <p:nvPr>
            <p:ph type="title"/>
          </p:nvPr>
        </p:nvSpPr>
        <p:spPr>
          <a:xfrm>
            <a:off x="385279" y="2286000"/>
            <a:ext cx="8229600" cy="1143000"/>
          </a:xfrm>
        </p:spPr>
        <p:txBody>
          <a:bodyPr/>
          <a:lstStyle/>
          <a:p>
            <a:r>
              <a:rPr lang="en-IE" dirty="0"/>
              <a:t>How to make a point?</a:t>
            </a:r>
          </a:p>
        </p:txBody>
      </p:sp>
    </p:spTree>
    <p:extLst>
      <p:ext uri="{BB962C8B-B14F-4D97-AF65-F5344CB8AC3E}">
        <p14:creationId xmlns:p14="http://schemas.microsoft.com/office/powerpoint/2010/main" val="276751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3C9A44C0-20F5-49EA-A763-508FA4AB8565}"/>
              </a:ext>
            </a:extLst>
          </p:cNvPr>
          <p:cNvSpPr>
            <a:spLocks noGrp="1" noChangeArrowheads="1"/>
          </p:cNvSpPr>
          <p:nvPr>
            <p:ph type="title"/>
          </p:nvPr>
        </p:nvSpPr>
        <p:spPr>
          <a:xfrm>
            <a:off x="471505" y="9312"/>
            <a:ext cx="8229600" cy="1143000"/>
          </a:xfrm>
        </p:spPr>
        <p:txBody>
          <a:bodyPr/>
          <a:lstStyle/>
          <a:p>
            <a:pPr eaLnBrk="1" hangingPunct="1">
              <a:defRPr/>
            </a:pPr>
            <a:r>
              <a:rPr lang="en-IE" dirty="0"/>
              <a:t>College attrition causes</a:t>
            </a:r>
            <a:endParaRPr lang="en-GB" dirty="0"/>
          </a:p>
        </p:txBody>
      </p:sp>
      <p:sp>
        <p:nvSpPr>
          <p:cNvPr id="317443" name="Rectangle 3">
            <a:extLst>
              <a:ext uri="{FF2B5EF4-FFF2-40B4-BE49-F238E27FC236}">
                <a16:creationId xmlns:a16="http://schemas.microsoft.com/office/drawing/2014/main" id="{DB0DF945-D550-4A4D-AF07-FB03674D2D8C}"/>
              </a:ext>
            </a:extLst>
          </p:cNvPr>
          <p:cNvSpPr>
            <a:spLocks noGrp="1" noChangeArrowheads="1"/>
          </p:cNvSpPr>
          <p:nvPr>
            <p:ph type="body" idx="1"/>
          </p:nvPr>
        </p:nvSpPr>
        <p:spPr>
          <a:xfrm>
            <a:off x="483052" y="882616"/>
            <a:ext cx="8229600" cy="6021104"/>
          </a:xfrm>
        </p:spPr>
        <p:txBody>
          <a:bodyPr>
            <a:normAutofit fontScale="25000" lnSpcReduction="20000"/>
          </a:bodyPr>
          <a:lstStyle/>
          <a:p>
            <a:pPr eaLnBrk="1" hangingPunct="1">
              <a:lnSpc>
                <a:spcPct val="120000"/>
              </a:lnSpc>
              <a:spcAft>
                <a:spcPts val="600"/>
              </a:spcAft>
              <a:buFont typeface="Wingdings" panose="05000000000000000000" pitchFamily="2" charset="2"/>
              <a:buNone/>
              <a:defRPr/>
            </a:pPr>
            <a:r>
              <a:rPr lang="en-IE" sz="2600" dirty="0"/>
              <a:t>     </a:t>
            </a:r>
            <a:r>
              <a:rPr lang="en-IE" sz="5500" dirty="0">
                <a:latin typeface="+mj-lt"/>
              </a:rPr>
              <a:t>“</a:t>
            </a:r>
            <a:r>
              <a:rPr lang="en-IE" sz="7200" dirty="0">
                <a:latin typeface="+mj-lt"/>
              </a:rPr>
              <a:t>Overall, our findings provide a combined retention rate of 92.40 % for students who attended TCD. </a:t>
            </a:r>
            <a:r>
              <a:rPr lang="en-GB" sz="7200" dirty="0">
                <a:latin typeface="+mj-lt"/>
              </a:rPr>
              <a:t>This is very close to the previous year’s rate of 92.45%. It should be noted that these results should be interpreted on a tentative basis as it is clear that a number of other outside factors impact on a student’s ability to sustain and progress in their chosen area of study at third level.” </a:t>
            </a:r>
            <a:endParaRPr lang="en-IE" sz="7200" dirty="0">
              <a:latin typeface="+mj-lt"/>
            </a:endParaRPr>
          </a:p>
          <a:p>
            <a:pPr eaLnBrk="1" hangingPunct="1">
              <a:lnSpc>
                <a:spcPct val="120000"/>
              </a:lnSpc>
              <a:spcAft>
                <a:spcPts val="600"/>
              </a:spcAft>
              <a:defRPr/>
            </a:pPr>
            <a:r>
              <a:rPr lang="en-IE" sz="7200" dirty="0">
                <a:latin typeface="+mj-lt"/>
              </a:rPr>
              <a:t>16,000+ students come to Trinity every year</a:t>
            </a:r>
          </a:p>
          <a:p>
            <a:pPr eaLnBrk="1" hangingPunct="1">
              <a:lnSpc>
                <a:spcPct val="120000"/>
              </a:lnSpc>
              <a:spcAft>
                <a:spcPts val="600"/>
              </a:spcAft>
              <a:defRPr/>
            </a:pPr>
            <a:r>
              <a:rPr lang="en-IE" sz="7200" dirty="0">
                <a:latin typeface="+mj-lt"/>
              </a:rPr>
              <a:t>There are 3 Faculties</a:t>
            </a:r>
          </a:p>
          <a:p>
            <a:pPr eaLnBrk="1" hangingPunct="1">
              <a:lnSpc>
                <a:spcPct val="120000"/>
              </a:lnSpc>
              <a:spcAft>
                <a:spcPts val="600"/>
              </a:spcAft>
              <a:defRPr/>
            </a:pPr>
            <a:r>
              <a:rPr lang="en-GB" sz="7200" dirty="0">
                <a:latin typeface="+mj-lt"/>
              </a:rPr>
              <a:t>Morgan 2001 A study of non-completion in undergraduate University courses</a:t>
            </a:r>
            <a:r>
              <a:rPr lang="en-IE" sz="7200" dirty="0">
                <a:latin typeface="+mj-lt"/>
              </a:rPr>
              <a:t> </a:t>
            </a:r>
          </a:p>
          <a:p>
            <a:pPr eaLnBrk="1" hangingPunct="1">
              <a:lnSpc>
                <a:spcPct val="120000"/>
              </a:lnSpc>
              <a:spcAft>
                <a:spcPts val="600"/>
              </a:spcAft>
              <a:defRPr/>
            </a:pPr>
            <a:r>
              <a:rPr lang="en-GB" sz="7200" dirty="0">
                <a:latin typeface="+mj-lt"/>
              </a:rPr>
              <a:t>The average non-completion rate across Irish Universities is 16.8%</a:t>
            </a:r>
          </a:p>
          <a:p>
            <a:pPr eaLnBrk="1" hangingPunct="1">
              <a:lnSpc>
                <a:spcPct val="120000"/>
              </a:lnSpc>
              <a:spcAft>
                <a:spcPts val="600"/>
              </a:spcAft>
              <a:defRPr/>
            </a:pPr>
            <a:r>
              <a:rPr lang="en-GB" sz="7200" dirty="0">
                <a:latin typeface="+mj-lt"/>
              </a:rPr>
              <a:t>Improve all students chances of achieving their maximum potential</a:t>
            </a:r>
          </a:p>
          <a:p>
            <a:pPr eaLnBrk="1" hangingPunct="1">
              <a:lnSpc>
                <a:spcPct val="120000"/>
              </a:lnSpc>
              <a:spcAft>
                <a:spcPts val="600"/>
              </a:spcAft>
              <a:defRPr/>
            </a:pPr>
            <a:r>
              <a:rPr lang="en-GB" sz="7200" dirty="0">
                <a:latin typeface="+mj-lt"/>
              </a:rPr>
              <a:t>Connect with students – building relationships, departmental receptions</a:t>
            </a:r>
          </a:p>
          <a:p>
            <a:pPr eaLnBrk="1" hangingPunct="1">
              <a:lnSpc>
                <a:spcPct val="120000"/>
              </a:lnSpc>
              <a:spcAft>
                <a:spcPts val="600"/>
              </a:spcAft>
              <a:defRPr/>
            </a:pPr>
            <a:r>
              <a:rPr lang="en-IE" sz="7200" dirty="0">
                <a:latin typeface="+mj-lt"/>
              </a:rPr>
              <a:t>51% of college students leave college because of lack of effective supports</a:t>
            </a:r>
            <a:endParaRPr lang="en-GB" sz="7200" dirty="0">
              <a:latin typeface="+mj-lt"/>
            </a:endParaRPr>
          </a:p>
          <a:p>
            <a:pPr eaLnBrk="1" hangingPunct="1">
              <a:lnSpc>
                <a:spcPct val="80000"/>
              </a:lnSpc>
              <a:defRPr/>
            </a:pPr>
            <a:endParaRPr lang="en-GB"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9173184-CC3A-4407-9859-E966438AFA83}"/>
              </a:ext>
            </a:extLst>
          </p:cNvPr>
          <p:cNvSpPr>
            <a:spLocks noGrp="1" noChangeArrowheads="1"/>
          </p:cNvSpPr>
          <p:nvPr>
            <p:ph type="title"/>
          </p:nvPr>
        </p:nvSpPr>
        <p:spPr/>
        <p:txBody>
          <a:bodyPr/>
          <a:lstStyle/>
          <a:p>
            <a:pPr eaLnBrk="1" hangingPunct="1"/>
            <a:endParaRPr lang="en-US" altLang="en-US"/>
          </a:p>
        </p:txBody>
      </p:sp>
      <p:sp>
        <p:nvSpPr>
          <p:cNvPr id="53251" name="Rectangle 3">
            <a:extLst>
              <a:ext uri="{FF2B5EF4-FFF2-40B4-BE49-F238E27FC236}">
                <a16:creationId xmlns:a16="http://schemas.microsoft.com/office/drawing/2014/main" id="{37423538-76EC-4EED-862F-290330DDB235}"/>
              </a:ext>
            </a:extLst>
          </p:cNvPr>
          <p:cNvSpPr>
            <a:spLocks noGrp="1" noChangeArrowheads="1"/>
          </p:cNvSpPr>
          <p:nvPr>
            <p:ph type="body" idx="1"/>
          </p:nvPr>
        </p:nvSpPr>
        <p:spPr/>
        <p:txBody>
          <a:bodyPr/>
          <a:lstStyle/>
          <a:p>
            <a:pPr eaLnBrk="1" hangingPunct="1"/>
            <a:endParaRPr lang="en-US" altLang="en-US"/>
          </a:p>
        </p:txBody>
      </p:sp>
      <p:pic>
        <p:nvPicPr>
          <p:cNvPr id="53252" name="Picture 4" descr="good_pres">
            <a:extLst>
              <a:ext uri="{FF2B5EF4-FFF2-40B4-BE49-F238E27FC236}">
                <a16:creationId xmlns:a16="http://schemas.microsoft.com/office/drawing/2014/main" id="{F74BE032-3836-4E6C-84E6-FDB54C848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5355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
            <a:extLst>
              <a:ext uri="{FF2B5EF4-FFF2-40B4-BE49-F238E27FC236}">
                <a16:creationId xmlns:a16="http://schemas.microsoft.com/office/drawing/2014/main" id="{39BFD3DD-3A79-46AD-B1B2-1E804BDFE009}"/>
              </a:ext>
            </a:extLst>
          </p:cNvPr>
          <p:cNvSpPr>
            <a:spLocks noChangeArrowheads="1"/>
          </p:cNvSpPr>
          <p:nvPr/>
        </p:nvSpPr>
        <p:spPr bwMode="auto">
          <a:xfrm>
            <a:off x="4448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a:t> </a:t>
            </a:r>
          </a:p>
        </p:txBody>
      </p:sp>
      <p:sp>
        <p:nvSpPr>
          <p:cNvPr id="53254" name="Rectangle 2">
            <a:extLst>
              <a:ext uri="{FF2B5EF4-FFF2-40B4-BE49-F238E27FC236}">
                <a16:creationId xmlns:a16="http://schemas.microsoft.com/office/drawing/2014/main" id="{6A3540D9-30AB-4FC0-89F5-857E98A3A5C6}"/>
              </a:ext>
            </a:extLst>
          </p:cNvPr>
          <p:cNvSpPr>
            <a:spLocks noChangeArrowheads="1"/>
          </p:cNvSpPr>
          <p:nvPr/>
        </p:nvSpPr>
        <p:spPr bwMode="auto">
          <a:xfrm>
            <a:off x="4448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a:t> </a:t>
            </a:r>
          </a:p>
        </p:txBody>
      </p:sp>
      <p:sp>
        <p:nvSpPr>
          <p:cNvPr id="53255" name="Rectangle 3">
            <a:extLst>
              <a:ext uri="{FF2B5EF4-FFF2-40B4-BE49-F238E27FC236}">
                <a16:creationId xmlns:a16="http://schemas.microsoft.com/office/drawing/2014/main" id="{F02B4AFA-9E7A-49AF-86AD-30892E46BAFA}"/>
              </a:ext>
            </a:extLst>
          </p:cNvPr>
          <p:cNvSpPr>
            <a:spLocks noChangeArrowheads="1"/>
          </p:cNvSpPr>
          <p:nvPr/>
        </p:nvSpPr>
        <p:spPr bwMode="auto">
          <a:xfrm>
            <a:off x="4448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7D5C3CF-4D3E-4BC9-AFAA-BA29FEB99CC9}"/>
              </a:ext>
            </a:extLst>
          </p:cNvPr>
          <p:cNvSpPr>
            <a:spLocks noGrp="1" noChangeArrowheads="1"/>
          </p:cNvSpPr>
          <p:nvPr>
            <p:ph type="title"/>
          </p:nvPr>
        </p:nvSpPr>
        <p:spPr/>
        <p:txBody>
          <a:bodyPr/>
          <a:lstStyle/>
          <a:p>
            <a:pPr eaLnBrk="1" hangingPunct="1"/>
            <a:endParaRPr lang="en-US" altLang="en-US"/>
          </a:p>
        </p:txBody>
      </p:sp>
      <p:sp>
        <p:nvSpPr>
          <p:cNvPr id="52227" name="Rectangle 3">
            <a:extLst>
              <a:ext uri="{FF2B5EF4-FFF2-40B4-BE49-F238E27FC236}">
                <a16:creationId xmlns:a16="http://schemas.microsoft.com/office/drawing/2014/main" id="{1B5BF416-D35C-4F80-9D0E-E75F9A516051}"/>
              </a:ext>
            </a:extLst>
          </p:cNvPr>
          <p:cNvSpPr>
            <a:spLocks noGrp="1" noChangeArrowheads="1"/>
          </p:cNvSpPr>
          <p:nvPr>
            <p:ph type="body" idx="1"/>
          </p:nvPr>
        </p:nvSpPr>
        <p:spPr/>
        <p:txBody>
          <a:bodyPr/>
          <a:lstStyle/>
          <a:p>
            <a:pPr eaLnBrk="1" hangingPunct="1"/>
            <a:endParaRPr lang="en-US" altLang="en-US"/>
          </a:p>
        </p:txBody>
      </p:sp>
      <p:pic>
        <p:nvPicPr>
          <p:cNvPr id="52228" name="Picture 4" descr="good_pres2">
            <a:extLst>
              <a:ext uri="{FF2B5EF4-FFF2-40B4-BE49-F238E27FC236}">
                <a16:creationId xmlns:a16="http://schemas.microsoft.com/office/drawing/2014/main" id="{706C5AB5-8ED3-4088-8866-91D825471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6675"/>
            <a:ext cx="935355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AD3B84A4-8FD0-43C3-8239-183056FE71CB}"/>
              </a:ext>
            </a:extLst>
          </p:cNvPr>
          <p:cNvSpPr>
            <a:spLocks noGrp="1" noChangeArrowheads="1"/>
          </p:cNvSpPr>
          <p:nvPr>
            <p:ph type="body" idx="1"/>
          </p:nvPr>
        </p:nvSpPr>
        <p:spPr>
          <a:xfrm>
            <a:off x="5120" y="4077072"/>
            <a:ext cx="9144000" cy="4525962"/>
          </a:xfrm>
        </p:spPr>
        <p:txBody>
          <a:bodyPr/>
          <a:lstStyle/>
          <a:p>
            <a:pPr eaLnBrk="1" hangingPunct="1">
              <a:buFontTx/>
              <a:buNone/>
            </a:pPr>
            <a:endParaRPr lang="en-US" altLang="en-US" b="1" i="1" dirty="0"/>
          </a:p>
          <a:p>
            <a:pPr eaLnBrk="1" hangingPunct="1">
              <a:buFontTx/>
              <a:buNone/>
            </a:pPr>
            <a:r>
              <a:rPr lang="en-US" altLang="en-US" dirty="0">
                <a:solidFill>
                  <a:schemeClr val="tx1"/>
                </a:solidFill>
              </a:rPr>
              <a:t>“Presentation is the ‘Killer Skill’ we take into the real world. It’s almost an unfair advantage.”</a:t>
            </a:r>
            <a:r>
              <a:rPr lang="en-US" altLang="en-US" sz="3600" dirty="0">
                <a:solidFill>
                  <a:schemeClr val="tx1"/>
                </a:solidFill>
              </a:rPr>
              <a:t> </a:t>
            </a:r>
            <a:r>
              <a:rPr lang="en-US" altLang="en-US" dirty="0">
                <a:solidFill>
                  <a:schemeClr val="tx1"/>
                </a:solidFill>
              </a:rPr>
              <a:t>	</a:t>
            </a:r>
          </a:p>
          <a:p>
            <a:pPr eaLnBrk="1" hangingPunct="1">
              <a:buFontTx/>
              <a:buNone/>
            </a:pPr>
            <a:r>
              <a:rPr lang="en-GB" altLang="en-US" sz="2800" dirty="0">
                <a:solidFill>
                  <a:schemeClr val="tx1"/>
                </a:solidFill>
              </a:rPr>
              <a:t>			</a:t>
            </a:r>
            <a:r>
              <a:rPr lang="en-GB" altLang="en-US" sz="2400" dirty="0">
                <a:solidFill>
                  <a:schemeClr val="tx1"/>
                </a:solidFill>
              </a:rPr>
              <a:t>Ethan </a:t>
            </a:r>
            <a:r>
              <a:rPr lang="en-GB" altLang="en-US" sz="2400" dirty="0" err="1">
                <a:solidFill>
                  <a:schemeClr val="tx1"/>
                </a:solidFill>
              </a:rPr>
              <a:t>Rasiel</a:t>
            </a:r>
            <a:r>
              <a:rPr lang="en-GB" altLang="en-US" sz="2400" dirty="0">
                <a:solidFill>
                  <a:schemeClr val="tx1"/>
                </a:solidFill>
              </a:rPr>
              <a:t>  &amp; Paul N. </a:t>
            </a:r>
            <a:r>
              <a:rPr lang="en-GB" altLang="en-US" sz="2400" dirty="0" err="1">
                <a:solidFill>
                  <a:schemeClr val="tx1"/>
                </a:solidFill>
              </a:rPr>
              <a:t>Friga</a:t>
            </a:r>
            <a:r>
              <a:rPr lang="en-GB" altLang="en-US" sz="2400" dirty="0">
                <a:solidFill>
                  <a:schemeClr val="tx1"/>
                </a:solidFill>
              </a:rPr>
              <a:t>, ‘</a:t>
            </a:r>
            <a:r>
              <a:rPr lang="en-US" altLang="en-US" sz="2400" dirty="0">
                <a:solidFill>
                  <a:schemeClr val="tx1"/>
                </a:solidFill>
              </a:rPr>
              <a:t>The McKinsey Mind’</a:t>
            </a:r>
            <a:br>
              <a:rPr lang="en-US" altLang="en-US" sz="2400" dirty="0">
                <a:solidFill>
                  <a:schemeClr val="tx1"/>
                </a:solidFill>
              </a:rPr>
            </a:br>
            <a:endParaRPr lang="en-US" altLang="en-US" sz="2400" dirty="0">
              <a:solidFill>
                <a:schemeClr val="tx1"/>
              </a:solidFill>
            </a:endParaRPr>
          </a:p>
        </p:txBody>
      </p:sp>
      <p:pic>
        <p:nvPicPr>
          <p:cNvPr id="11267" name="Picture 5" descr="steve-jobs-ipods">
            <a:extLst>
              <a:ext uri="{FF2B5EF4-FFF2-40B4-BE49-F238E27FC236}">
                <a16:creationId xmlns:a16="http://schemas.microsoft.com/office/drawing/2014/main" id="{D3F309F2-6CAE-4085-8774-51BD48D45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6850"/>
            <a:ext cx="91440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C711912-EF38-43C1-B9BA-80E05692C081}"/>
              </a:ext>
            </a:extLst>
          </p:cNvPr>
          <p:cNvSpPr>
            <a:spLocks noGrp="1" noChangeArrowheads="1"/>
          </p:cNvSpPr>
          <p:nvPr>
            <p:ph type="title"/>
          </p:nvPr>
        </p:nvSpPr>
        <p:spPr>
          <a:xfrm>
            <a:off x="-972616" y="5373216"/>
            <a:ext cx="8229600" cy="1143000"/>
          </a:xfrm>
        </p:spPr>
        <p:txBody>
          <a:bodyPr/>
          <a:lstStyle/>
          <a:p>
            <a:pPr eaLnBrk="1" hangingPunct="1"/>
            <a:r>
              <a:rPr lang="en-GB" altLang="en-US" sz="5400" dirty="0">
                <a:solidFill>
                  <a:srgbClr val="CC0000"/>
                </a:solidFill>
              </a:rPr>
              <a:t>3. Practice</a:t>
            </a:r>
            <a:endParaRPr lang="en-US" altLang="en-US" sz="5400" dirty="0">
              <a:solidFill>
                <a:srgbClr val="CC0000"/>
              </a:solidFill>
            </a:endParaRPr>
          </a:p>
        </p:txBody>
      </p:sp>
      <p:pic>
        <p:nvPicPr>
          <p:cNvPr id="59395" name="Picture 7" descr="Pauldateh-ImPracticingForYou976">
            <a:extLst>
              <a:ext uri="{FF2B5EF4-FFF2-40B4-BE49-F238E27FC236}">
                <a16:creationId xmlns:a16="http://schemas.microsoft.com/office/drawing/2014/main" id="{2885C715-ABD3-4B40-AC08-38E653684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4694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6901399E-9272-4709-B968-91E0BCEA0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193" y="980728"/>
            <a:ext cx="705961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8EB97576-0B93-4D05-82D5-46D3AC637CC8}"/>
              </a:ext>
            </a:extLst>
          </p:cNvPr>
          <p:cNvSpPr>
            <a:spLocks noGrp="1" noChangeArrowheads="1"/>
          </p:cNvSpPr>
          <p:nvPr>
            <p:ph type="body" idx="1"/>
          </p:nvPr>
        </p:nvSpPr>
        <p:spPr>
          <a:xfrm>
            <a:off x="923552" y="1634552"/>
            <a:ext cx="8229600" cy="4032448"/>
          </a:xfrm>
        </p:spPr>
        <p:txBody>
          <a:bodyPr>
            <a:normAutofit fontScale="92500" lnSpcReduction="10000"/>
          </a:bodyPr>
          <a:lstStyle/>
          <a:p>
            <a:pPr eaLnBrk="1" hangingPunct="1"/>
            <a:r>
              <a:rPr lang="en-IE" altLang="en-US" sz="3600" dirty="0">
                <a:solidFill>
                  <a:schemeClr val="tx2"/>
                </a:solidFill>
              </a:rPr>
              <a:t>Standing up</a:t>
            </a:r>
          </a:p>
          <a:p>
            <a:pPr eaLnBrk="1" hangingPunct="1"/>
            <a:r>
              <a:rPr lang="en-IE" altLang="en-US" sz="3600" dirty="0">
                <a:solidFill>
                  <a:schemeClr val="tx2"/>
                </a:solidFill>
              </a:rPr>
              <a:t>In front of a mirror</a:t>
            </a:r>
          </a:p>
          <a:p>
            <a:pPr eaLnBrk="1" hangingPunct="1"/>
            <a:r>
              <a:rPr lang="en-IE" altLang="en-US" sz="3600" dirty="0">
                <a:solidFill>
                  <a:schemeClr val="tx2"/>
                </a:solidFill>
              </a:rPr>
              <a:t>Out loud</a:t>
            </a:r>
          </a:p>
          <a:p>
            <a:pPr eaLnBrk="1" hangingPunct="1"/>
            <a:r>
              <a:rPr lang="en-IE" altLang="en-US" sz="3600" dirty="0">
                <a:solidFill>
                  <a:schemeClr val="tx2"/>
                </a:solidFill>
              </a:rPr>
              <a:t>Time yourself</a:t>
            </a:r>
          </a:p>
          <a:p>
            <a:pPr eaLnBrk="1" hangingPunct="1"/>
            <a:r>
              <a:rPr lang="en-IE" altLang="en-US" sz="3600" dirty="0">
                <a:solidFill>
                  <a:schemeClr val="tx2"/>
                </a:solidFill>
              </a:rPr>
              <a:t>Video yourself</a:t>
            </a:r>
          </a:p>
          <a:p>
            <a:pPr eaLnBrk="1" hangingPunct="1"/>
            <a:r>
              <a:rPr lang="en-IE" altLang="en-US" sz="3600" dirty="0">
                <a:solidFill>
                  <a:schemeClr val="tx2"/>
                </a:solidFill>
              </a:rPr>
              <a:t>Review</a:t>
            </a:r>
          </a:p>
          <a:p>
            <a:pPr eaLnBrk="1" hangingPunct="1"/>
            <a:r>
              <a:rPr lang="en-IE" altLang="en-US" sz="3600" dirty="0">
                <a:solidFill>
                  <a:schemeClr val="tx2"/>
                </a:solidFill>
              </a:rPr>
              <a:t>Redo, redo, redo…</a:t>
            </a:r>
            <a:endParaRPr lang="en-GB" altLang="en-US" sz="3600" dirty="0">
              <a:solidFill>
                <a:schemeClr val="tx2"/>
              </a:solidFill>
            </a:endParaRPr>
          </a:p>
          <a:p>
            <a:pPr eaLnBrk="1" hangingPunct="1">
              <a:buFontTx/>
              <a:buNone/>
            </a:pPr>
            <a:endParaRPr lang="en-GB" altLang="en-US" sz="3600" b="1" dirty="0">
              <a:solidFill>
                <a:schemeClr val="tx2"/>
              </a:solidFill>
            </a:endParaRPr>
          </a:p>
        </p:txBody>
      </p:sp>
      <p:sp>
        <p:nvSpPr>
          <p:cNvPr id="63491" name="Rectangle 4">
            <a:extLst>
              <a:ext uri="{FF2B5EF4-FFF2-40B4-BE49-F238E27FC236}">
                <a16:creationId xmlns:a16="http://schemas.microsoft.com/office/drawing/2014/main" id="{93072273-4653-4EBC-8E48-7B507EFC814B}"/>
              </a:ext>
            </a:extLst>
          </p:cNvPr>
          <p:cNvSpPr>
            <a:spLocks noGrp="1" noChangeArrowheads="1"/>
          </p:cNvSpPr>
          <p:nvPr>
            <p:ph type="title"/>
          </p:nvPr>
        </p:nvSpPr>
        <p:spPr/>
        <p:txBody>
          <a:bodyPr>
            <a:normAutofit/>
          </a:bodyPr>
          <a:lstStyle/>
          <a:p>
            <a:pPr eaLnBrk="1" hangingPunct="1"/>
            <a:r>
              <a:rPr lang="en-IE" altLang="en-US" dirty="0"/>
              <a:t>Practice</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2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20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20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20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fade">
                                      <p:cBhvr>
                                        <p:cTn id="32" dur="2000"/>
                                        <p:tgtEl>
                                          <p:spTgt spid="512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Effect transition="in" filter="fade">
                                      <p:cBhvr>
                                        <p:cTn id="37"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8CE70546-6496-4E3E-BF46-7B17EC9EDE0F}"/>
              </a:ext>
            </a:extLst>
          </p:cNvPr>
          <p:cNvSpPr>
            <a:spLocks noGrp="1" noChangeArrowheads="1"/>
          </p:cNvSpPr>
          <p:nvPr>
            <p:ph type="body" idx="1"/>
          </p:nvPr>
        </p:nvSpPr>
        <p:spPr>
          <a:xfrm>
            <a:off x="471505" y="1916832"/>
            <a:ext cx="8229600" cy="4176464"/>
          </a:xfrm>
        </p:spPr>
        <p:txBody>
          <a:bodyPr>
            <a:normAutofit/>
          </a:bodyPr>
          <a:lstStyle/>
          <a:p>
            <a:pPr eaLnBrk="1" hangingPunct="1">
              <a:lnSpc>
                <a:spcPct val="90000"/>
              </a:lnSpc>
            </a:pPr>
            <a:r>
              <a:rPr lang="en-GB" altLang="en-US" sz="3600" dirty="0">
                <a:solidFill>
                  <a:schemeClr val="tx2"/>
                </a:solidFill>
              </a:rPr>
              <a:t>Be </a:t>
            </a:r>
            <a:r>
              <a:rPr lang="en-GB" altLang="en-US" sz="3600" dirty="0">
                <a:solidFill>
                  <a:srgbClr val="CC0000"/>
                </a:solidFill>
              </a:rPr>
              <a:t>over-prepared</a:t>
            </a:r>
          </a:p>
          <a:p>
            <a:pPr eaLnBrk="1" hangingPunct="1">
              <a:lnSpc>
                <a:spcPct val="90000"/>
              </a:lnSpc>
            </a:pPr>
            <a:r>
              <a:rPr lang="en-GB" altLang="en-US" sz="3600" dirty="0">
                <a:solidFill>
                  <a:srgbClr val="CC0000"/>
                </a:solidFill>
              </a:rPr>
              <a:t>Rehearse</a:t>
            </a:r>
            <a:r>
              <a:rPr lang="en-GB" altLang="en-US" sz="3600" dirty="0">
                <a:solidFill>
                  <a:schemeClr val="tx2"/>
                </a:solidFill>
              </a:rPr>
              <a:t> and practice</a:t>
            </a:r>
          </a:p>
          <a:p>
            <a:pPr eaLnBrk="1" hangingPunct="1">
              <a:lnSpc>
                <a:spcPct val="90000"/>
              </a:lnSpc>
            </a:pPr>
            <a:r>
              <a:rPr lang="en-IE" altLang="en-US" sz="3600" dirty="0">
                <a:solidFill>
                  <a:schemeClr val="tx2"/>
                </a:solidFill>
              </a:rPr>
              <a:t>Know your subject</a:t>
            </a:r>
            <a:endParaRPr lang="en-GB" altLang="en-US" sz="3600" dirty="0">
              <a:solidFill>
                <a:schemeClr val="tx2"/>
              </a:solidFill>
            </a:endParaRPr>
          </a:p>
          <a:p>
            <a:pPr eaLnBrk="1" hangingPunct="1">
              <a:lnSpc>
                <a:spcPct val="90000"/>
              </a:lnSpc>
            </a:pPr>
            <a:r>
              <a:rPr lang="en-IE" altLang="en-US" sz="3600" dirty="0">
                <a:solidFill>
                  <a:schemeClr val="tx2"/>
                </a:solidFill>
              </a:rPr>
              <a:t>Use relaxation techniques</a:t>
            </a:r>
          </a:p>
          <a:p>
            <a:pPr eaLnBrk="1" hangingPunct="1">
              <a:lnSpc>
                <a:spcPct val="90000"/>
              </a:lnSpc>
            </a:pPr>
            <a:r>
              <a:rPr lang="en-IE" altLang="en-US" sz="3600" dirty="0">
                <a:solidFill>
                  <a:schemeClr val="tx2"/>
                </a:solidFill>
              </a:rPr>
              <a:t>Be positive </a:t>
            </a:r>
            <a:r>
              <a:rPr lang="en-IE" altLang="en-US" sz="3600" b="1" dirty="0">
                <a:solidFill>
                  <a:srgbClr val="CC0000"/>
                </a:solidFill>
              </a:rPr>
              <a:t>+++</a:t>
            </a:r>
          </a:p>
          <a:p>
            <a:pPr eaLnBrk="1" hangingPunct="1">
              <a:lnSpc>
                <a:spcPct val="90000"/>
              </a:lnSpc>
            </a:pPr>
            <a:r>
              <a:rPr lang="en-IE" altLang="en-US" sz="3600" dirty="0">
                <a:solidFill>
                  <a:schemeClr val="tx2"/>
                </a:solidFill>
              </a:rPr>
              <a:t>Avoid </a:t>
            </a:r>
            <a:r>
              <a:rPr lang="en-IE" altLang="en-US" sz="3600" dirty="0">
                <a:solidFill>
                  <a:srgbClr val="CC0000"/>
                </a:solidFill>
              </a:rPr>
              <a:t>stressors</a:t>
            </a:r>
          </a:p>
          <a:p>
            <a:pPr eaLnBrk="1" hangingPunct="1">
              <a:lnSpc>
                <a:spcPct val="90000"/>
              </a:lnSpc>
              <a:buFontTx/>
              <a:buNone/>
            </a:pPr>
            <a:endParaRPr lang="en-GB" altLang="en-US" sz="3600" b="1" dirty="0">
              <a:solidFill>
                <a:srgbClr val="CC0000"/>
              </a:solidFill>
            </a:endParaRPr>
          </a:p>
        </p:txBody>
      </p:sp>
      <p:sp>
        <p:nvSpPr>
          <p:cNvPr id="69635" name="Rectangle 4">
            <a:extLst>
              <a:ext uri="{FF2B5EF4-FFF2-40B4-BE49-F238E27FC236}">
                <a16:creationId xmlns:a16="http://schemas.microsoft.com/office/drawing/2014/main" id="{D2A83F41-4A57-4740-B5D0-615818064F65}"/>
              </a:ext>
            </a:extLst>
          </p:cNvPr>
          <p:cNvSpPr>
            <a:spLocks noGrp="1" noChangeArrowheads="1"/>
          </p:cNvSpPr>
          <p:nvPr>
            <p:ph type="title"/>
          </p:nvPr>
        </p:nvSpPr>
        <p:spPr/>
        <p:txBody>
          <a:bodyPr/>
          <a:lstStyle/>
          <a:p>
            <a:pPr eaLnBrk="1" hangingPunct="1"/>
            <a:r>
              <a:rPr lang="en-IE" altLang="en-US" sz="3000"/>
              <a:t>Becoming Confident</a:t>
            </a:r>
            <a:endParaRPr lang="en-GB" altLang="en-US" sz="3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E57DA17-4165-477B-A8BF-2279EAA8EED5}"/>
              </a:ext>
            </a:extLst>
          </p:cNvPr>
          <p:cNvSpPr>
            <a:spLocks noGrp="1" noChangeArrowheads="1"/>
          </p:cNvSpPr>
          <p:nvPr>
            <p:ph type="title"/>
          </p:nvPr>
        </p:nvSpPr>
        <p:spPr/>
        <p:txBody>
          <a:bodyPr/>
          <a:lstStyle/>
          <a:p>
            <a:pPr eaLnBrk="1" hangingPunct="1"/>
            <a:r>
              <a:rPr lang="en-IE" altLang="en-US"/>
              <a:t>It’s not about you</a:t>
            </a:r>
            <a:endParaRPr lang="en-GB" altLang="en-US"/>
          </a:p>
        </p:txBody>
      </p:sp>
      <p:sp>
        <p:nvSpPr>
          <p:cNvPr id="290819" name="Rectangle 3">
            <a:extLst>
              <a:ext uri="{FF2B5EF4-FFF2-40B4-BE49-F238E27FC236}">
                <a16:creationId xmlns:a16="http://schemas.microsoft.com/office/drawing/2014/main" id="{0AA66464-A525-4273-9359-C670B018052C}"/>
              </a:ext>
            </a:extLst>
          </p:cNvPr>
          <p:cNvSpPr>
            <a:spLocks noGrp="1" noChangeArrowheads="1"/>
          </p:cNvSpPr>
          <p:nvPr>
            <p:ph type="body" idx="1"/>
          </p:nvPr>
        </p:nvSpPr>
        <p:spPr>
          <a:xfrm>
            <a:off x="471505" y="1916832"/>
            <a:ext cx="8229600" cy="3672408"/>
          </a:xfrm>
        </p:spPr>
        <p:txBody>
          <a:bodyPr>
            <a:normAutofit/>
          </a:bodyPr>
          <a:lstStyle/>
          <a:p>
            <a:pPr eaLnBrk="1" hangingPunct="1">
              <a:buFontTx/>
              <a:buNone/>
            </a:pPr>
            <a:r>
              <a:rPr lang="en-IE" altLang="en-US" dirty="0"/>
              <a:t>Focus on </a:t>
            </a:r>
            <a:r>
              <a:rPr lang="en-IE" altLang="en-US" dirty="0">
                <a:solidFill>
                  <a:srgbClr val="CC0000"/>
                </a:solidFill>
              </a:rPr>
              <a:t>your goal</a:t>
            </a:r>
          </a:p>
          <a:p>
            <a:pPr eaLnBrk="1" hangingPunct="1"/>
            <a:r>
              <a:rPr lang="en-IE" altLang="en-US" dirty="0"/>
              <a:t>what you are going to say</a:t>
            </a:r>
          </a:p>
          <a:p>
            <a:pPr eaLnBrk="1" hangingPunct="1"/>
            <a:endParaRPr lang="en-IE" altLang="en-US" dirty="0"/>
          </a:p>
          <a:p>
            <a:pPr eaLnBrk="1" hangingPunct="1">
              <a:buFontTx/>
              <a:buNone/>
            </a:pPr>
            <a:r>
              <a:rPr lang="en-IE" altLang="en-US" dirty="0">
                <a:solidFill>
                  <a:srgbClr val="CC0000"/>
                </a:solidFill>
              </a:rPr>
              <a:t>Audience</a:t>
            </a:r>
          </a:p>
          <a:p>
            <a:pPr eaLnBrk="1" hangingPunct="1"/>
            <a:r>
              <a:rPr lang="en-IE" altLang="en-US" dirty="0"/>
              <a:t>Make them comfortable</a:t>
            </a:r>
          </a:p>
          <a:p>
            <a:pPr eaLnBrk="1" hangingPunct="1"/>
            <a:r>
              <a:rPr lang="en-IE" altLang="en-US" dirty="0"/>
              <a:t>Interesting</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fade">
                                      <p:cBhvr>
                                        <p:cTn id="7" dur="2000"/>
                                        <p:tgtEl>
                                          <p:spTgt spid="2908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0819">
                                            <p:txEl>
                                              <p:pRg st="1" end="1"/>
                                            </p:txEl>
                                          </p:spTgt>
                                        </p:tgtEl>
                                        <p:attrNameLst>
                                          <p:attrName>style.visibility</p:attrName>
                                        </p:attrNameLst>
                                      </p:cBhvr>
                                      <p:to>
                                        <p:strVal val="visible"/>
                                      </p:to>
                                    </p:set>
                                    <p:animEffect transition="in" filter="fade">
                                      <p:cBhvr>
                                        <p:cTn id="10" dur="2000"/>
                                        <p:tgtEl>
                                          <p:spTgt spid="2908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90819">
                                            <p:txEl>
                                              <p:pRg st="3" end="3"/>
                                            </p:txEl>
                                          </p:spTgt>
                                        </p:tgtEl>
                                        <p:attrNameLst>
                                          <p:attrName>style.visibility</p:attrName>
                                        </p:attrNameLst>
                                      </p:cBhvr>
                                      <p:to>
                                        <p:strVal val="visible"/>
                                      </p:to>
                                    </p:set>
                                    <p:animEffect transition="in" filter="fade">
                                      <p:cBhvr>
                                        <p:cTn id="15" dur="2000"/>
                                        <p:tgtEl>
                                          <p:spTgt spid="29081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0819">
                                            <p:txEl>
                                              <p:pRg st="4" end="4"/>
                                            </p:txEl>
                                          </p:spTgt>
                                        </p:tgtEl>
                                        <p:attrNameLst>
                                          <p:attrName>style.visibility</p:attrName>
                                        </p:attrNameLst>
                                      </p:cBhvr>
                                      <p:to>
                                        <p:strVal val="visible"/>
                                      </p:to>
                                    </p:set>
                                    <p:animEffect transition="in" filter="fade">
                                      <p:cBhvr>
                                        <p:cTn id="18" dur="2000"/>
                                        <p:tgtEl>
                                          <p:spTgt spid="29081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90819">
                                            <p:txEl>
                                              <p:pRg st="5" end="5"/>
                                            </p:txEl>
                                          </p:spTgt>
                                        </p:tgtEl>
                                        <p:attrNameLst>
                                          <p:attrName>style.visibility</p:attrName>
                                        </p:attrNameLst>
                                      </p:cBhvr>
                                      <p:to>
                                        <p:strVal val="visible"/>
                                      </p:to>
                                    </p:set>
                                    <p:animEffect transition="in" filter="fade">
                                      <p:cBhvr>
                                        <p:cTn id="21" dur="2000"/>
                                        <p:tgtEl>
                                          <p:spTgt spid="290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5CC26243-2339-46A6-B19D-A7FAEF1C31C1}"/>
              </a:ext>
            </a:extLst>
          </p:cNvPr>
          <p:cNvSpPr>
            <a:spLocks noGrp="1" noChangeArrowheads="1"/>
          </p:cNvSpPr>
          <p:nvPr>
            <p:ph type="body" idx="1"/>
          </p:nvPr>
        </p:nvSpPr>
        <p:spPr>
          <a:xfrm>
            <a:off x="87313" y="5373216"/>
            <a:ext cx="8229600" cy="2005013"/>
          </a:xfrm>
        </p:spPr>
        <p:txBody>
          <a:bodyPr/>
          <a:lstStyle/>
          <a:p>
            <a:pPr eaLnBrk="1" hangingPunct="1">
              <a:buFontTx/>
              <a:buNone/>
            </a:pPr>
            <a:r>
              <a:rPr lang="en-IE" altLang="en-US" sz="5400" dirty="0">
                <a:solidFill>
                  <a:srgbClr val="CC0000"/>
                </a:solidFill>
              </a:rPr>
              <a:t>4. Presenting</a:t>
            </a:r>
            <a:endParaRPr lang="en-GB" altLang="en-US" sz="5400" dirty="0">
              <a:solidFill>
                <a:srgbClr val="CC0000"/>
              </a:solidFill>
            </a:endParaRPr>
          </a:p>
        </p:txBody>
      </p:sp>
      <p:pic>
        <p:nvPicPr>
          <p:cNvPr id="71683" name="Picture 4" descr="present">
            <a:extLst>
              <a:ext uri="{FF2B5EF4-FFF2-40B4-BE49-F238E27FC236}">
                <a16:creationId xmlns:a16="http://schemas.microsoft.com/office/drawing/2014/main" id="{8C78409E-D5D9-4D2A-B55D-37F36742E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8" y="-98381"/>
            <a:ext cx="7496130" cy="547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C8E46D4-345F-4FB0-B27A-C67E73534281}"/>
              </a:ext>
            </a:extLst>
          </p:cNvPr>
          <p:cNvSpPr>
            <a:spLocks noGrp="1" noChangeArrowheads="1"/>
          </p:cNvSpPr>
          <p:nvPr>
            <p:ph type="title"/>
          </p:nvPr>
        </p:nvSpPr>
        <p:spPr/>
        <p:txBody>
          <a:bodyPr/>
          <a:lstStyle/>
          <a:p>
            <a:pPr eaLnBrk="1" hangingPunct="1"/>
            <a:endParaRPr lang="en-US" altLang="en-US"/>
          </a:p>
        </p:txBody>
      </p:sp>
      <p:pic>
        <p:nvPicPr>
          <p:cNvPr id="75779" name="Picture 4" descr="spotlight">
            <a:extLst>
              <a:ext uri="{FF2B5EF4-FFF2-40B4-BE49-F238E27FC236}">
                <a16:creationId xmlns:a16="http://schemas.microsoft.com/office/drawing/2014/main" id="{56BC0D8B-1404-41CD-859A-45A6C538F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9248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5">
            <a:extLst>
              <a:ext uri="{FF2B5EF4-FFF2-40B4-BE49-F238E27FC236}">
                <a16:creationId xmlns:a16="http://schemas.microsoft.com/office/drawing/2014/main" id="{215F2C30-5CE5-40E3-967D-D4B0D1BBB433}"/>
              </a:ext>
            </a:extLst>
          </p:cNvPr>
          <p:cNvSpPr txBox="1">
            <a:spLocks noChangeArrowheads="1"/>
          </p:cNvSpPr>
          <p:nvPr/>
        </p:nvSpPr>
        <p:spPr bwMode="auto">
          <a:xfrm>
            <a:off x="2364004" y="797510"/>
            <a:ext cx="6337101"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50000"/>
              </a:spcBef>
              <a:buFontTx/>
              <a:buNone/>
            </a:pPr>
            <a:r>
              <a:rPr lang="en-IE" altLang="en-US" dirty="0">
                <a:solidFill>
                  <a:srgbClr val="F5F5F5"/>
                </a:solidFill>
              </a:rPr>
              <a:t>The most powerful visual aid is YOU!</a:t>
            </a:r>
          </a:p>
          <a:p>
            <a:pPr>
              <a:spcBef>
                <a:spcPct val="50000"/>
              </a:spcBef>
              <a:buFontTx/>
              <a:buNone/>
            </a:pPr>
            <a:endParaRPr lang="en-IE" altLang="en-US" dirty="0">
              <a:solidFill>
                <a:srgbClr val="F5F5F5"/>
              </a:solidFill>
            </a:endParaRPr>
          </a:p>
          <a:p>
            <a:pPr marL="1200150" lvl="1" indent="-457200">
              <a:spcBef>
                <a:spcPct val="50000"/>
              </a:spcBef>
              <a:buFont typeface="Arial" panose="020B0604020202020204" pitchFamily="34" charset="0"/>
              <a:buChar char="•"/>
            </a:pPr>
            <a:r>
              <a:rPr lang="en-IE" altLang="en-US" sz="3000" dirty="0">
                <a:solidFill>
                  <a:srgbClr val="F5F5F5"/>
                </a:solidFill>
              </a:rPr>
              <a:t>Words</a:t>
            </a:r>
          </a:p>
          <a:p>
            <a:pPr marL="1200150" lvl="1" indent="-457200">
              <a:spcBef>
                <a:spcPct val="50000"/>
              </a:spcBef>
              <a:buFont typeface="Arial" panose="020B0604020202020204" pitchFamily="34" charset="0"/>
              <a:buChar char="•"/>
            </a:pPr>
            <a:r>
              <a:rPr lang="en-IE" altLang="en-US" sz="3000" dirty="0">
                <a:solidFill>
                  <a:srgbClr val="F5F5F5"/>
                </a:solidFill>
              </a:rPr>
              <a:t>Voice – very important </a:t>
            </a:r>
          </a:p>
          <a:p>
            <a:pPr marL="1200150" lvl="1" indent="-457200">
              <a:spcBef>
                <a:spcPct val="50000"/>
              </a:spcBef>
              <a:buFont typeface="Arial" panose="020B0604020202020204" pitchFamily="34" charset="0"/>
              <a:buChar char="•"/>
            </a:pPr>
            <a:r>
              <a:rPr lang="en-IE" altLang="en-US" sz="3000" dirty="0">
                <a:solidFill>
                  <a:srgbClr val="F5F5F5"/>
                </a:solidFill>
              </a:rPr>
              <a:t>Body language – power stance</a:t>
            </a:r>
          </a:p>
          <a:p>
            <a:pPr>
              <a:spcBef>
                <a:spcPct val="50000"/>
              </a:spcBef>
              <a:buFontTx/>
              <a:buNone/>
            </a:pPr>
            <a:r>
              <a:rPr lang="en-IE" altLang="en-US" dirty="0">
                <a:solidFill>
                  <a:srgbClr val="F5F5F5"/>
                </a:solidFill>
              </a:rPr>
              <a:t>	</a:t>
            </a:r>
            <a:endParaRPr lang="en-GB" altLang="en-US" dirty="0">
              <a:solidFill>
                <a:srgbClr val="F5F5F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19ED9E1F-1345-4161-8AD8-4D9D1026726C}"/>
              </a:ext>
            </a:extLst>
          </p:cNvPr>
          <p:cNvSpPr>
            <a:spLocks noGrp="1" noChangeArrowheads="1"/>
          </p:cNvSpPr>
          <p:nvPr>
            <p:ph type="title"/>
          </p:nvPr>
        </p:nvSpPr>
        <p:spPr/>
        <p:txBody>
          <a:bodyPr/>
          <a:lstStyle/>
          <a:p>
            <a:pPr eaLnBrk="1" hangingPunct="1"/>
            <a:r>
              <a:rPr lang="en-GB" altLang="en-US" dirty="0"/>
              <a:t>Research Presentations</a:t>
            </a:r>
            <a:endParaRPr lang="en-IE" altLang="en-US" dirty="0"/>
          </a:p>
        </p:txBody>
      </p:sp>
      <p:pic>
        <p:nvPicPr>
          <p:cNvPr id="2" name="Online Media 1" title="Oladapo Ogunbodede, 3MT 2020 People's Choice Award Winner">
            <a:hlinkClick r:id="" action="ppaction://media"/>
            <a:extLst>
              <a:ext uri="{FF2B5EF4-FFF2-40B4-BE49-F238E27FC236}">
                <a16:creationId xmlns:a16="http://schemas.microsoft.com/office/drawing/2014/main" id="{5D539F8B-808C-B9C2-2C62-79CFC1C4C57D}"/>
              </a:ext>
            </a:extLst>
          </p:cNvPr>
          <p:cNvPicPr>
            <a:picLocks noRot="1" noChangeAspect="1"/>
          </p:cNvPicPr>
          <p:nvPr>
            <a:videoFile r:link="rId1"/>
          </p:nvPr>
        </p:nvPicPr>
        <p:blipFill>
          <a:blip r:embed="rId4"/>
          <a:stretch>
            <a:fillRect/>
          </a:stretch>
        </p:blipFill>
        <p:spPr>
          <a:xfrm>
            <a:off x="1527591" y="1340768"/>
            <a:ext cx="6088818" cy="3440182"/>
          </a:xfrm>
          <a:prstGeom prst="rect">
            <a:avLst/>
          </a:prstGeom>
        </p:spPr>
      </p:pic>
      <p:sp>
        <p:nvSpPr>
          <p:cNvPr id="4" name="TextBox 3">
            <a:extLst>
              <a:ext uri="{FF2B5EF4-FFF2-40B4-BE49-F238E27FC236}">
                <a16:creationId xmlns:a16="http://schemas.microsoft.com/office/drawing/2014/main" id="{28E41B35-6C85-AAFF-38AE-FBE10B069B58}"/>
              </a:ext>
            </a:extLst>
          </p:cNvPr>
          <p:cNvSpPr txBox="1"/>
          <p:nvPr/>
        </p:nvSpPr>
        <p:spPr>
          <a:xfrm>
            <a:off x="2051720" y="5122545"/>
            <a:ext cx="7416824" cy="369332"/>
          </a:xfrm>
          <a:prstGeom prst="rect">
            <a:avLst/>
          </a:prstGeom>
          <a:noFill/>
        </p:spPr>
        <p:txBody>
          <a:bodyPr wrap="square">
            <a:spAutoFit/>
          </a:bodyPr>
          <a:lstStyle/>
          <a:p>
            <a:r>
              <a:rPr lang="en-GB" dirty="0"/>
              <a:t>https://www.youtube.com/watch?v=_uNCp82wrxM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excited">
            <a:extLst>
              <a:ext uri="{FF2B5EF4-FFF2-40B4-BE49-F238E27FC236}">
                <a16:creationId xmlns:a16="http://schemas.microsoft.com/office/drawing/2014/main" id="{E0C27A91-830B-4156-8FA7-58907D08D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
            <a:ext cx="8640961" cy="58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a:extLst>
              <a:ext uri="{FF2B5EF4-FFF2-40B4-BE49-F238E27FC236}">
                <a16:creationId xmlns:a16="http://schemas.microsoft.com/office/drawing/2014/main" id="{CF5AEB3F-9E6C-4CFC-A3A8-1AFA9F664BEF}"/>
              </a:ext>
            </a:extLst>
          </p:cNvPr>
          <p:cNvSpPr>
            <a:spLocks noGrp="1" noChangeArrowheads="1"/>
          </p:cNvSpPr>
          <p:nvPr>
            <p:ph type="body" idx="1"/>
          </p:nvPr>
        </p:nvSpPr>
        <p:spPr>
          <a:xfrm>
            <a:off x="374849" y="5589240"/>
            <a:ext cx="8229600" cy="4525963"/>
          </a:xfrm>
        </p:spPr>
        <p:txBody>
          <a:bodyPr/>
          <a:lstStyle/>
          <a:p>
            <a:pPr eaLnBrk="1" hangingPunct="1">
              <a:buFontTx/>
              <a:buNone/>
            </a:pPr>
            <a:r>
              <a:rPr lang="en-GB" altLang="en-US" sz="4000" dirty="0">
                <a:solidFill>
                  <a:srgbClr val="CC0000"/>
                </a:solidFill>
              </a:rPr>
              <a:t>Show your passion</a:t>
            </a:r>
            <a:endParaRPr lang="en-US" altLang="en-US" sz="4000" dirty="0">
              <a:solidFill>
                <a:srgbClr val="CC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ove_rgb">
            <a:extLst>
              <a:ext uri="{FF2B5EF4-FFF2-40B4-BE49-F238E27FC236}">
                <a16:creationId xmlns:a16="http://schemas.microsoft.com/office/drawing/2014/main" id="{7D133E86-61E2-4B87-ABA4-53ABFC380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88640"/>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23D2-5AC6-48C5-B6E7-F0774AF5C339}"/>
              </a:ext>
            </a:extLst>
          </p:cNvPr>
          <p:cNvSpPr>
            <a:spLocks noGrp="1"/>
          </p:cNvSpPr>
          <p:nvPr>
            <p:ph type="title"/>
          </p:nvPr>
        </p:nvSpPr>
        <p:spPr>
          <a:xfrm>
            <a:off x="0" y="476672"/>
            <a:ext cx="8701105" cy="1152128"/>
          </a:xfrm>
        </p:spPr>
        <p:txBody>
          <a:bodyPr>
            <a:normAutofit/>
          </a:bodyPr>
          <a:lstStyle/>
          <a:p>
            <a:r>
              <a:rPr lang="en-IE" sz="3000" dirty="0"/>
              <a:t>What makes a good/bad presentation? Think of ones you’ve been to/watched.</a:t>
            </a:r>
          </a:p>
        </p:txBody>
      </p:sp>
    </p:spTree>
    <p:extLst>
      <p:ext uri="{BB962C8B-B14F-4D97-AF65-F5344CB8AC3E}">
        <p14:creationId xmlns:p14="http://schemas.microsoft.com/office/powerpoint/2010/main" val="2541707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E14C445F-8904-445C-80BA-529E1DF7842A}"/>
              </a:ext>
            </a:extLst>
          </p:cNvPr>
          <p:cNvSpPr>
            <a:spLocks noGrp="1" noChangeArrowheads="1"/>
          </p:cNvSpPr>
          <p:nvPr>
            <p:ph type="title"/>
          </p:nvPr>
        </p:nvSpPr>
        <p:spPr>
          <a:xfrm>
            <a:off x="2195736" y="188913"/>
            <a:ext cx="4176712" cy="1008062"/>
          </a:xfrm>
        </p:spPr>
        <p:txBody>
          <a:bodyPr rtlCol="0">
            <a:normAutofit fontScale="90000"/>
          </a:bodyPr>
          <a:lstStyle/>
          <a:p>
            <a:pPr eaLnBrk="1" fontAlgn="auto" hangingPunct="1">
              <a:spcAft>
                <a:spcPts val="0"/>
              </a:spcAft>
              <a:defRPr/>
            </a:pPr>
            <a:r>
              <a:rPr lang="en-US" sz="4900" dirty="0">
                <a:latin typeface="Arial" pitchFamily="34" charset="0"/>
                <a:cs typeface="Arial" pitchFamily="34" charset="0"/>
              </a:rPr>
              <a:t>Eye contact</a:t>
            </a:r>
            <a:br>
              <a:rPr lang="en-US" dirty="0"/>
            </a:br>
            <a:endParaRPr lang="en-US" dirty="0"/>
          </a:p>
        </p:txBody>
      </p:sp>
      <p:pic>
        <p:nvPicPr>
          <p:cNvPr id="40963" name="Picture 4" descr="dog">
            <a:extLst>
              <a:ext uri="{FF2B5EF4-FFF2-40B4-BE49-F238E27FC236}">
                <a16:creationId xmlns:a16="http://schemas.microsoft.com/office/drawing/2014/main" id="{6BD2AE01-FB38-4A76-BAD2-5BC0B72CC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869950"/>
            <a:ext cx="529272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AB20778-5602-4228-B9F9-DCE97903DE6D}"/>
              </a:ext>
            </a:extLst>
          </p:cNvPr>
          <p:cNvSpPr>
            <a:spLocks noGrp="1"/>
          </p:cNvSpPr>
          <p:nvPr>
            <p:ph type="title"/>
          </p:nvPr>
        </p:nvSpPr>
        <p:spPr>
          <a:xfrm>
            <a:off x="3851920" y="160337"/>
            <a:ext cx="1944687" cy="828675"/>
          </a:xfrm>
        </p:spPr>
        <p:txBody>
          <a:bodyPr/>
          <a:lstStyle/>
          <a:p>
            <a:pPr eaLnBrk="1" hangingPunct="1"/>
            <a:r>
              <a:rPr lang="en-IE" altLang="en-US" sz="4400" dirty="0">
                <a:latin typeface="Arial" panose="020B0604020202020204" pitchFamily="34" charset="0"/>
                <a:cs typeface="Arial" panose="020B0604020202020204" pitchFamily="34" charset="0"/>
              </a:rPr>
              <a:t>Smile!</a:t>
            </a:r>
          </a:p>
        </p:txBody>
      </p:sp>
      <p:pic>
        <p:nvPicPr>
          <p:cNvPr id="41987" name="Picture 2">
            <a:extLst>
              <a:ext uri="{FF2B5EF4-FFF2-40B4-BE49-F238E27FC236}">
                <a16:creationId xmlns:a16="http://schemas.microsoft.com/office/drawing/2014/main" id="{E82E4C03-F31C-4CB5-80E3-1A630F7BB6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75856" y="1018732"/>
            <a:ext cx="3671888" cy="48879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92220E9-285F-474A-A597-FD102F68B285}"/>
              </a:ext>
            </a:extLst>
          </p:cNvPr>
          <p:cNvSpPr>
            <a:spLocks noGrp="1" noChangeArrowheads="1"/>
          </p:cNvSpPr>
          <p:nvPr>
            <p:ph type="title"/>
          </p:nvPr>
        </p:nvSpPr>
        <p:spPr>
          <a:xfrm>
            <a:off x="471505" y="193204"/>
            <a:ext cx="8229600" cy="1143000"/>
          </a:xfrm>
        </p:spPr>
        <p:txBody>
          <a:bodyPr/>
          <a:lstStyle/>
          <a:p>
            <a:pPr eaLnBrk="1" hangingPunct="1"/>
            <a:r>
              <a:rPr lang="en-IE" altLang="en-US" dirty="0"/>
              <a:t>Dealing with Questions</a:t>
            </a:r>
            <a:endParaRPr lang="en-GB" altLang="en-US" dirty="0"/>
          </a:p>
        </p:txBody>
      </p:sp>
      <p:sp>
        <p:nvSpPr>
          <p:cNvPr id="89091" name="Rectangle 3">
            <a:extLst>
              <a:ext uri="{FF2B5EF4-FFF2-40B4-BE49-F238E27FC236}">
                <a16:creationId xmlns:a16="http://schemas.microsoft.com/office/drawing/2014/main" id="{263066F2-284C-4E2A-AEF7-F5FCB3D267D1}"/>
              </a:ext>
            </a:extLst>
          </p:cNvPr>
          <p:cNvSpPr>
            <a:spLocks noGrp="1" noChangeArrowheads="1"/>
          </p:cNvSpPr>
          <p:nvPr>
            <p:ph type="body" idx="1"/>
          </p:nvPr>
        </p:nvSpPr>
        <p:spPr>
          <a:xfrm>
            <a:off x="471505" y="1336204"/>
            <a:ext cx="8229600" cy="4757092"/>
          </a:xfrm>
        </p:spPr>
        <p:txBody>
          <a:bodyPr/>
          <a:lstStyle/>
          <a:p>
            <a:pPr marL="0" indent="0" eaLnBrk="1" hangingPunct="1">
              <a:buNone/>
            </a:pPr>
            <a:r>
              <a:rPr lang="en-GB" altLang="en-US" dirty="0"/>
              <a:t>Think of how you handle each of the following:</a:t>
            </a:r>
          </a:p>
          <a:p>
            <a:pPr marL="609600" indent="-609600" eaLnBrk="1" hangingPunct="1">
              <a:buFontTx/>
              <a:buAutoNum type="arabicPeriod"/>
            </a:pPr>
            <a:endParaRPr lang="en-GB" altLang="en-US" dirty="0"/>
          </a:p>
          <a:p>
            <a:pPr marL="609600" indent="-609600" eaLnBrk="1" hangingPunct="1">
              <a:buFontTx/>
              <a:buAutoNum type="arabicPeriod"/>
            </a:pPr>
            <a:r>
              <a:rPr lang="en-GB" altLang="en-US" dirty="0"/>
              <a:t>Good questions. </a:t>
            </a:r>
          </a:p>
          <a:p>
            <a:pPr marL="609600" indent="-609600" eaLnBrk="1" hangingPunct="1">
              <a:buFontTx/>
              <a:buAutoNum type="arabicPeriod"/>
            </a:pPr>
            <a:r>
              <a:rPr lang="en-GB" altLang="en-US" dirty="0"/>
              <a:t>Difficult questions</a:t>
            </a:r>
          </a:p>
          <a:p>
            <a:pPr marL="609600" indent="-609600" eaLnBrk="1" hangingPunct="1">
              <a:buFontTx/>
              <a:buAutoNum type="arabicPeriod"/>
            </a:pPr>
            <a:r>
              <a:rPr lang="en-GB" altLang="en-US" dirty="0"/>
              <a:t>Irrelevant questions </a:t>
            </a:r>
          </a:p>
          <a:p>
            <a:pPr marL="0" indent="0" eaLnBrk="1" hangingPunct="1">
              <a:buNone/>
            </a:pPr>
            <a:endParaRPr lang="en-GB" altLang="en-US" dirty="0"/>
          </a:p>
          <a:p>
            <a:pPr marL="0" indent="0" eaLnBrk="1" hangingPunct="1">
              <a:buNone/>
            </a:pPr>
            <a:r>
              <a:rPr lang="en-GB" altLang="en-US" dirty="0"/>
              <a:t>Is there anything you don’t want to be asked?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93279B5-73E4-4365-A5A1-A5F276A4D528}"/>
              </a:ext>
            </a:extLst>
          </p:cNvPr>
          <p:cNvSpPr>
            <a:spLocks noGrp="1" noChangeArrowheads="1"/>
          </p:cNvSpPr>
          <p:nvPr>
            <p:ph type="title"/>
          </p:nvPr>
        </p:nvSpPr>
        <p:spPr/>
        <p:txBody>
          <a:bodyPr/>
          <a:lstStyle/>
          <a:p>
            <a:pPr eaLnBrk="1" hangingPunct="1"/>
            <a:r>
              <a:rPr lang="en-IE" altLang="en-US"/>
              <a:t>Dealing with Questions</a:t>
            </a:r>
            <a:endParaRPr lang="en-GB" altLang="en-US"/>
          </a:p>
        </p:txBody>
      </p:sp>
      <p:sp>
        <p:nvSpPr>
          <p:cNvPr id="90115" name="Rectangle 3">
            <a:extLst>
              <a:ext uri="{FF2B5EF4-FFF2-40B4-BE49-F238E27FC236}">
                <a16:creationId xmlns:a16="http://schemas.microsoft.com/office/drawing/2014/main" id="{59D41161-129F-48F3-83E1-D1A7D6C58A74}"/>
              </a:ext>
            </a:extLst>
          </p:cNvPr>
          <p:cNvSpPr>
            <a:spLocks noGrp="1" noChangeArrowheads="1"/>
          </p:cNvSpPr>
          <p:nvPr>
            <p:ph type="body" idx="1"/>
          </p:nvPr>
        </p:nvSpPr>
        <p:spPr>
          <a:xfrm>
            <a:off x="471505" y="1916832"/>
            <a:ext cx="8229600" cy="3960440"/>
          </a:xfrm>
        </p:spPr>
        <p:txBody>
          <a:bodyPr>
            <a:normAutofit/>
          </a:bodyPr>
          <a:lstStyle/>
          <a:p>
            <a:pPr marL="609600" indent="-609600" eaLnBrk="1" hangingPunct="1">
              <a:buFontTx/>
              <a:buNone/>
            </a:pPr>
            <a:r>
              <a:rPr lang="en-IE" altLang="en-US" u="sng" dirty="0"/>
              <a:t>TRACT technique</a:t>
            </a:r>
            <a:endParaRPr lang="en-IE" altLang="en-US" b="1" dirty="0"/>
          </a:p>
          <a:p>
            <a:pPr marL="609600" indent="-609600" eaLnBrk="1" hangingPunct="1">
              <a:buFontTx/>
              <a:buAutoNum type="arabicPeriod"/>
            </a:pPr>
            <a:r>
              <a:rPr lang="en-IE" altLang="en-US" b="1" dirty="0"/>
              <a:t>T</a:t>
            </a:r>
            <a:r>
              <a:rPr lang="en-IE" altLang="en-US" dirty="0"/>
              <a:t>hank the questioner</a:t>
            </a:r>
            <a:endParaRPr lang="en-IE" altLang="en-US" b="1" dirty="0"/>
          </a:p>
          <a:p>
            <a:pPr marL="609600" indent="-609600" eaLnBrk="1" hangingPunct="1">
              <a:buFontTx/>
              <a:buAutoNum type="arabicPeriod"/>
            </a:pPr>
            <a:r>
              <a:rPr lang="en-IE" altLang="en-US" b="1" dirty="0"/>
              <a:t>R</a:t>
            </a:r>
            <a:r>
              <a:rPr lang="en-IE" altLang="en-US" dirty="0"/>
              <a:t>epeat the question</a:t>
            </a:r>
            <a:endParaRPr lang="en-IE" altLang="en-US" b="1" dirty="0"/>
          </a:p>
          <a:p>
            <a:pPr marL="609600" indent="-609600" eaLnBrk="1" hangingPunct="1">
              <a:buFontTx/>
              <a:buAutoNum type="arabicPeriod"/>
            </a:pPr>
            <a:r>
              <a:rPr lang="en-IE" altLang="en-US" b="1" dirty="0"/>
              <a:t>A</a:t>
            </a:r>
            <a:r>
              <a:rPr lang="en-IE" altLang="en-US" dirty="0"/>
              <a:t>nswer the question</a:t>
            </a:r>
            <a:endParaRPr lang="en-IE" altLang="en-US" b="1" dirty="0"/>
          </a:p>
          <a:p>
            <a:pPr marL="609600" indent="-609600" eaLnBrk="1" hangingPunct="1">
              <a:buFontTx/>
              <a:buAutoNum type="arabicPeriod"/>
            </a:pPr>
            <a:r>
              <a:rPr lang="en-IE" altLang="en-US" b="1" dirty="0"/>
              <a:t>C</a:t>
            </a:r>
            <a:r>
              <a:rPr lang="en-IE" altLang="en-US" dirty="0"/>
              <a:t>heck with the questioner if they are satisfied</a:t>
            </a:r>
            <a:endParaRPr lang="en-IE" altLang="en-US" b="1" dirty="0"/>
          </a:p>
          <a:p>
            <a:pPr marL="609600" indent="-609600" eaLnBrk="1" hangingPunct="1">
              <a:buFontTx/>
              <a:buAutoNum type="arabicPeriod"/>
            </a:pPr>
            <a:r>
              <a:rPr lang="en-IE" altLang="en-US" b="1" dirty="0"/>
              <a:t>T</a:t>
            </a:r>
            <a:r>
              <a:rPr lang="en-IE" altLang="en-US" dirty="0"/>
              <a:t>hank them again</a:t>
            </a:r>
            <a:endParaRPr lang="en-GB"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A52990-C8E1-4DFB-8F88-17759E4863C4}"/>
              </a:ext>
            </a:extLst>
          </p:cNvPr>
          <p:cNvSpPr>
            <a:spLocks noGrp="1" noChangeArrowheads="1"/>
          </p:cNvSpPr>
          <p:nvPr>
            <p:ph type="title"/>
          </p:nvPr>
        </p:nvSpPr>
        <p:spPr>
          <a:xfrm>
            <a:off x="457200" y="1268760"/>
            <a:ext cx="8229600" cy="2367136"/>
          </a:xfrm>
        </p:spPr>
        <p:txBody>
          <a:bodyPr>
            <a:noAutofit/>
          </a:bodyPr>
          <a:lstStyle/>
          <a:p>
            <a:pPr algn="l"/>
            <a:r>
              <a:rPr lang="en-IE" altLang="en-US" sz="2800" dirty="0"/>
              <a:t>Think of presentations you have given.</a:t>
            </a:r>
            <a:br>
              <a:rPr lang="en-IE" altLang="en-US" sz="2800" dirty="0"/>
            </a:br>
            <a:br>
              <a:rPr lang="en-IE" altLang="en-US" sz="2800" dirty="0"/>
            </a:br>
            <a:br>
              <a:rPr lang="en-IE" altLang="en-US" sz="2800" dirty="0"/>
            </a:br>
            <a:br>
              <a:rPr lang="en-IE" altLang="en-US" sz="2800" dirty="0"/>
            </a:br>
            <a:r>
              <a:rPr lang="en-IE" altLang="en-US" sz="2800" dirty="0"/>
              <a:t>What do you think you did well?</a:t>
            </a:r>
            <a:br>
              <a:rPr lang="en-IE" altLang="en-US" sz="2800" dirty="0"/>
            </a:br>
            <a:br>
              <a:rPr lang="en-IE" altLang="en-US" sz="2800" dirty="0"/>
            </a:br>
            <a:r>
              <a:rPr lang="en-IE" altLang="en-US" sz="2800" dirty="0"/>
              <a:t>What do you think you could improve?</a:t>
            </a:r>
            <a:br>
              <a:rPr lang="en-IE" altLang="en-US" sz="2800" dirty="0"/>
            </a:br>
            <a:br>
              <a:rPr lang="en-IE" altLang="en-US" sz="2800" dirty="0"/>
            </a:br>
            <a:r>
              <a:rPr lang="en-IE" altLang="en-US" sz="2800" dirty="0"/>
              <a:t>What can you do to improve?</a:t>
            </a:r>
          </a:p>
        </p:txBody>
      </p:sp>
    </p:spTree>
    <p:extLst>
      <p:ext uri="{BB962C8B-B14F-4D97-AF65-F5344CB8AC3E}">
        <p14:creationId xmlns:p14="http://schemas.microsoft.com/office/powerpoint/2010/main" val="1023101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6ACF370-62C5-495A-A3EE-61A86BDEE343}"/>
              </a:ext>
            </a:extLst>
          </p:cNvPr>
          <p:cNvSpPr>
            <a:spLocks noGrp="1" noChangeArrowheads="1"/>
          </p:cNvSpPr>
          <p:nvPr>
            <p:ph type="body" idx="1"/>
          </p:nvPr>
        </p:nvSpPr>
        <p:spPr>
          <a:xfrm>
            <a:off x="1403648" y="1916832"/>
            <a:ext cx="8229600" cy="4525963"/>
          </a:xfrm>
        </p:spPr>
        <p:txBody>
          <a:bodyPr/>
          <a:lstStyle/>
          <a:p>
            <a:pPr marL="609600" indent="-609600" eaLnBrk="1" hangingPunct="1">
              <a:buFontTx/>
              <a:buAutoNum type="arabicPeriod"/>
            </a:pPr>
            <a:r>
              <a:rPr lang="en-IE" altLang="en-US" sz="4400" dirty="0">
                <a:solidFill>
                  <a:schemeClr val="tx1"/>
                </a:solidFill>
              </a:rPr>
              <a:t>Plan</a:t>
            </a:r>
          </a:p>
          <a:p>
            <a:pPr marL="990600" lvl="1" indent="-533400" eaLnBrk="1" hangingPunct="1">
              <a:buFontTx/>
              <a:buNone/>
            </a:pPr>
            <a:r>
              <a:rPr lang="en-IE" altLang="en-US" sz="4000" dirty="0">
                <a:solidFill>
                  <a:schemeClr val="tx1"/>
                </a:solidFill>
              </a:rPr>
              <a:t>    2. Prepare</a:t>
            </a:r>
          </a:p>
          <a:p>
            <a:pPr marL="990600" lvl="1" indent="-533400" eaLnBrk="1" hangingPunct="1">
              <a:buFontTx/>
              <a:buNone/>
            </a:pPr>
            <a:r>
              <a:rPr lang="en-IE" altLang="en-US" sz="4000" dirty="0">
                <a:solidFill>
                  <a:schemeClr val="tx1"/>
                </a:solidFill>
              </a:rPr>
              <a:t>           3. Practice</a:t>
            </a:r>
          </a:p>
          <a:p>
            <a:pPr marL="990600" lvl="1" indent="-533400" eaLnBrk="1" hangingPunct="1">
              <a:buFontTx/>
              <a:buNone/>
            </a:pPr>
            <a:r>
              <a:rPr lang="en-IE" altLang="en-US" sz="4000" dirty="0">
                <a:solidFill>
                  <a:schemeClr val="tx1"/>
                </a:solidFill>
              </a:rPr>
              <a:t>                  4. Present</a:t>
            </a:r>
          </a:p>
          <a:p>
            <a:pPr marL="990600" lvl="1" indent="-533400" eaLnBrk="1" hangingPunct="1">
              <a:buFontTx/>
              <a:buNone/>
            </a:pPr>
            <a:r>
              <a:rPr lang="en-IE" altLang="en-US" sz="4000" dirty="0"/>
              <a:t>                </a:t>
            </a:r>
          </a:p>
          <a:p>
            <a:pPr marL="990600" lvl="1" indent="-533400" eaLnBrk="1" hangingPunct="1">
              <a:buFontTx/>
              <a:buNone/>
            </a:pPr>
            <a:r>
              <a:rPr lang="en-IE" altLang="en-US" sz="4000" dirty="0"/>
              <a:t>      </a:t>
            </a:r>
            <a:endParaRPr lang="en-GB" altLang="en-US" sz="4000" dirty="0"/>
          </a:p>
          <a:p>
            <a:pPr marL="609600" indent="-609600" eaLnBrk="1" hangingPunct="1">
              <a:buFontTx/>
              <a:buNone/>
            </a:pPr>
            <a:endParaRPr lang="en-GB" altLang="en-US" sz="4400" dirty="0"/>
          </a:p>
        </p:txBody>
      </p:sp>
      <p:sp>
        <p:nvSpPr>
          <p:cNvPr id="13315" name="Rectangle 4">
            <a:extLst>
              <a:ext uri="{FF2B5EF4-FFF2-40B4-BE49-F238E27FC236}">
                <a16:creationId xmlns:a16="http://schemas.microsoft.com/office/drawing/2014/main" id="{10E09046-76CD-4411-AC15-DCA1CE16587D}"/>
              </a:ext>
            </a:extLst>
          </p:cNvPr>
          <p:cNvSpPr>
            <a:spLocks noGrp="1" noChangeArrowheads="1"/>
          </p:cNvSpPr>
          <p:nvPr>
            <p:ph type="title"/>
          </p:nvPr>
        </p:nvSpPr>
        <p:spPr>
          <a:xfrm>
            <a:off x="457200" y="260648"/>
            <a:ext cx="8229600" cy="1143000"/>
          </a:xfrm>
        </p:spPr>
        <p:txBody>
          <a:bodyPr/>
          <a:lstStyle/>
          <a:p>
            <a:pPr eaLnBrk="1" hangingPunct="1"/>
            <a:r>
              <a:rPr lang="en-GB" altLang="en-US" sz="3600" dirty="0"/>
              <a:t>Remember the 4Ps of Presenting!</a:t>
            </a:r>
          </a:p>
        </p:txBody>
      </p:sp>
    </p:spTree>
    <p:extLst>
      <p:ext uri="{BB962C8B-B14F-4D97-AF65-F5344CB8AC3E}">
        <p14:creationId xmlns:p14="http://schemas.microsoft.com/office/powerpoint/2010/main" val="320764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7892-C6C4-88B2-46F7-876E6A79BF0D}"/>
              </a:ext>
            </a:extLst>
          </p:cNvPr>
          <p:cNvSpPr>
            <a:spLocks noGrp="1"/>
          </p:cNvSpPr>
          <p:nvPr>
            <p:ph type="title"/>
          </p:nvPr>
        </p:nvSpPr>
        <p:spPr/>
        <p:txBody>
          <a:bodyPr/>
          <a:lstStyle/>
          <a:p>
            <a:r>
              <a:rPr lang="en-IE" dirty="0"/>
              <a:t>Further information</a:t>
            </a:r>
          </a:p>
        </p:txBody>
      </p:sp>
      <p:sp>
        <p:nvSpPr>
          <p:cNvPr id="3" name="Content Placeholder 2">
            <a:extLst>
              <a:ext uri="{FF2B5EF4-FFF2-40B4-BE49-F238E27FC236}">
                <a16:creationId xmlns:a16="http://schemas.microsoft.com/office/drawing/2014/main" id="{CB32BCFA-2E71-AD16-A510-D586D13FED57}"/>
              </a:ext>
            </a:extLst>
          </p:cNvPr>
          <p:cNvSpPr>
            <a:spLocks noGrp="1"/>
          </p:cNvSpPr>
          <p:nvPr>
            <p:ph idx="1"/>
          </p:nvPr>
        </p:nvSpPr>
        <p:spPr/>
        <p:txBody>
          <a:bodyPr/>
          <a:lstStyle/>
          <a:p>
            <a:r>
              <a:rPr lang="en-IE" dirty="0">
                <a:hlinkClick r:id="rId2"/>
              </a:rPr>
              <a:t>https://www.tcd.ie/sld/</a:t>
            </a:r>
            <a:endParaRPr lang="en-IE" dirty="0"/>
          </a:p>
          <a:p>
            <a:endParaRPr lang="en-IE" dirty="0"/>
          </a:p>
          <a:p>
            <a:endParaRPr lang="en-IE" dirty="0"/>
          </a:p>
        </p:txBody>
      </p:sp>
    </p:spTree>
    <p:extLst>
      <p:ext uri="{BB962C8B-B14F-4D97-AF65-F5344CB8AC3E}">
        <p14:creationId xmlns:p14="http://schemas.microsoft.com/office/powerpoint/2010/main" val="1265545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AD3F07-710E-7E85-57F9-38C137C69C84}"/>
              </a:ext>
            </a:extLst>
          </p:cNvPr>
          <p:cNvSpPr>
            <a:spLocks noGrp="1"/>
          </p:cNvSpPr>
          <p:nvPr>
            <p:ph type="pic" sz="quarter" idx="10"/>
          </p:nvPr>
        </p:nvSpPr>
        <p:spPr/>
        <p:txBody>
          <a:bodyPr>
            <a:normAutofit lnSpcReduction="10000"/>
          </a:bodyPr>
          <a:lstStyle/>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r>
              <a:rPr lang="en-IE" dirty="0">
                <a:hlinkClick r:id="rId2"/>
              </a:rPr>
              <a:t>PGSS - Workshop Feedback Survey</a:t>
            </a:r>
            <a:endParaRPr lang="en-IE" dirty="0"/>
          </a:p>
        </p:txBody>
      </p:sp>
      <p:sp>
        <p:nvSpPr>
          <p:cNvPr id="3" name="Title 2">
            <a:extLst>
              <a:ext uri="{FF2B5EF4-FFF2-40B4-BE49-F238E27FC236}">
                <a16:creationId xmlns:a16="http://schemas.microsoft.com/office/drawing/2014/main" id="{6247D0C4-E208-C38F-2F9A-FBEBC3AE9F81}"/>
              </a:ext>
            </a:extLst>
          </p:cNvPr>
          <p:cNvSpPr>
            <a:spLocks noGrp="1"/>
          </p:cNvSpPr>
          <p:nvPr>
            <p:ph type="title"/>
          </p:nvPr>
        </p:nvSpPr>
        <p:spPr/>
        <p:txBody>
          <a:bodyPr/>
          <a:lstStyle/>
          <a:p>
            <a:r>
              <a:rPr lang="en-IE" dirty="0"/>
              <a:t>Feedback form</a:t>
            </a:r>
          </a:p>
        </p:txBody>
      </p:sp>
      <p:sp>
        <p:nvSpPr>
          <p:cNvPr id="4" name="Text Placeholder 3">
            <a:extLst>
              <a:ext uri="{FF2B5EF4-FFF2-40B4-BE49-F238E27FC236}">
                <a16:creationId xmlns:a16="http://schemas.microsoft.com/office/drawing/2014/main" id="{79FC0D6E-12BB-AAC2-0782-50EB9863A8E1}"/>
              </a:ext>
            </a:extLst>
          </p:cNvPr>
          <p:cNvSpPr>
            <a:spLocks noGrp="1"/>
          </p:cNvSpPr>
          <p:nvPr>
            <p:ph type="body" sz="quarter" idx="11"/>
          </p:nvPr>
        </p:nvSpPr>
        <p:spPr/>
        <p:txBody>
          <a:bodyPr>
            <a:normAutofit fontScale="92500" lnSpcReduction="20000"/>
          </a:bodyPr>
          <a:lstStyle/>
          <a:p>
            <a:r>
              <a:rPr lang="en-IE" b="1" dirty="0">
                <a:solidFill>
                  <a:schemeClr val="tx2">
                    <a:lumMod val="75000"/>
                  </a:schemeClr>
                </a:solidFill>
              </a:rPr>
              <a:t>Please complete the form.  Thank you</a:t>
            </a:r>
          </a:p>
        </p:txBody>
      </p:sp>
      <p:pic>
        <p:nvPicPr>
          <p:cNvPr id="6" name="Picture 5" descr="A qr code with many black squares&#10;&#10;AI-generated content may be incorrect.">
            <a:extLst>
              <a:ext uri="{FF2B5EF4-FFF2-40B4-BE49-F238E27FC236}">
                <a16:creationId xmlns:a16="http://schemas.microsoft.com/office/drawing/2014/main" id="{B287F02E-008D-8900-8298-595137924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Tree>
    <p:extLst>
      <p:ext uri="{BB962C8B-B14F-4D97-AF65-F5344CB8AC3E}">
        <p14:creationId xmlns:p14="http://schemas.microsoft.com/office/powerpoint/2010/main" val="1613407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AD3F07-710E-7E85-57F9-38C137C69C84}"/>
              </a:ext>
            </a:extLst>
          </p:cNvPr>
          <p:cNvSpPr>
            <a:spLocks noGrp="1"/>
          </p:cNvSpPr>
          <p:nvPr>
            <p:ph type="pic" sz="quarter" idx="10"/>
          </p:nvPr>
        </p:nvSpPr>
        <p:spPr/>
        <p:txBody>
          <a:bodyPr>
            <a:normAutofit/>
          </a:bodyPr>
          <a:lstStyle/>
          <a:p>
            <a:endParaRPr lang="en-IE" dirty="0">
              <a:hlinkClick r:id="" action="ppaction://noaction"/>
            </a:endParaRPr>
          </a:p>
          <a:p>
            <a:endParaRPr lang="en-IE" dirty="0">
              <a:hlinkClick r:id="" action="ppaction://noaction"/>
            </a:endParaRPr>
          </a:p>
          <a:p>
            <a:endParaRPr lang="en-IE" dirty="0">
              <a:hlinkClick r:id="" action="ppaction://noaction"/>
            </a:endParaRPr>
          </a:p>
          <a:p>
            <a:endParaRPr lang="en-IE" dirty="0">
              <a:hlinkClick r:id="" action="ppaction://noaction"/>
            </a:endParaRPr>
          </a:p>
          <a:p>
            <a:endParaRPr lang="en-IE" dirty="0">
              <a:hlinkClick r:id="" action="ppaction://noaction"/>
            </a:endParaRPr>
          </a:p>
          <a:p>
            <a:endParaRPr lang="en-IE" dirty="0">
              <a:hlinkClick r:id="" action="ppaction://noaction"/>
            </a:endParaRPr>
          </a:p>
          <a:p>
            <a:endParaRPr lang="en-IE" dirty="0">
              <a:hlinkClick r:id="" action="ppaction://noaction"/>
            </a:endParaRPr>
          </a:p>
        </p:txBody>
      </p:sp>
      <p:sp>
        <p:nvSpPr>
          <p:cNvPr id="3" name="Title 2">
            <a:extLst>
              <a:ext uri="{FF2B5EF4-FFF2-40B4-BE49-F238E27FC236}">
                <a16:creationId xmlns:a16="http://schemas.microsoft.com/office/drawing/2014/main" id="{6247D0C4-E208-C38F-2F9A-FBEBC3AE9F81}"/>
              </a:ext>
            </a:extLst>
          </p:cNvPr>
          <p:cNvSpPr>
            <a:spLocks noGrp="1"/>
          </p:cNvSpPr>
          <p:nvPr>
            <p:ph type="title"/>
          </p:nvPr>
        </p:nvSpPr>
        <p:spPr/>
        <p:txBody>
          <a:bodyPr/>
          <a:lstStyle/>
          <a:p>
            <a:r>
              <a:rPr lang="en-IE" dirty="0"/>
              <a:t>Feedback form</a:t>
            </a:r>
          </a:p>
        </p:txBody>
      </p:sp>
      <p:sp>
        <p:nvSpPr>
          <p:cNvPr id="4" name="Text Placeholder 3">
            <a:extLst>
              <a:ext uri="{FF2B5EF4-FFF2-40B4-BE49-F238E27FC236}">
                <a16:creationId xmlns:a16="http://schemas.microsoft.com/office/drawing/2014/main" id="{79FC0D6E-12BB-AAC2-0782-50EB9863A8E1}"/>
              </a:ext>
            </a:extLst>
          </p:cNvPr>
          <p:cNvSpPr>
            <a:spLocks noGrp="1"/>
          </p:cNvSpPr>
          <p:nvPr>
            <p:ph type="body" sz="quarter" idx="11"/>
          </p:nvPr>
        </p:nvSpPr>
        <p:spPr/>
        <p:txBody>
          <a:bodyPr>
            <a:normAutofit fontScale="92500" lnSpcReduction="20000"/>
          </a:bodyPr>
          <a:lstStyle/>
          <a:p>
            <a:r>
              <a:rPr lang="en-IE" b="1" dirty="0">
                <a:solidFill>
                  <a:schemeClr val="tx2">
                    <a:lumMod val="75000"/>
                  </a:schemeClr>
                </a:solidFill>
              </a:rPr>
              <a:t>Please complete the form.  Thank you</a:t>
            </a:r>
          </a:p>
        </p:txBody>
      </p:sp>
      <p:pic>
        <p:nvPicPr>
          <p:cNvPr id="6" name="Picture 5" descr="A qr code with many black squares&#10;&#10;AI-generated content may be incorrect.">
            <a:extLst>
              <a:ext uri="{FF2B5EF4-FFF2-40B4-BE49-F238E27FC236}">
                <a16:creationId xmlns:a16="http://schemas.microsoft.com/office/drawing/2014/main" id="{B287F02E-008D-8900-8298-595137924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Tree>
    <p:extLst>
      <p:ext uri="{BB962C8B-B14F-4D97-AF65-F5344CB8AC3E}">
        <p14:creationId xmlns:p14="http://schemas.microsoft.com/office/powerpoint/2010/main" val="2413641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2621D15-C0EA-8C5E-803B-CCB0CB5D5765}"/>
              </a:ext>
            </a:extLst>
          </p:cNvPr>
          <p:cNvSpPr>
            <a:spLocks noGrp="1"/>
          </p:cNvSpPr>
          <p:nvPr>
            <p:ph type="pic" sz="quarter" idx="10"/>
          </p:nvPr>
        </p:nvSpPr>
        <p:spPr/>
        <p:txBody>
          <a:bodyPr/>
          <a:lstStyle/>
          <a:p>
            <a:pPr marL="0" indent="0">
              <a:buNone/>
            </a:pPr>
            <a:r>
              <a:rPr lang="en-IE" dirty="0">
                <a:hlinkClick r:id="rId2"/>
              </a:rPr>
              <a:t>PGSS - Workshop Feedback Survey</a:t>
            </a:r>
            <a:endParaRPr lang="en-IE" dirty="0"/>
          </a:p>
          <a:p>
            <a:pPr marL="0" indent="0">
              <a:buNone/>
            </a:pPr>
            <a:endParaRPr lang="en-IE" dirty="0"/>
          </a:p>
        </p:txBody>
      </p:sp>
      <p:sp>
        <p:nvSpPr>
          <p:cNvPr id="3" name="Title 2">
            <a:extLst>
              <a:ext uri="{FF2B5EF4-FFF2-40B4-BE49-F238E27FC236}">
                <a16:creationId xmlns:a16="http://schemas.microsoft.com/office/drawing/2014/main" id="{FAD9DB9C-1FAA-9A96-4EC0-DD606FDC22C9}"/>
              </a:ext>
            </a:extLst>
          </p:cNvPr>
          <p:cNvSpPr>
            <a:spLocks noGrp="1"/>
          </p:cNvSpPr>
          <p:nvPr>
            <p:ph type="title"/>
          </p:nvPr>
        </p:nvSpPr>
        <p:spPr/>
        <p:txBody>
          <a:bodyPr/>
          <a:lstStyle/>
          <a:p>
            <a:r>
              <a:rPr lang="en-IE" dirty="0"/>
              <a:t>Workshop feedback</a:t>
            </a:r>
          </a:p>
        </p:txBody>
      </p:sp>
      <p:sp>
        <p:nvSpPr>
          <p:cNvPr id="4" name="Text Placeholder 3">
            <a:extLst>
              <a:ext uri="{FF2B5EF4-FFF2-40B4-BE49-F238E27FC236}">
                <a16:creationId xmlns:a16="http://schemas.microsoft.com/office/drawing/2014/main" id="{B52CF363-1A81-1807-9B17-6151C587B33C}"/>
              </a:ext>
            </a:extLst>
          </p:cNvPr>
          <p:cNvSpPr>
            <a:spLocks noGrp="1"/>
          </p:cNvSpPr>
          <p:nvPr>
            <p:ph type="body" sz="quarter" idx="11"/>
          </p:nvPr>
        </p:nvSpPr>
        <p:spPr/>
        <p:txBody>
          <a:bodyPr>
            <a:normAutofit fontScale="92500" lnSpcReduction="20000"/>
          </a:bodyPr>
          <a:lstStyle/>
          <a:p>
            <a:r>
              <a:rPr lang="en-IE" dirty="0">
                <a:solidFill>
                  <a:schemeClr val="tx2">
                    <a:lumMod val="75000"/>
                  </a:schemeClr>
                </a:solidFill>
              </a:rPr>
              <a:t>Please complete. Thank you</a:t>
            </a:r>
          </a:p>
        </p:txBody>
      </p:sp>
    </p:spTree>
    <p:extLst>
      <p:ext uri="{BB962C8B-B14F-4D97-AF65-F5344CB8AC3E}">
        <p14:creationId xmlns:p14="http://schemas.microsoft.com/office/powerpoint/2010/main" val="404964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6ACF370-62C5-495A-A3EE-61A86BDEE343}"/>
              </a:ext>
            </a:extLst>
          </p:cNvPr>
          <p:cNvSpPr>
            <a:spLocks noGrp="1" noChangeArrowheads="1"/>
          </p:cNvSpPr>
          <p:nvPr>
            <p:ph type="body" idx="1"/>
          </p:nvPr>
        </p:nvSpPr>
        <p:spPr>
          <a:xfrm>
            <a:off x="1691680" y="1772816"/>
            <a:ext cx="8229600" cy="4525963"/>
          </a:xfrm>
        </p:spPr>
        <p:txBody>
          <a:bodyPr/>
          <a:lstStyle/>
          <a:p>
            <a:pPr marL="609600" indent="-609600" eaLnBrk="1" hangingPunct="1">
              <a:buFontTx/>
              <a:buAutoNum type="arabicPeriod"/>
            </a:pPr>
            <a:r>
              <a:rPr lang="en-IE" altLang="en-US" sz="4400" dirty="0">
                <a:solidFill>
                  <a:schemeClr val="tx1"/>
                </a:solidFill>
              </a:rPr>
              <a:t>Plan</a:t>
            </a:r>
          </a:p>
          <a:p>
            <a:pPr marL="990600" lvl="1" indent="-533400" eaLnBrk="1" hangingPunct="1">
              <a:buFontTx/>
              <a:buNone/>
            </a:pPr>
            <a:r>
              <a:rPr lang="en-IE" altLang="en-US" sz="4000" dirty="0">
                <a:solidFill>
                  <a:schemeClr val="tx1"/>
                </a:solidFill>
              </a:rPr>
              <a:t>    2. Prepare</a:t>
            </a:r>
          </a:p>
          <a:p>
            <a:pPr marL="990600" lvl="1" indent="-533400" eaLnBrk="1" hangingPunct="1">
              <a:buFontTx/>
              <a:buNone/>
            </a:pPr>
            <a:r>
              <a:rPr lang="en-IE" altLang="en-US" sz="4000" dirty="0">
                <a:solidFill>
                  <a:schemeClr val="tx1"/>
                </a:solidFill>
              </a:rPr>
              <a:t>           3. Practice</a:t>
            </a:r>
          </a:p>
          <a:p>
            <a:pPr marL="990600" lvl="1" indent="-533400" eaLnBrk="1" hangingPunct="1">
              <a:buFontTx/>
              <a:buNone/>
            </a:pPr>
            <a:r>
              <a:rPr lang="en-IE" altLang="en-US" sz="4000" dirty="0">
                <a:solidFill>
                  <a:schemeClr val="tx1"/>
                </a:solidFill>
              </a:rPr>
              <a:t>                  4. Present</a:t>
            </a:r>
          </a:p>
          <a:p>
            <a:pPr marL="990600" lvl="1" indent="-533400" eaLnBrk="1" hangingPunct="1">
              <a:buFontTx/>
              <a:buNone/>
            </a:pPr>
            <a:r>
              <a:rPr lang="en-IE" altLang="en-US" sz="4000" dirty="0"/>
              <a:t>                </a:t>
            </a:r>
          </a:p>
          <a:p>
            <a:pPr marL="990600" lvl="1" indent="-533400" eaLnBrk="1" hangingPunct="1">
              <a:buFontTx/>
              <a:buNone/>
            </a:pPr>
            <a:r>
              <a:rPr lang="en-IE" altLang="en-US" sz="4000" dirty="0"/>
              <a:t>      </a:t>
            </a:r>
            <a:endParaRPr lang="en-GB" altLang="en-US" sz="4000" dirty="0"/>
          </a:p>
          <a:p>
            <a:pPr marL="609600" indent="-609600" eaLnBrk="1" hangingPunct="1">
              <a:buFontTx/>
              <a:buNone/>
            </a:pPr>
            <a:endParaRPr lang="en-GB" altLang="en-US" sz="4400" dirty="0"/>
          </a:p>
        </p:txBody>
      </p:sp>
      <p:sp>
        <p:nvSpPr>
          <p:cNvPr id="13315" name="Rectangle 4">
            <a:extLst>
              <a:ext uri="{FF2B5EF4-FFF2-40B4-BE49-F238E27FC236}">
                <a16:creationId xmlns:a16="http://schemas.microsoft.com/office/drawing/2014/main" id="{10E09046-76CD-4411-AC15-DCA1CE16587D}"/>
              </a:ext>
            </a:extLst>
          </p:cNvPr>
          <p:cNvSpPr>
            <a:spLocks noGrp="1" noChangeArrowheads="1"/>
          </p:cNvSpPr>
          <p:nvPr>
            <p:ph type="title"/>
          </p:nvPr>
        </p:nvSpPr>
        <p:spPr>
          <a:xfrm>
            <a:off x="457200" y="20320"/>
            <a:ext cx="8229600" cy="1143000"/>
          </a:xfrm>
        </p:spPr>
        <p:txBody>
          <a:bodyPr/>
          <a:lstStyle/>
          <a:p>
            <a:pPr eaLnBrk="1" hangingPunct="1"/>
            <a:r>
              <a:rPr lang="en-GB" altLang="en-US" sz="3600" dirty="0"/>
              <a:t>Steps in Giving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61FA-5B48-1672-C9E2-EFD8B68EEEE4}"/>
              </a:ext>
            </a:extLst>
          </p:cNvPr>
          <p:cNvSpPr>
            <a:spLocks noGrp="1"/>
          </p:cNvSpPr>
          <p:nvPr>
            <p:ph type="title"/>
          </p:nvPr>
        </p:nvSpPr>
        <p:spPr/>
        <p:txBody>
          <a:bodyPr>
            <a:normAutofit fontScale="90000"/>
          </a:bodyPr>
          <a:lstStyle/>
          <a:p>
            <a:r>
              <a:rPr lang="en-IE" dirty="0"/>
              <a:t>The first time you present your research should not be at the mid-stage or viva interview!</a:t>
            </a:r>
          </a:p>
        </p:txBody>
      </p:sp>
      <p:pic>
        <p:nvPicPr>
          <p:cNvPr id="5" name="Content Placeholder 4" descr="A person with long hair making a face">
            <a:extLst>
              <a:ext uri="{FF2B5EF4-FFF2-40B4-BE49-F238E27FC236}">
                <a16:creationId xmlns:a16="http://schemas.microsoft.com/office/drawing/2014/main" id="{34006F32-9E4D-CCDF-3E1B-62CCFB494C1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23728" y="1916832"/>
            <a:ext cx="5506664" cy="3673127"/>
          </a:xfrm>
        </p:spPr>
      </p:pic>
      <p:sp>
        <p:nvSpPr>
          <p:cNvPr id="7" name="TextBox 6">
            <a:extLst>
              <a:ext uri="{FF2B5EF4-FFF2-40B4-BE49-F238E27FC236}">
                <a16:creationId xmlns:a16="http://schemas.microsoft.com/office/drawing/2014/main" id="{BDA41B68-6F35-4242-7853-D65CB77C3B68}"/>
              </a:ext>
            </a:extLst>
          </p:cNvPr>
          <p:cNvSpPr txBox="1"/>
          <p:nvPr/>
        </p:nvSpPr>
        <p:spPr>
          <a:xfrm>
            <a:off x="471504" y="5725819"/>
            <a:ext cx="3662345" cy="369332"/>
          </a:xfrm>
          <a:prstGeom prst="rect">
            <a:avLst/>
          </a:prstGeom>
          <a:noFill/>
        </p:spPr>
        <p:txBody>
          <a:bodyPr wrap="square" rtlCol="0">
            <a:spAutoFit/>
          </a:bodyPr>
          <a:lstStyle/>
          <a:p>
            <a:r>
              <a:rPr lang="en-IE" dirty="0"/>
              <a:t>Image sourced: Creative Commons</a:t>
            </a:r>
          </a:p>
        </p:txBody>
      </p:sp>
    </p:spTree>
    <p:extLst>
      <p:ext uri="{BB962C8B-B14F-4D97-AF65-F5344CB8AC3E}">
        <p14:creationId xmlns:p14="http://schemas.microsoft.com/office/powerpoint/2010/main" val="15241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5E2F-B9D7-131B-CF31-92451FB170BD}"/>
              </a:ext>
            </a:extLst>
          </p:cNvPr>
          <p:cNvSpPr>
            <a:spLocks noGrp="1"/>
          </p:cNvSpPr>
          <p:nvPr>
            <p:ph type="title"/>
          </p:nvPr>
        </p:nvSpPr>
        <p:spPr/>
        <p:txBody>
          <a:bodyPr>
            <a:normAutofit fontScale="90000"/>
          </a:bodyPr>
          <a:lstStyle/>
          <a:p>
            <a:r>
              <a:rPr lang="en-IE" dirty="0"/>
              <a:t>Opportunities to present your research</a:t>
            </a:r>
          </a:p>
        </p:txBody>
      </p:sp>
      <p:sp>
        <p:nvSpPr>
          <p:cNvPr id="3" name="Content Placeholder 2">
            <a:extLst>
              <a:ext uri="{FF2B5EF4-FFF2-40B4-BE49-F238E27FC236}">
                <a16:creationId xmlns:a16="http://schemas.microsoft.com/office/drawing/2014/main" id="{54328226-744C-D866-3A93-0342914FE772}"/>
              </a:ext>
            </a:extLst>
          </p:cNvPr>
          <p:cNvSpPr>
            <a:spLocks noGrp="1"/>
          </p:cNvSpPr>
          <p:nvPr>
            <p:ph idx="1"/>
          </p:nvPr>
        </p:nvSpPr>
        <p:spPr>
          <a:xfrm>
            <a:off x="471505" y="1916832"/>
            <a:ext cx="8229600" cy="4464496"/>
          </a:xfrm>
        </p:spPr>
        <p:txBody>
          <a:bodyPr/>
          <a:lstStyle/>
          <a:p>
            <a:r>
              <a:rPr lang="en-IE" dirty="0">
                <a:solidFill>
                  <a:srgbClr val="FF0000"/>
                </a:solidFill>
              </a:rPr>
              <a:t>Conference</a:t>
            </a:r>
            <a:r>
              <a:rPr lang="en-IE" dirty="0"/>
              <a:t> (School or department, or other)</a:t>
            </a:r>
          </a:p>
          <a:p>
            <a:r>
              <a:rPr lang="en-IE" dirty="0"/>
              <a:t>Seminar (to peers and/or staff in your School)</a:t>
            </a:r>
          </a:p>
          <a:p>
            <a:r>
              <a:rPr lang="en-IE" dirty="0">
                <a:solidFill>
                  <a:srgbClr val="FF0000"/>
                </a:solidFill>
              </a:rPr>
              <a:t>3MT Competition </a:t>
            </a:r>
            <a:r>
              <a:rPr lang="en-IE" dirty="0"/>
              <a:t>– Your thesis in 3 minutes – see examples on YouTube </a:t>
            </a:r>
          </a:p>
          <a:p>
            <a:r>
              <a:rPr lang="en-IE" dirty="0">
                <a:hlinkClick r:id="rId2"/>
              </a:rPr>
              <a:t>https://www.ul.ie/research/doctoral-college/events/iua-national-3-minute-thesis-final-2024</a:t>
            </a:r>
            <a:endParaRPr lang="en-IE" dirty="0"/>
          </a:p>
          <a:p>
            <a:r>
              <a:rPr lang="en-IE" dirty="0"/>
              <a:t>See Irish Universities Association: </a:t>
            </a:r>
            <a:r>
              <a:rPr lang="en-IE" dirty="0">
                <a:hlinkClick r:id="rId3"/>
              </a:rPr>
              <a:t>https://www.iua.ie</a:t>
            </a:r>
            <a:endParaRPr lang="en-IE" dirty="0"/>
          </a:p>
          <a:p>
            <a:endParaRPr lang="en-IE" dirty="0"/>
          </a:p>
          <a:p>
            <a:endParaRPr lang="en-IE" dirty="0"/>
          </a:p>
        </p:txBody>
      </p:sp>
    </p:spTree>
    <p:extLst>
      <p:ext uri="{BB962C8B-B14F-4D97-AF65-F5344CB8AC3E}">
        <p14:creationId xmlns:p14="http://schemas.microsoft.com/office/powerpoint/2010/main" val="255874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65E7282-FECF-4978-B838-2DC554B3BEA4}"/>
              </a:ext>
            </a:extLst>
          </p:cNvPr>
          <p:cNvSpPr>
            <a:spLocks noGrp="1" noChangeArrowheads="1"/>
          </p:cNvSpPr>
          <p:nvPr>
            <p:ph type="body" idx="1"/>
          </p:nvPr>
        </p:nvSpPr>
        <p:spPr>
          <a:xfrm>
            <a:off x="617984" y="5373216"/>
            <a:ext cx="8229600" cy="4525963"/>
          </a:xfrm>
        </p:spPr>
        <p:txBody>
          <a:bodyPr/>
          <a:lstStyle/>
          <a:p>
            <a:pPr eaLnBrk="1" hangingPunct="1">
              <a:buFontTx/>
              <a:buNone/>
            </a:pPr>
            <a:r>
              <a:rPr lang="en-IE" altLang="en-US" sz="6000" dirty="0">
                <a:solidFill>
                  <a:srgbClr val="CC0000"/>
                </a:solidFill>
              </a:rPr>
              <a:t>1. Planning</a:t>
            </a:r>
            <a:endParaRPr lang="en-GB" altLang="en-US" sz="6000" dirty="0">
              <a:solidFill>
                <a:srgbClr val="CC0000"/>
              </a:solidFill>
            </a:endParaRPr>
          </a:p>
        </p:txBody>
      </p:sp>
      <p:pic>
        <p:nvPicPr>
          <p:cNvPr id="15363" name="Picture 3" descr="Planning">
            <a:extLst>
              <a:ext uri="{FF2B5EF4-FFF2-40B4-BE49-F238E27FC236}">
                <a16:creationId xmlns:a16="http://schemas.microsoft.com/office/drawing/2014/main" id="{F19A2214-90F1-4553-8FA3-867FEDFCA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6" y="-605041"/>
            <a:ext cx="8604448" cy="614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ACDE5C2F-8DEE-43EB-B8AD-B543FE10BF6F}"/>
              </a:ext>
            </a:extLst>
          </p:cNvPr>
          <p:cNvSpPr>
            <a:spLocks noGrp="1" noChangeArrowheads="1"/>
          </p:cNvSpPr>
          <p:nvPr>
            <p:ph type="body" idx="1"/>
          </p:nvPr>
        </p:nvSpPr>
        <p:spPr>
          <a:xfrm>
            <a:off x="471505" y="1619672"/>
            <a:ext cx="8229600" cy="4185592"/>
          </a:xfrm>
        </p:spPr>
        <p:txBody>
          <a:bodyPr>
            <a:normAutofit/>
          </a:bodyPr>
          <a:lstStyle/>
          <a:p>
            <a:pPr eaLnBrk="1" hangingPunct="1"/>
            <a:r>
              <a:rPr lang="en-GB" altLang="en-US" sz="3600" dirty="0">
                <a:solidFill>
                  <a:srgbClr val="CC0000"/>
                </a:solidFill>
              </a:rPr>
              <a:t>Who</a:t>
            </a:r>
            <a:r>
              <a:rPr lang="en-GB" altLang="en-US" sz="3600" dirty="0">
                <a:solidFill>
                  <a:schemeClr val="tx2"/>
                </a:solidFill>
              </a:rPr>
              <a:t> is your audience?</a:t>
            </a:r>
          </a:p>
          <a:p>
            <a:pPr eaLnBrk="1" hangingPunct="1"/>
            <a:r>
              <a:rPr lang="en-GB" altLang="en-US" sz="3600" dirty="0">
                <a:solidFill>
                  <a:srgbClr val="CC0000"/>
                </a:solidFill>
              </a:rPr>
              <a:t>Why</a:t>
            </a:r>
            <a:r>
              <a:rPr lang="en-GB" altLang="en-US" sz="3600" dirty="0">
                <a:solidFill>
                  <a:schemeClr val="tx2"/>
                </a:solidFill>
              </a:rPr>
              <a:t> are they there?</a:t>
            </a:r>
          </a:p>
          <a:p>
            <a:pPr eaLnBrk="1" hangingPunct="1"/>
            <a:r>
              <a:rPr lang="en-IE" altLang="en-US" sz="3600" dirty="0">
                <a:solidFill>
                  <a:schemeClr val="tx2"/>
                </a:solidFill>
              </a:rPr>
              <a:t>What is your </a:t>
            </a:r>
            <a:r>
              <a:rPr lang="en-IE" altLang="en-US" sz="3600" dirty="0">
                <a:solidFill>
                  <a:srgbClr val="CC0000"/>
                </a:solidFill>
              </a:rPr>
              <a:t>goal</a:t>
            </a:r>
            <a:r>
              <a:rPr lang="en-IE" altLang="en-US" sz="3600" dirty="0">
                <a:solidFill>
                  <a:schemeClr val="tx2"/>
                </a:solidFill>
              </a:rPr>
              <a:t>?</a:t>
            </a:r>
            <a:endParaRPr lang="en-GB" altLang="en-US" sz="3600" dirty="0">
              <a:solidFill>
                <a:schemeClr val="tx2"/>
              </a:solidFill>
            </a:endParaRPr>
          </a:p>
          <a:p>
            <a:pPr eaLnBrk="1" hangingPunct="1"/>
            <a:r>
              <a:rPr lang="en-GB" altLang="en-US" sz="3600" dirty="0">
                <a:solidFill>
                  <a:schemeClr val="tx2"/>
                </a:solidFill>
              </a:rPr>
              <a:t>How </a:t>
            </a:r>
            <a:r>
              <a:rPr lang="en-GB" altLang="en-US" sz="3600" dirty="0">
                <a:solidFill>
                  <a:srgbClr val="CC0000"/>
                </a:solidFill>
              </a:rPr>
              <a:t>long</a:t>
            </a:r>
            <a:r>
              <a:rPr lang="en-GB" altLang="en-US" sz="3600" dirty="0">
                <a:solidFill>
                  <a:schemeClr val="tx2"/>
                </a:solidFill>
              </a:rPr>
              <a:t> will it be?</a:t>
            </a:r>
          </a:p>
          <a:p>
            <a:pPr eaLnBrk="1" hangingPunct="1"/>
            <a:r>
              <a:rPr lang="en-IE" altLang="en-US" sz="3600" dirty="0">
                <a:solidFill>
                  <a:srgbClr val="CC0000"/>
                </a:solidFill>
              </a:rPr>
              <a:t>Where/how</a:t>
            </a:r>
            <a:r>
              <a:rPr lang="en-IE" altLang="en-US" sz="3600" dirty="0">
                <a:solidFill>
                  <a:schemeClr val="tx2"/>
                </a:solidFill>
              </a:rPr>
              <a:t> will it take place?</a:t>
            </a:r>
            <a:endParaRPr lang="en-GB" altLang="en-US" sz="3600" dirty="0">
              <a:solidFill>
                <a:schemeClr val="tx2"/>
              </a:solidFill>
            </a:endParaRPr>
          </a:p>
        </p:txBody>
      </p:sp>
      <p:sp>
        <p:nvSpPr>
          <p:cNvPr id="17411" name="Rectangle 5">
            <a:extLst>
              <a:ext uri="{FF2B5EF4-FFF2-40B4-BE49-F238E27FC236}">
                <a16:creationId xmlns:a16="http://schemas.microsoft.com/office/drawing/2014/main" id="{E54C2E76-0B45-441C-8FD2-63AC10D6679D}"/>
              </a:ext>
            </a:extLst>
          </p:cNvPr>
          <p:cNvSpPr>
            <a:spLocks noGrp="1" noChangeArrowheads="1"/>
          </p:cNvSpPr>
          <p:nvPr>
            <p:ph type="title"/>
          </p:nvPr>
        </p:nvSpPr>
        <p:spPr/>
        <p:txBody>
          <a:bodyPr/>
          <a:lstStyle/>
          <a:p>
            <a:pPr eaLnBrk="1" hangingPunct="1"/>
            <a:r>
              <a:rPr lang="en-GB" altLang="en-US" dirty="0">
                <a:solidFill>
                  <a:srgbClr val="669900"/>
                </a:solidFill>
              </a:rPr>
              <a:t>Ask yourself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20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D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54eb78-6048-4cae-9c1d-bbc534fc010e">
      <Terms xmlns="http://schemas.microsoft.com/office/infopath/2007/PartnerControls"/>
    </lcf76f155ced4ddcb4097134ff3c332f>
    <TaxCatchAll xmlns="74d24bd3-5cb6-4cd0-8679-26f9b6efef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72FCA9E06A1E4894E8614BF3715E12" ma:contentTypeVersion="18" ma:contentTypeDescription="Create a new document." ma:contentTypeScope="" ma:versionID="dd5666bc051054bb502b904e937e9cdc">
  <xsd:schema xmlns:xsd="http://www.w3.org/2001/XMLSchema" xmlns:xs="http://www.w3.org/2001/XMLSchema" xmlns:p="http://schemas.microsoft.com/office/2006/metadata/properties" xmlns:ns2="4954eb78-6048-4cae-9c1d-bbc534fc010e" xmlns:ns3="74d24bd3-5cb6-4cd0-8679-26f9b6efef74" targetNamespace="http://schemas.microsoft.com/office/2006/metadata/properties" ma:root="true" ma:fieldsID="1f209301517c9c79b93d0e3ec62086dd" ns2:_="" ns3:_="">
    <xsd:import namespace="4954eb78-6048-4cae-9c1d-bbc534fc010e"/>
    <xsd:import namespace="74d24bd3-5cb6-4cd0-8679-26f9b6efef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4eb78-6048-4cae-9c1d-bbc534fc0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d24bd3-5cb6-4cd0-8679-26f9b6efe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ea001b-7f89-428b-9730-6f2390dfc5b2}" ma:internalName="TaxCatchAll" ma:showField="CatchAllData" ma:web="74d24bd3-5cb6-4cd0-8679-26f9b6efe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3643B-DB08-471C-8C84-68FDCAB877AD}">
  <ds:schemaRefs>
    <ds:schemaRef ds:uri="http://schemas.openxmlformats.org/package/2006/metadata/core-properties"/>
    <ds:schemaRef ds:uri="http://purl.org/dc/elements/1.1/"/>
    <ds:schemaRef ds:uri="http://purl.org/dc/terms/"/>
    <ds:schemaRef ds:uri="http://purl.org/dc/dcmitype/"/>
    <ds:schemaRef ds:uri="a9c8593a-8adc-4031-8aee-2c7f39875d64"/>
    <ds:schemaRef ds:uri="37a153f4-9ec4-4382-a212-68045e5c4242"/>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4954eb78-6048-4cae-9c1d-bbc534fc010e"/>
    <ds:schemaRef ds:uri="74d24bd3-5cb6-4cd0-8679-26f9b6efef74"/>
  </ds:schemaRefs>
</ds:datastoreItem>
</file>

<file path=customXml/itemProps2.xml><?xml version="1.0" encoding="utf-8"?>
<ds:datastoreItem xmlns:ds="http://schemas.openxmlformats.org/officeDocument/2006/customXml" ds:itemID="{215F5FA9-81D3-48D0-B775-B59B757CEDB7}"/>
</file>

<file path=customXml/itemProps3.xml><?xml version="1.0" encoding="utf-8"?>
<ds:datastoreItem xmlns:ds="http://schemas.openxmlformats.org/officeDocument/2006/customXml" ds:itemID="{B5E2DB5E-B474-4724-892D-B1ACF9B75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1590</TotalTime>
  <Words>2250</Words>
  <Application>Microsoft Office PowerPoint</Application>
  <PresentationFormat>On-screen Show (4:3)</PresentationFormat>
  <Paragraphs>369</Paragraphs>
  <Slides>49</Slides>
  <Notes>41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Segoe UI</vt:lpstr>
      <vt:lpstr>Times New Roman</vt:lpstr>
      <vt:lpstr>Verdana</vt:lpstr>
      <vt:lpstr>Wingdings</vt:lpstr>
      <vt:lpstr>YouTube Sans</vt:lpstr>
      <vt:lpstr>SLD template 1</vt:lpstr>
      <vt:lpstr>Presenting and communicating your research</vt:lpstr>
      <vt:lpstr>Aims of the workshop</vt:lpstr>
      <vt:lpstr>PowerPoint Presentation</vt:lpstr>
      <vt:lpstr>What makes a good/bad presentation? Think of ones you’ve been to/watched.</vt:lpstr>
      <vt:lpstr>Steps in Giving Presentation</vt:lpstr>
      <vt:lpstr>The first time you present your research should not be at the mid-stage or viva interview!</vt:lpstr>
      <vt:lpstr>Opportunities to present your research</vt:lpstr>
      <vt:lpstr>PowerPoint Presentation</vt:lpstr>
      <vt:lpstr>Ask yourself</vt:lpstr>
      <vt:lpstr>3 things</vt:lpstr>
      <vt:lpstr>PowerPoint Presentation</vt:lpstr>
      <vt:lpstr>Start with your Outline</vt:lpstr>
      <vt:lpstr>Structure</vt:lpstr>
      <vt:lpstr>Structure</vt:lpstr>
      <vt:lpstr>Strong Start - Create interest</vt:lpstr>
      <vt:lpstr>Elevator Pitch</vt:lpstr>
      <vt:lpstr>Elevator Pitch</vt:lpstr>
      <vt:lpstr>Mid Stage Confirmation and Viva</vt:lpstr>
      <vt:lpstr>Example</vt:lpstr>
      <vt:lpstr>PowerPoint Presentation</vt:lpstr>
      <vt:lpstr>PowerPoint Presentation</vt:lpstr>
      <vt:lpstr>Information</vt:lpstr>
      <vt:lpstr>Colour</vt:lpstr>
      <vt:lpstr>High quality images</vt:lpstr>
      <vt:lpstr>Graphs/figures</vt:lpstr>
      <vt:lpstr>How to make a point?</vt:lpstr>
      <vt:lpstr>College attrition causes</vt:lpstr>
      <vt:lpstr>PowerPoint Presentation</vt:lpstr>
      <vt:lpstr>PowerPoint Presentation</vt:lpstr>
      <vt:lpstr>3. Practice</vt:lpstr>
      <vt:lpstr>PowerPoint Presentation</vt:lpstr>
      <vt:lpstr>Practice</vt:lpstr>
      <vt:lpstr>Becoming Confident</vt:lpstr>
      <vt:lpstr>It’s not about you</vt:lpstr>
      <vt:lpstr>PowerPoint Presentation</vt:lpstr>
      <vt:lpstr>PowerPoint Presentation</vt:lpstr>
      <vt:lpstr>Research Presentations</vt:lpstr>
      <vt:lpstr>PowerPoint Presentation</vt:lpstr>
      <vt:lpstr>PowerPoint Presentation</vt:lpstr>
      <vt:lpstr>Eye contact </vt:lpstr>
      <vt:lpstr>Smile!</vt:lpstr>
      <vt:lpstr>Dealing with Questions</vt:lpstr>
      <vt:lpstr>Dealing with Questions</vt:lpstr>
      <vt:lpstr>Think of presentations you have given.    What do you think you did well?  What do you think you could improve?  What can you do to improve?</vt:lpstr>
      <vt:lpstr>Remember the 4Ps of Presenting!</vt:lpstr>
      <vt:lpstr>Further information</vt:lpstr>
      <vt:lpstr>Feedback form</vt:lpstr>
      <vt:lpstr>Feedback form</vt:lpstr>
      <vt:lpstr>Workshop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Participating online</dc:title>
  <dc:creator>Tamara O'Connor</dc:creator>
  <cp:lastModifiedBy>Maeve O'Regan</cp:lastModifiedBy>
  <cp:revision>71</cp:revision>
  <dcterms:created xsi:type="dcterms:W3CDTF">2020-10-16T15:50:59Z</dcterms:created>
  <dcterms:modified xsi:type="dcterms:W3CDTF">2025-06-03T09:43:34Z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0x0101004E72FCA9E06A1E4894E8614BF3715E12</vt:lpwstr>
  </property>
  <property fmtid="{D5CDD505-2E9C-101B-9397-08002B2CF9AE}" pid="3" name="MediaServiceImageTags">
    <vt:lpwstr/>
  </property>
</Properties>
</file>