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64" r:id="rId6"/>
    <p:sldId id="263" r:id="rId7"/>
    <p:sldId id="265" r:id="rId8"/>
    <p:sldId id="270" r:id="rId9"/>
    <p:sldId id="268" r:id="rId10"/>
    <p:sldId id="502" r:id="rId11"/>
    <p:sldId id="271" r:id="rId12"/>
    <p:sldId id="284" r:id="rId13"/>
    <p:sldId id="275" r:id="rId14"/>
    <p:sldId id="294" r:id="rId15"/>
    <p:sldId id="273" r:id="rId16"/>
    <p:sldId id="286" r:id="rId17"/>
    <p:sldId id="278" r:id="rId18"/>
    <p:sldId id="279" r:id="rId19"/>
    <p:sldId id="277" r:id="rId20"/>
    <p:sldId id="281" r:id="rId21"/>
    <p:sldId id="289" r:id="rId22"/>
    <p:sldId id="283" r:id="rId23"/>
    <p:sldId id="287" r:id="rId24"/>
    <p:sldId id="288" r:id="rId25"/>
    <p:sldId id="291" r:id="rId26"/>
    <p:sldId id="301" r:id="rId27"/>
    <p:sldId id="292" r:id="rId28"/>
    <p:sldId id="290" r:id="rId29"/>
    <p:sldId id="276" r:id="rId30"/>
    <p:sldId id="260" r:id="rId31"/>
  </p:sldIdLst>
  <p:sldSz cx="9144000" cy="5143500" type="screen16x9"/>
  <p:notesSz cx="6858000" cy="994727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3">
          <p15:clr>
            <a:srgbClr val="A4A3A4"/>
          </p15:clr>
        </p15:guide>
        <p15:guide id="2" orient="horz" pos="3169">
          <p15:clr>
            <a:srgbClr val="A4A3A4"/>
          </p15:clr>
        </p15:guide>
        <p15:guide id="3" pos="519">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Skopek" initials="JS" lastIdx="1" clrIdx="0">
    <p:extLst>
      <p:ext uri="{19B8F6BF-5375-455C-9EA6-DF929625EA0E}">
        <p15:presenceInfo xmlns:p15="http://schemas.microsoft.com/office/powerpoint/2012/main" userId="S::skopekj@tcd.ie::3854d778-6ae5-4978-9be9-ec1bb7d7d7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DB2"/>
    <a:srgbClr val="0E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77755" autoAdjust="0"/>
  </p:normalViewPr>
  <p:slideViewPr>
    <p:cSldViewPr snapToGrid="0" showGuides="1">
      <p:cViewPr varScale="1">
        <p:scale>
          <a:sx n="99" d="100"/>
          <a:sy n="99" d="100"/>
        </p:scale>
        <p:origin x="3244" y="56"/>
      </p:cViewPr>
      <p:guideLst>
        <p:guide orient="horz" pos="3033"/>
        <p:guide orient="horz" pos="3169"/>
        <p:guide pos="519"/>
      </p:guideLst>
    </p:cSldViewPr>
  </p:slideViewPr>
  <p:notesTextViewPr>
    <p:cViewPr>
      <p:scale>
        <a:sx n="1" d="1"/>
        <a:sy n="1" d="1"/>
      </p:scale>
      <p:origin x="0" y="0"/>
    </p:cViewPr>
  </p:notesTextViewPr>
  <p:notesViewPr>
    <p:cSldViewPr snapToGrid="0" showGuides="1">
      <p:cViewPr varScale="1">
        <p:scale>
          <a:sx n="91" d="100"/>
          <a:sy n="91" d="100"/>
        </p:scale>
        <p:origin x="-3720"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0D8DC-02B7-9645-BAB9-1EC606E5090F}" type="doc">
      <dgm:prSet loTypeId="urn:microsoft.com/office/officeart/2005/8/layout/venn1" loCatId="" qsTypeId="urn:microsoft.com/office/officeart/2005/8/quickstyle/3d6" qsCatId="3D" csTypeId="urn:microsoft.com/office/officeart/2005/8/colors/accent1_2" csCatId="accent1" phldr="1"/>
      <dgm:spPr/>
    </dgm:pt>
    <dgm:pt modelId="{AE48593D-B456-7D40-B261-E48BAF6E9B42}">
      <dgm:prSet phldrT="[Text]"/>
      <dgm:spPr/>
      <dgm:t>
        <a:bodyPr/>
        <a:lstStyle/>
        <a:p>
          <a:r>
            <a:rPr lang="en-GB" dirty="0">
              <a:solidFill>
                <a:schemeClr val="bg1"/>
              </a:solidFill>
            </a:rPr>
            <a:t>Business</a:t>
          </a:r>
        </a:p>
      </dgm:t>
    </dgm:pt>
    <dgm:pt modelId="{E0037CF5-44F1-2D47-A107-464709B5B10D}" type="parTrans" cxnId="{C372D383-454B-1240-923C-A8F3127696E9}">
      <dgm:prSet/>
      <dgm:spPr/>
      <dgm:t>
        <a:bodyPr/>
        <a:lstStyle/>
        <a:p>
          <a:endParaRPr lang="en-GB"/>
        </a:p>
      </dgm:t>
    </dgm:pt>
    <dgm:pt modelId="{D9E79058-1FEF-A34F-A10A-0DEB035BCFEE}" type="sibTrans" cxnId="{C372D383-454B-1240-923C-A8F3127696E9}">
      <dgm:prSet/>
      <dgm:spPr/>
      <dgm:t>
        <a:bodyPr/>
        <a:lstStyle/>
        <a:p>
          <a:endParaRPr lang="en-GB"/>
        </a:p>
      </dgm:t>
    </dgm:pt>
    <dgm:pt modelId="{F1684AAC-560F-C449-931D-3BE155B6FA6D}">
      <dgm:prSet phldrT="[Text]"/>
      <dgm:spPr/>
      <dgm:t>
        <a:bodyPr/>
        <a:lstStyle/>
        <a:p>
          <a:r>
            <a:rPr lang="en-GB" dirty="0">
              <a:solidFill>
                <a:schemeClr val="bg1"/>
              </a:solidFill>
            </a:rPr>
            <a:t>Sociology</a:t>
          </a:r>
        </a:p>
      </dgm:t>
    </dgm:pt>
    <dgm:pt modelId="{828CB611-3033-5146-B03E-191846AA88D4}" type="parTrans" cxnId="{14DFDD6A-831B-1545-872F-6A47E8097622}">
      <dgm:prSet/>
      <dgm:spPr/>
      <dgm:t>
        <a:bodyPr/>
        <a:lstStyle/>
        <a:p>
          <a:endParaRPr lang="en-GB"/>
        </a:p>
      </dgm:t>
    </dgm:pt>
    <dgm:pt modelId="{AC6FBC3B-E493-C742-BE56-68B59CE249FF}" type="sibTrans" cxnId="{14DFDD6A-831B-1545-872F-6A47E8097622}">
      <dgm:prSet/>
      <dgm:spPr/>
      <dgm:t>
        <a:bodyPr/>
        <a:lstStyle/>
        <a:p>
          <a:endParaRPr lang="en-GB"/>
        </a:p>
      </dgm:t>
    </dgm:pt>
    <dgm:pt modelId="{2F2C1031-92A1-F840-8464-2F4DCF839C42}">
      <dgm:prSet phldrT="[Text]"/>
      <dgm:spPr/>
      <dgm:t>
        <a:bodyPr/>
        <a:lstStyle/>
        <a:p>
          <a:r>
            <a:rPr lang="en-GB" dirty="0">
              <a:solidFill>
                <a:schemeClr val="bg1"/>
              </a:solidFill>
            </a:rPr>
            <a:t>Political Science</a:t>
          </a:r>
        </a:p>
      </dgm:t>
    </dgm:pt>
    <dgm:pt modelId="{30B7C84E-AF08-A245-83D6-DD271DE671F0}" type="parTrans" cxnId="{BFEBCE6C-BA8C-1D49-83F8-44391ED7843D}">
      <dgm:prSet/>
      <dgm:spPr/>
      <dgm:t>
        <a:bodyPr/>
        <a:lstStyle/>
        <a:p>
          <a:endParaRPr lang="en-GB"/>
        </a:p>
      </dgm:t>
    </dgm:pt>
    <dgm:pt modelId="{09DC9496-95F2-E841-8794-F668AB41A027}" type="sibTrans" cxnId="{BFEBCE6C-BA8C-1D49-83F8-44391ED7843D}">
      <dgm:prSet/>
      <dgm:spPr/>
      <dgm:t>
        <a:bodyPr/>
        <a:lstStyle/>
        <a:p>
          <a:endParaRPr lang="en-GB"/>
        </a:p>
      </dgm:t>
    </dgm:pt>
    <dgm:pt modelId="{33336836-2F3B-1B4E-832A-72E8F96FB85B}">
      <dgm:prSet/>
      <dgm:spPr/>
      <dgm:t>
        <a:bodyPr/>
        <a:lstStyle/>
        <a:p>
          <a:r>
            <a:rPr lang="en-GB" dirty="0">
              <a:solidFill>
                <a:schemeClr val="bg1"/>
              </a:solidFill>
            </a:rPr>
            <a:t>Economics</a:t>
          </a:r>
          <a:r>
            <a:rPr lang="en-GB" dirty="0"/>
            <a:t> </a:t>
          </a:r>
        </a:p>
      </dgm:t>
    </dgm:pt>
    <dgm:pt modelId="{3A9B3B87-4BEF-7244-BAFD-6329876664E8}" type="parTrans" cxnId="{E766AFF1-F33C-1D49-88D7-CBE5583AAFF7}">
      <dgm:prSet/>
      <dgm:spPr/>
      <dgm:t>
        <a:bodyPr/>
        <a:lstStyle/>
        <a:p>
          <a:endParaRPr lang="en-GB"/>
        </a:p>
      </dgm:t>
    </dgm:pt>
    <dgm:pt modelId="{463D89FF-C115-0547-B318-C1021CA1BAFA}" type="sibTrans" cxnId="{E766AFF1-F33C-1D49-88D7-CBE5583AAFF7}">
      <dgm:prSet/>
      <dgm:spPr/>
      <dgm:t>
        <a:bodyPr/>
        <a:lstStyle/>
        <a:p>
          <a:endParaRPr lang="en-GB"/>
        </a:p>
      </dgm:t>
    </dgm:pt>
    <dgm:pt modelId="{D6B20774-11A6-3243-A9A5-84DF30A7B8CC}" type="pres">
      <dgm:prSet presAssocID="{EB20D8DC-02B7-9645-BAB9-1EC606E5090F}" presName="compositeShape" presStyleCnt="0">
        <dgm:presLayoutVars>
          <dgm:chMax val="7"/>
          <dgm:dir/>
          <dgm:resizeHandles val="exact"/>
        </dgm:presLayoutVars>
      </dgm:prSet>
      <dgm:spPr/>
    </dgm:pt>
    <dgm:pt modelId="{A0CD86E2-7517-1844-9088-8405FC169A6B}" type="pres">
      <dgm:prSet presAssocID="{AE48593D-B456-7D40-B261-E48BAF6E9B42}" presName="circ1" presStyleLbl="vennNode1" presStyleIdx="0" presStyleCnt="4"/>
      <dgm:spPr/>
    </dgm:pt>
    <dgm:pt modelId="{E7BD0AEE-C528-2A43-AB81-ACE977782F67}" type="pres">
      <dgm:prSet presAssocID="{AE48593D-B456-7D40-B261-E48BAF6E9B42}" presName="circ1Tx" presStyleLbl="revTx" presStyleIdx="0" presStyleCnt="0">
        <dgm:presLayoutVars>
          <dgm:chMax val="0"/>
          <dgm:chPref val="0"/>
          <dgm:bulletEnabled val="1"/>
        </dgm:presLayoutVars>
      </dgm:prSet>
      <dgm:spPr/>
    </dgm:pt>
    <dgm:pt modelId="{4DA6F837-277D-FB44-AF74-5D079EAEB08E}" type="pres">
      <dgm:prSet presAssocID="{F1684AAC-560F-C449-931D-3BE155B6FA6D}" presName="circ2" presStyleLbl="vennNode1" presStyleIdx="1" presStyleCnt="4"/>
      <dgm:spPr/>
    </dgm:pt>
    <dgm:pt modelId="{59EB3D56-6BC0-5542-B7C2-11AE98AD13FF}" type="pres">
      <dgm:prSet presAssocID="{F1684AAC-560F-C449-931D-3BE155B6FA6D}" presName="circ2Tx" presStyleLbl="revTx" presStyleIdx="0" presStyleCnt="0">
        <dgm:presLayoutVars>
          <dgm:chMax val="0"/>
          <dgm:chPref val="0"/>
          <dgm:bulletEnabled val="1"/>
        </dgm:presLayoutVars>
      </dgm:prSet>
      <dgm:spPr/>
    </dgm:pt>
    <dgm:pt modelId="{E939DC23-35DD-6D4B-AD15-D2C9B8BAC3B8}" type="pres">
      <dgm:prSet presAssocID="{2F2C1031-92A1-F840-8464-2F4DCF839C42}" presName="circ3" presStyleLbl="vennNode1" presStyleIdx="2" presStyleCnt="4"/>
      <dgm:spPr/>
    </dgm:pt>
    <dgm:pt modelId="{59F80436-5A18-054D-A73D-002F3242FCD3}" type="pres">
      <dgm:prSet presAssocID="{2F2C1031-92A1-F840-8464-2F4DCF839C42}" presName="circ3Tx" presStyleLbl="revTx" presStyleIdx="0" presStyleCnt="0">
        <dgm:presLayoutVars>
          <dgm:chMax val="0"/>
          <dgm:chPref val="0"/>
          <dgm:bulletEnabled val="1"/>
        </dgm:presLayoutVars>
      </dgm:prSet>
      <dgm:spPr/>
    </dgm:pt>
    <dgm:pt modelId="{04CA3CE3-98DB-E747-B7CF-DCA4FA7CB755}" type="pres">
      <dgm:prSet presAssocID="{33336836-2F3B-1B4E-832A-72E8F96FB85B}" presName="circ4" presStyleLbl="vennNode1" presStyleIdx="3" presStyleCnt="4"/>
      <dgm:spPr/>
    </dgm:pt>
    <dgm:pt modelId="{0C5177A7-3711-2742-9001-613AB4F3CA4D}" type="pres">
      <dgm:prSet presAssocID="{33336836-2F3B-1B4E-832A-72E8F96FB85B}" presName="circ4Tx" presStyleLbl="revTx" presStyleIdx="0" presStyleCnt="0">
        <dgm:presLayoutVars>
          <dgm:chMax val="0"/>
          <dgm:chPref val="0"/>
          <dgm:bulletEnabled val="1"/>
        </dgm:presLayoutVars>
      </dgm:prSet>
      <dgm:spPr/>
    </dgm:pt>
  </dgm:ptLst>
  <dgm:cxnLst>
    <dgm:cxn modelId="{2BA24F16-8A78-D345-908D-13FC33487AD8}" type="presOf" srcId="{33336836-2F3B-1B4E-832A-72E8F96FB85B}" destId="{0C5177A7-3711-2742-9001-613AB4F3CA4D}" srcOrd="1" destOrd="0" presId="urn:microsoft.com/office/officeart/2005/8/layout/venn1"/>
    <dgm:cxn modelId="{89CEDA24-26F6-944E-AE7E-24E67CCCF016}" type="presOf" srcId="{EB20D8DC-02B7-9645-BAB9-1EC606E5090F}" destId="{D6B20774-11A6-3243-A9A5-84DF30A7B8CC}" srcOrd="0" destOrd="0" presId="urn:microsoft.com/office/officeart/2005/8/layout/venn1"/>
    <dgm:cxn modelId="{1ADC0347-7EB7-8B47-A690-5F8EFA6478A0}" type="presOf" srcId="{F1684AAC-560F-C449-931D-3BE155B6FA6D}" destId="{4DA6F837-277D-FB44-AF74-5D079EAEB08E}" srcOrd="0" destOrd="0" presId="urn:microsoft.com/office/officeart/2005/8/layout/venn1"/>
    <dgm:cxn modelId="{14DFDD6A-831B-1545-872F-6A47E8097622}" srcId="{EB20D8DC-02B7-9645-BAB9-1EC606E5090F}" destId="{F1684AAC-560F-C449-931D-3BE155B6FA6D}" srcOrd="1" destOrd="0" parTransId="{828CB611-3033-5146-B03E-191846AA88D4}" sibTransId="{AC6FBC3B-E493-C742-BE56-68B59CE249FF}"/>
    <dgm:cxn modelId="{9C70A16B-6A40-634A-9674-1FBA48CB57D1}" type="presOf" srcId="{2F2C1031-92A1-F840-8464-2F4DCF839C42}" destId="{E939DC23-35DD-6D4B-AD15-D2C9B8BAC3B8}" srcOrd="0" destOrd="0" presId="urn:microsoft.com/office/officeart/2005/8/layout/venn1"/>
    <dgm:cxn modelId="{BFEBCE6C-BA8C-1D49-83F8-44391ED7843D}" srcId="{EB20D8DC-02B7-9645-BAB9-1EC606E5090F}" destId="{2F2C1031-92A1-F840-8464-2F4DCF839C42}" srcOrd="2" destOrd="0" parTransId="{30B7C84E-AF08-A245-83D6-DD271DE671F0}" sibTransId="{09DC9496-95F2-E841-8794-F668AB41A027}"/>
    <dgm:cxn modelId="{EBA50A4E-AEC6-074A-BF42-B17F3246CC7E}" type="presOf" srcId="{2F2C1031-92A1-F840-8464-2F4DCF839C42}" destId="{59F80436-5A18-054D-A73D-002F3242FCD3}" srcOrd="1" destOrd="0" presId="urn:microsoft.com/office/officeart/2005/8/layout/venn1"/>
    <dgm:cxn modelId="{1FD56770-F144-D547-95D5-ECBD2364FD8D}" type="presOf" srcId="{F1684AAC-560F-C449-931D-3BE155B6FA6D}" destId="{59EB3D56-6BC0-5542-B7C2-11AE98AD13FF}" srcOrd="1" destOrd="0" presId="urn:microsoft.com/office/officeart/2005/8/layout/venn1"/>
    <dgm:cxn modelId="{F292BD7A-FB13-5F48-8814-30CF3E5B9754}" type="presOf" srcId="{33336836-2F3B-1B4E-832A-72E8F96FB85B}" destId="{04CA3CE3-98DB-E747-B7CF-DCA4FA7CB755}" srcOrd="0" destOrd="0" presId="urn:microsoft.com/office/officeart/2005/8/layout/venn1"/>
    <dgm:cxn modelId="{C372D383-454B-1240-923C-A8F3127696E9}" srcId="{EB20D8DC-02B7-9645-BAB9-1EC606E5090F}" destId="{AE48593D-B456-7D40-B261-E48BAF6E9B42}" srcOrd="0" destOrd="0" parTransId="{E0037CF5-44F1-2D47-A107-464709B5B10D}" sibTransId="{D9E79058-1FEF-A34F-A10A-0DEB035BCFEE}"/>
    <dgm:cxn modelId="{D6F7759C-633D-9549-988F-A4BCA806A90E}" type="presOf" srcId="{AE48593D-B456-7D40-B261-E48BAF6E9B42}" destId="{E7BD0AEE-C528-2A43-AB81-ACE977782F67}" srcOrd="1" destOrd="0" presId="urn:microsoft.com/office/officeart/2005/8/layout/venn1"/>
    <dgm:cxn modelId="{E35E6FDB-91F6-EF40-A7DC-3D5E79620F43}" type="presOf" srcId="{AE48593D-B456-7D40-B261-E48BAF6E9B42}" destId="{A0CD86E2-7517-1844-9088-8405FC169A6B}" srcOrd="0" destOrd="0" presId="urn:microsoft.com/office/officeart/2005/8/layout/venn1"/>
    <dgm:cxn modelId="{E766AFF1-F33C-1D49-88D7-CBE5583AAFF7}" srcId="{EB20D8DC-02B7-9645-BAB9-1EC606E5090F}" destId="{33336836-2F3B-1B4E-832A-72E8F96FB85B}" srcOrd="3" destOrd="0" parTransId="{3A9B3B87-4BEF-7244-BAFD-6329876664E8}" sibTransId="{463D89FF-C115-0547-B318-C1021CA1BAFA}"/>
    <dgm:cxn modelId="{516214E4-3232-234C-AE2E-6C27340C6E10}" type="presParOf" srcId="{D6B20774-11A6-3243-A9A5-84DF30A7B8CC}" destId="{A0CD86E2-7517-1844-9088-8405FC169A6B}" srcOrd="0" destOrd="0" presId="urn:microsoft.com/office/officeart/2005/8/layout/venn1"/>
    <dgm:cxn modelId="{8FD6BD42-459B-094E-9322-1B0E431A7EF8}" type="presParOf" srcId="{D6B20774-11A6-3243-A9A5-84DF30A7B8CC}" destId="{E7BD0AEE-C528-2A43-AB81-ACE977782F67}" srcOrd="1" destOrd="0" presId="urn:microsoft.com/office/officeart/2005/8/layout/venn1"/>
    <dgm:cxn modelId="{E3AA5085-F212-B04C-9BD2-51965F232231}" type="presParOf" srcId="{D6B20774-11A6-3243-A9A5-84DF30A7B8CC}" destId="{4DA6F837-277D-FB44-AF74-5D079EAEB08E}" srcOrd="2" destOrd="0" presId="urn:microsoft.com/office/officeart/2005/8/layout/venn1"/>
    <dgm:cxn modelId="{F1B49089-7444-F941-A485-4D4D5805B2B9}" type="presParOf" srcId="{D6B20774-11A6-3243-A9A5-84DF30A7B8CC}" destId="{59EB3D56-6BC0-5542-B7C2-11AE98AD13FF}" srcOrd="3" destOrd="0" presId="urn:microsoft.com/office/officeart/2005/8/layout/venn1"/>
    <dgm:cxn modelId="{1F519F9B-5D11-D64F-B7CE-BBDC0E63FD16}" type="presParOf" srcId="{D6B20774-11A6-3243-A9A5-84DF30A7B8CC}" destId="{E939DC23-35DD-6D4B-AD15-D2C9B8BAC3B8}" srcOrd="4" destOrd="0" presId="urn:microsoft.com/office/officeart/2005/8/layout/venn1"/>
    <dgm:cxn modelId="{1000A389-CCC5-DA45-AA90-BD0A168C0086}" type="presParOf" srcId="{D6B20774-11A6-3243-A9A5-84DF30A7B8CC}" destId="{59F80436-5A18-054D-A73D-002F3242FCD3}" srcOrd="5" destOrd="0" presId="urn:microsoft.com/office/officeart/2005/8/layout/venn1"/>
    <dgm:cxn modelId="{7A8DC937-5BAF-9146-A9E3-600BB0279281}" type="presParOf" srcId="{D6B20774-11A6-3243-A9A5-84DF30A7B8CC}" destId="{04CA3CE3-98DB-E747-B7CF-DCA4FA7CB755}" srcOrd="6" destOrd="0" presId="urn:microsoft.com/office/officeart/2005/8/layout/venn1"/>
    <dgm:cxn modelId="{93814028-5356-7D46-A0F3-555A3FAC1415}" type="presParOf" srcId="{D6B20774-11A6-3243-A9A5-84DF30A7B8CC}" destId="{0C5177A7-3711-2742-9001-613AB4F3CA4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058778-84CC-4431-9216-0543C01828A0}"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DBBC669A-FD17-4B95-B7D8-C32C9FAE134A}">
      <dgm:prSet phldrT="[Text]" custT="1"/>
      <dgm:spPr>
        <a:xfrm>
          <a:off x="2596944" y="1687307"/>
          <a:ext cx="568735" cy="568735"/>
        </a:xfrm>
      </dgm:spPr>
      <dgm:t>
        <a:bodyPr/>
        <a:lstStyle/>
        <a:p>
          <a:pPr algn="ctr"/>
          <a:r>
            <a:rPr lang="en-IE" sz="900" dirty="0">
              <a:latin typeface="Calibri" panose="020F0502020204030204"/>
              <a:ea typeface="+mn-ea"/>
              <a:cs typeface="+mn-cs"/>
            </a:rPr>
            <a:t>Major/Minor Degrees </a:t>
          </a:r>
        </a:p>
      </dgm:t>
    </dgm:pt>
    <dgm:pt modelId="{87B79C78-007D-471B-A980-4F14CEB8EEA5}" type="parTrans" cxnId="{9428F8FF-7CC4-45E6-B709-45B129B96C3A}">
      <dgm:prSet/>
      <dgm:spPr/>
      <dgm:t>
        <a:bodyPr/>
        <a:lstStyle/>
        <a:p>
          <a:pPr algn="ctr"/>
          <a:endParaRPr lang="en-IE" sz="2000"/>
        </a:p>
      </dgm:t>
    </dgm:pt>
    <dgm:pt modelId="{306F026B-B6E0-45F8-A00A-8037E24CC0A0}" type="sibTrans" cxnId="{9428F8FF-7CC4-45E6-B709-45B129B96C3A}">
      <dgm:prSet/>
      <dgm:spPr/>
      <dgm:t>
        <a:bodyPr/>
        <a:lstStyle/>
        <a:p>
          <a:pPr algn="ctr"/>
          <a:endParaRPr lang="en-IE" sz="2000"/>
        </a:p>
      </dgm:t>
    </dgm:pt>
    <dgm:pt modelId="{35FDBDCC-DAED-4191-9836-E47C0BDC4FDE}">
      <dgm:prSet phldrT="[Text]" custT="1"/>
      <dgm:spPr>
        <a:gradFill rotWithShape="0">
          <a:gsLst>
            <a:gs pos="46000">
              <a:srgbClr val="00B0F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 </a:t>
          </a:r>
        </a:p>
      </dgm:t>
    </dgm:pt>
    <dgm:pt modelId="{B7A10887-E2DA-407B-BDD3-831DE76C8B13}" type="parTrans" cxnId="{1AB5D199-99E8-4F28-8086-145337BA167E}">
      <dgm:prSet custT="1"/>
      <dgm:spPr>
        <a:xfrm rot="9000000">
          <a:off x="1967637" y="2253437"/>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B087DD81-4E78-43F3-8C9C-58AC86C64138}" type="sibTrans" cxnId="{1AB5D199-99E8-4F28-8086-145337BA167E}">
      <dgm:prSet/>
      <dgm:spPr/>
      <dgm:t>
        <a:bodyPr/>
        <a:lstStyle/>
        <a:p>
          <a:pPr algn="ctr"/>
          <a:endParaRPr lang="en-IE" sz="2000"/>
        </a:p>
      </dgm:t>
    </dgm:pt>
    <dgm:pt modelId="{8CC49B69-0C6B-48D5-B3A6-B910783C2CED}">
      <dgm:prSet phldrT="[Text]" custT="1"/>
      <dgm:spPr>
        <a:gradFill rotWithShape="0">
          <a:gsLst>
            <a:gs pos="46000">
              <a:srgbClr val="7030A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783E7A5A-1223-4338-B2B7-22375D964FAB}" type="parTrans" cxnId="{6C19B0DB-DBC0-4F77-81FB-DE7AD232EA77}">
      <dgm:prSet custT="1"/>
      <dgm:spPr>
        <a:xfrm rot="10800000">
          <a:off x="1866232" y="1874989"/>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0DCE0D6A-C005-4CA5-899F-59DD2692A20D}" type="sibTrans" cxnId="{6C19B0DB-DBC0-4F77-81FB-DE7AD232EA77}">
      <dgm:prSet/>
      <dgm:spPr/>
      <dgm:t>
        <a:bodyPr/>
        <a:lstStyle/>
        <a:p>
          <a:pPr algn="ctr"/>
          <a:endParaRPr lang="en-IE" sz="2000"/>
        </a:p>
      </dgm:t>
    </dgm:pt>
    <dgm:pt modelId="{A17AA1B0-3049-40FE-9F8D-69D76F500792}">
      <dgm:prSet phldrT="[Text]" custT="1"/>
      <dgm:spPr>
        <a:gradFill rotWithShape="0">
          <a:gsLst>
            <a:gs pos="46000">
              <a:srgbClr val="7030A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a:t>
          </a:r>
        </a:p>
      </dgm:t>
    </dgm:pt>
    <dgm:pt modelId="{D5C64BD2-7ED4-4634-8FF2-FF332B48FCAA}" type="parTrans" cxnId="{74BDE3AB-5753-4B42-A7FB-22CAA47728EB}">
      <dgm:prSet custT="1"/>
      <dgm:spPr>
        <a:xfrm rot="12600000">
          <a:off x="1967637" y="1496542"/>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59B22844-E384-4C81-BF21-01A92E2D35B1}" type="sibTrans" cxnId="{74BDE3AB-5753-4B42-A7FB-22CAA47728EB}">
      <dgm:prSet/>
      <dgm:spPr/>
      <dgm:t>
        <a:bodyPr/>
        <a:lstStyle/>
        <a:p>
          <a:pPr algn="ctr"/>
          <a:endParaRPr lang="en-IE" sz="2000"/>
        </a:p>
      </dgm:t>
    </dgm:pt>
    <dgm:pt modelId="{FF8AF64B-D637-47DF-9E4D-7FBA96B7D870}">
      <dgm:prSet phldrT="[Text]" custT="1"/>
      <dgm:spPr>
        <a:gradFill rotWithShape="0">
          <a:gsLst>
            <a:gs pos="46000">
              <a:srgbClr val="FFC00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Business</a:t>
          </a:r>
        </a:p>
      </dgm:t>
    </dgm:pt>
    <dgm:pt modelId="{0EEAA06A-2E29-458C-9F80-E3698EE78E18}" type="sibTrans" cxnId="{C0821C09-0363-4D20-B674-00012C3D9AB2}">
      <dgm:prSet/>
      <dgm:spPr/>
      <dgm:t>
        <a:bodyPr/>
        <a:lstStyle/>
        <a:p>
          <a:pPr algn="ctr"/>
          <a:endParaRPr lang="en-IE" sz="2000"/>
        </a:p>
      </dgm:t>
    </dgm:pt>
    <dgm:pt modelId="{1B04F34B-891D-49C3-97B5-BEC682241FC6}" type="parTrans" cxnId="{C0821C09-0363-4D20-B674-00012C3D9AB2}">
      <dgm:prSet custT="1"/>
      <dgm:spPr>
        <a:xfrm rot="16200000">
          <a:off x="2623127" y="1118094"/>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5E7DDDB2-EC72-4210-91C5-0FF623E30EA0}">
      <dgm:prSet phldrT="[Text]" custT="1"/>
      <dgm:spPr>
        <a:gradFill rotWithShape="0">
          <a:gsLst>
            <a:gs pos="46000">
              <a:srgbClr val="FFC00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Political Science</a:t>
          </a:r>
        </a:p>
      </dgm:t>
    </dgm:pt>
    <dgm:pt modelId="{B7E75E81-D9FD-43B4-A0DE-0600B420F97D}" type="parTrans" cxnId="{4E71C354-7287-4421-8FF2-4F825222F150}">
      <dgm:prSet custT="1"/>
      <dgm:spPr>
        <a:xfrm rot="18000000">
          <a:off x="3001575" y="1219499"/>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164A119C-805D-4EA5-B429-C3D66C92F215}" type="sibTrans" cxnId="{4E71C354-7287-4421-8FF2-4F825222F150}">
      <dgm:prSet/>
      <dgm:spPr/>
      <dgm:t>
        <a:bodyPr/>
        <a:lstStyle/>
        <a:p>
          <a:pPr algn="ctr"/>
          <a:endParaRPr lang="en-IE" sz="2000"/>
        </a:p>
      </dgm:t>
    </dgm:pt>
    <dgm:pt modelId="{70D9C838-63A4-4AAB-AF37-D595F8BAFFB0}">
      <dgm:prSet phldrT="[Text]" custT="1"/>
      <dgm:spPr>
        <a:gradFill rotWithShape="0">
          <a:gsLst>
            <a:gs pos="46000">
              <a:srgbClr val="00B0F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Business</a:t>
          </a:r>
        </a:p>
      </dgm:t>
    </dgm:pt>
    <dgm:pt modelId="{506A60CE-6727-4F8A-BAC0-73F8334A09D5}" type="parTrans" cxnId="{499AA153-26BA-41DA-BAC5-A342E4622878}">
      <dgm:prSet custT="1"/>
      <dgm:spPr>
        <a:xfrm rot="7200000">
          <a:off x="2244679" y="2530480"/>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F548846B-E74C-4EF0-8695-E6D47351A126}" type="sibTrans" cxnId="{499AA153-26BA-41DA-BAC5-A342E4622878}">
      <dgm:prSet/>
      <dgm:spPr/>
      <dgm:t>
        <a:bodyPr/>
        <a:lstStyle/>
        <a:p>
          <a:pPr algn="ctr"/>
          <a:endParaRPr lang="en-IE" sz="2000"/>
        </a:p>
      </dgm:t>
    </dgm:pt>
    <dgm:pt modelId="{3729A7FE-A4AA-4045-8100-DE5459F09584}">
      <dgm:prSet custT="1"/>
      <dgm:spPr>
        <a:gradFill rotWithShape="0">
          <a:gsLst>
            <a:gs pos="46000">
              <a:srgbClr val="FFC00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Sociology</a:t>
          </a:r>
        </a:p>
      </dgm:t>
    </dgm:pt>
    <dgm:pt modelId="{D037F80D-D94A-4448-8DF7-AA8092912264}" type="parTrans" cxnId="{53D4B9BD-CAE9-4A49-8A50-3C169D8F8910}">
      <dgm:prSet custT="1"/>
      <dgm:spPr>
        <a:xfrm rot="19800000">
          <a:off x="3278617" y="1496542"/>
          <a:ext cx="516370" cy="193370"/>
        </a:xfrm>
        <a:solidFill>
          <a:srgbClr val="FFC000"/>
        </a:solidFill>
      </dgm:spPr>
      <dgm:t>
        <a:bodyPr/>
        <a:lstStyle/>
        <a:p>
          <a:pPr algn="ctr"/>
          <a:endParaRPr lang="en-IE" sz="700">
            <a:solidFill>
              <a:sysClr val="windowText" lastClr="000000"/>
            </a:solidFill>
            <a:latin typeface="Calibri" panose="020F0502020204030204"/>
            <a:ea typeface="+mn-ea"/>
            <a:cs typeface="+mn-cs"/>
          </a:endParaRPr>
        </a:p>
      </dgm:t>
    </dgm:pt>
    <dgm:pt modelId="{A683341B-7A3D-48B2-8B2B-D7395166A9D5}" type="sibTrans" cxnId="{53D4B9BD-CAE9-4A49-8A50-3C169D8F8910}">
      <dgm:prSet/>
      <dgm:spPr/>
      <dgm:t>
        <a:bodyPr/>
        <a:lstStyle/>
        <a:p>
          <a:pPr algn="ctr"/>
          <a:endParaRPr lang="en-IE" sz="2000"/>
        </a:p>
      </dgm:t>
    </dgm:pt>
    <dgm:pt modelId="{E4FCD33E-85B4-4E50-9343-793EFA2EED84}">
      <dgm:prSet custT="1"/>
      <dgm:spPr>
        <a:gradFill rotWithShape="0">
          <a:gsLst>
            <a:gs pos="46000">
              <a:srgbClr val="00B05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C97CA42F-C52E-489B-ABA5-32568F450B6D}" type="parTrans" cxnId="{6CC95808-C384-4939-A8ED-7888C70863ED}">
      <dgm:prSet custT="1"/>
      <dgm:spPr>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gm:t>
    </dgm:pt>
    <dgm:pt modelId="{B5C2AFB3-ED89-49CD-BC8E-E5E1F493C781}" type="sibTrans" cxnId="{6CC95808-C384-4939-A8ED-7888C70863ED}">
      <dgm:prSet/>
      <dgm:spPr/>
      <dgm:t>
        <a:bodyPr/>
        <a:lstStyle/>
        <a:p>
          <a:pPr algn="ctr"/>
          <a:endParaRPr lang="en-IE" sz="2000"/>
        </a:p>
      </dgm:t>
    </dgm:pt>
    <dgm:pt modelId="{8F8E8941-07C8-432D-8712-E1758196E460}">
      <dgm:prSet custT="1"/>
      <dgm:spPr>
        <a:gradFill rotWithShape="0">
          <a:gsLst>
            <a:gs pos="46000">
              <a:srgbClr val="00B05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algn="ctr"/>
          <a:r>
            <a:rPr lang="en-IE" sz="700" dirty="0">
              <a:latin typeface="Calibri" panose="020F0502020204030204"/>
              <a:ea typeface="+mn-ea"/>
              <a:cs typeface="+mn-cs"/>
            </a:rPr>
            <a:t>Major Political Science/ Minor Business</a:t>
          </a:r>
        </a:p>
      </dgm:t>
    </dgm:pt>
    <dgm:pt modelId="{39FDA733-BDFB-4E5E-8FC3-27C97377391B}" type="parTrans" cxnId="{D2F53684-AC10-4080-B3D0-820DE0E2BEB6}">
      <dgm:prSet custT="1"/>
      <dgm:spPr>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gm:t>
    </dgm:pt>
    <dgm:pt modelId="{73CA9554-6959-456B-ACA7-462AC15E29FF}" type="sibTrans" cxnId="{D2F53684-AC10-4080-B3D0-820DE0E2BEB6}">
      <dgm:prSet/>
      <dgm:spPr/>
      <dgm:t>
        <a:bodyPr/>
        <a:lstStyle/>
        <a:p>
          <a:pPr algn="ctr"/>
          <a:endParaRPr lang="en-IE" sz="2000"/>
        </a:p>
      </dgm:t>
    </dgm:pt>
    <dgm:pt modelId="{2C2BB03A-0C96-44C2-B4E0-7DEEDA16F370}">
      <dgm:prSet custT="1"/>
      <dgm:spPr>
        <a:gradFill rotWithShape="0">
          <a:gsLst>
            <a:gs pos="46000">
              <a:srgbClr val="00B05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 Minor Sociology</a:t>
          </a:r>
        </a:p>
      </dgm:t>
    </dgm:pt>
    <dgm:pt modelId="{6D75BFCA-16E3-4162-9328-6D0812442621}" type="parTrans" cxnId="{6EFFA85A-5486-4BC5-9CC3-0CF2F01C3381}">
      <dgm:prSet custT="1"/>
      <dgm:spPr>
        <a:xfrm rot="3600000">
          <a:off x="3001575" y="2530480"/>
          <a:ext cx="516370" cy="193370"/>
        </a:xfrm>
      </dgm:spPr>
      <dgm:t>
        <a:bodyPr/>
        <a:lstStyle/>
        <a:p>
          <a:pPr algn="ctr"/>
          <a:endParaRPr lang="en-IE" sz="700">
            <a:solidFill>
              <a:sysClr val="windowText" lastClr="000000"/>
            </a:solidFill>
            <a:latin typeface="Calibri" panose="020F0502020204030204"/>
            <a:ea typeface="+mn-ea"/>
            <a:cs typeface="+mn-cs"/>
          </a:endParaRPr>
        </a:p>
      </dgm:t>
    </dgm:pt>
    <dgm:pt modelId="{76D7FB11-C59E-4A3B-B145-7CE82C585D95}" type="sibTrans" cxnId="{6EFFA85A-5486-4BC5-9CC3-0CF2F01C3381}">
      <dgm:prSet/>
      <dgm:spPr/>
      <dgm:t>
        <a:bodyPr/>
        <a:lstStyle/>
        <a:p>
          <a:pPr algn="ctr"/>
          <a:endParaRPr lang="en-IE" sz="2000"/>
        </a:p>
      </dgm:t>
    </dgm:pt>
    <dgm:pt modelId="{01883CDA-E89D-4FF4-AB9D-662BDBC5C517}">
      <dgm:prSet custT="1"/>
      <dgm:spPr>
        <a:gradFill rotWithShape="0">
          <a:gsLst>
            <a:gs pos="46000">
              <a:srgbClr val="00B0F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gm:t>
    </dgm:pt>
    <dgm:pt modelId="{2F5BA965-A765-4211-8B9A-1FCC27A2A506}" type="parTrans" cxnId="{619A48AA-5040-4965-B08F-56FCC490BED1}">
      <dgm:prSet custT="1"/>
      <dgm:spPr>
        <a:xfrm rot="5400000">
          <a:off x="2623127" y="2631885"/>
          <a:ext cx="516370" cy="193370"/>
        </a:xfrm>
        <a:solidFill>
          <a:srgbClr val="00B0F0"/>
        </a:solidFill>
      </dgm:spPr>
      <dgm:t>
        <a:bodyPr/>
        <a:lstStyle/>
        <a:p>
          <a:pPr algn="ctr"/>
          <a:endParaRPr lang="en-IE" sz="700">
            <a:solidFill>
              <a:sysClr val="windowText" lastClr="000000"/>
            </a:solidFill>
            <a:latin typeface="Calibri" panose="020F0502020204030204"/>
            <a:ea typeface="+mn-ea"/>
            <a:cs typeface="+mn-cs"/>
          </a:endParaRPr>
        </a:p>
      </dgm:t>
    </dgm:pt>
    <dgm:pt modelId="{F3FA9701-21D2-41C5-985E-C6E769238C9E}" type="sibTrans" cxnId="{619A48AA-5040-4965-B08F-56FCC490BED1}">
      <dgm:prSet/>
      <dgm:spPr/>
      <dgm:t>
        <a:bodyPr/>
        <a:lstStyle/>
        <a:p>
          <a:pPr algn="ctr"/>
          <a:endParaRPr lang="en-IE" sz="2000"/>
        </a:p>
      </dgm:t>
    </dgm:pt>
    <dgm:pt modelId="{4D593904-C981-4F06-BA8C-923E45D13787}">
      <dgm:prSet custT="1"/>
      <dgm:spPr>
        <a:xfrm>
          <a:off x="1718797" y="218354"/>
          <a:ext cx="710919" cy="710919"/>
        </a:xfrm>
        <a:gradFill rotWithShape="0">
          <a:gsLst>
            <a:gs pos="46000">
              <a:srgbClr val="7030A0"/>
            </a:gs>
            <a:gs pos="0">
              <a:srgbClr val="00B0F0"/>
            </a:gs>
          </a:gsLst>
        </a:gradFill>
      </dgm:spPr>
      <dgm:t>
        <a:bodyPr/>
        <a:lstStyle/>
        <a:p>
          <a:pPr algn="ctr"/>
          <a:r>
            <a:rPr lang="en-IE" sz="700" dirty="0">
              <a:latin typeface="Calibri" panose="020F0502020204030204"/>
              <a:ea typeface="+mn-ea"/>
              <a:cs typeface="+mn-cs"/>
            </a:rPr>
            <a:t>Major Business/</a:t>
          </a:r>
          <a:br>
            <a:rPr lang="en-IE" sz="700" dirty="0">
              <a:latin typeface="Calibri" panose="020F0502020204030204"/>
              <a:ea typeface="+mn-ea"/>
              <a:cs typeface="+mn-cs"/>
            </a:rPr>
          </a:br>
          <a:r>
            <a:rPr lang="en-IE" sz="700" dirty="0">
              <a:latin typeface="Calibri" panose="020F0502020204030204"/>
              <a:ea typeface="+mn-ea"/>
              <a:cs typeface="+mn-cs"/>
            </a:rPr>
            <a:t>Minor Sociology</a:t>
          </a:r>
        </a:p>
      </dgm:t>
    </dgm:pt>
    <dgm:pt modelId="{10BB4D10-F9A0-494B-80C5-E9D541CB90F2}" type="parTrans" cxnId="{B97F71EF-C3F9-4359-B64A-21472BA740DA}">
      <dgm:prSet custT="1"/>
      <dgm:spPr>
        <a:xfrm rot="14400000">
          <a:off x="2244679" y="1219499"/>
          <a:ext cx="516370" cy="193370"/>
        </a:xfrm>
        <a:solidFill>
          <a:srgbClr val="7030A0"/>
        </a:solidFill>
      </dgm:spPr>
      <dgm:t>
        <a:bodyPr/>
        <a:lstStyle/>
        <a:p>
          <a:pPr algn="ctr"/>
          <a:endParaRPr lang="en-IE" sz="700">
            <a:solidFill>
              <a:sysClr val="windowText" lastClr="000000"/>
            </a:solidFill>
            <a:latin typeface="Calibri" panose="020F0502020204030204"/>
            <a:ea typeface="+mn-ea"/>
            <a:cs typeface="+mn-cs"/>
          </a:endParaRPr>
        </a:p>
      </dgm:t>
    </dgm:pt>
    <dgm:pt modelId="{E4B5DE2F-8C6B-4BF5-99E1-6A7BE2327D60}" type="sibTrans" cxnId="{B97F71EF-C3F9-4359-B64A-21472BA740DA}">
      <dgm:prSet/>
      <dgm:spPr/>
      <dgm:t>
        <a:bodyPr/>
        <a:lstStyle/>
        <a:p>
          <a:pPr algn="ctr"/>
          <a:endParaRPr lang="en-IE" sz="2000"/>
        </a:p>
      </dgm:t>
    </dgm:pt>
    <dgm:pt modelId="{A9C3A3C9-E171-427F-A9F2-FB5AC16AC8FA}" type="pres">
      <dgm:prSet presAssocID="{76058778-84CC-4431-9216-0543C01828A0}" presName="Name0" presStyleCnt="0">
        <dgm:presLayoutVars>
          <dgm:chMax val="1"/>
          <dgm:dir/>
          <dgm:animLvl val="ctr"/>
          <dgm:resizeHandles val="exact"/>
        </dgm:presLayoutVars>
      </dgm:prSet>
      <dgm:spPr/>
    </dgm:pt>
    <dgm:pt modelId="{D2C7BF00-32EC-4614-8512-798646D0A4EE}" type="pres">
      <dgm:prSet presAssocID="{DBBC669A-FD17-4B95-B7D8-C32C9FAE134A}" presName="centerShape" presStyleLbl="node0" presStyleIdx="0" presStyleCnt="1"/>
      <dgm:spPr>
        <a:prstGeom prst="ellipse">
          <a:avLst/>
        </a:prstGeom>
      </dgm:spPr>
    </dgm:pt>
    <dgm:pt modelId="{F2347155-CE07-45D9-8A63-7271C0BE8442}" type="pres">
      <dgm:prSet presAssocID="{1B04F34B-891D-49C3-97B5-BEC682241FC6}" presName="parTrans" presStyleLbl="sibTrans2D1" presStyleIdx="0" presStyleCnt="12"/>
      <dgm:spPr>
        <a:prstGeom prst="rightArrow">
          <a:avLst>
            <a:gd name="adj1" fmla="val 60000"/>
            <a:gd name="adj2" fmla="val 50000"/>
          </a:avLst>
        </a:prstGeom>
      </dgm:spPr>
    </dgm:pt>
    <dgm:pt modelId="{F9588394-CE8A-4EF6-8E60-9B34B891BE92}" type="pres">
      <dgm:prSet presAssocID="{1B04F34B-891D-49C3-97B5-BEC682241FC6}" presName="connectorText" presStyleLbl="sibTrans2D1" presStyleIdx="0" presStyleCnt="12"/>
      <dgm:spPr/>
    </dgm:pt>
    <dgm:pt modelId="{F3D3763D-CB81-4487-BCF4-212FE14902D9}" type="pres">
      <dgm:prSet presAssocID="{FF8AF64B-D637-47DF-9E4D-7FBA96B7D870}" presName="node" presStyleLbl="node1" presStyleIdx="0" presStyleCnt="12">
        <dgm:presLayoutVars>
          <dgm:bulletEnabled val="1"/>
        </dgm:presLayoutVars>
      </dgm:prSet>
      <dgm:spPr>
        <a:xfrm>
          <a:off x="2525852" y="2104"/>
          <a:ext cx="710919" cy="710919"/>
        </a:xfrm>
        <a:prstGeom prst="ellipse">
          <a:avLst/>
        </a:prstGeom>
      </dgm:spPr>
    </dgm:pt>
    <dgm:pt modelId="{B3B01B35-26B4-4129-8EC6-FEE996401EF4}" type="pres">
      <dgm:prSet presAssocID="{B7E75E81-D9FD-43B4-A0DE-0600B420F97D}" presName="parTrans" presStyleLbl="sibTrans2D1" presStyleIdx="1" presStyleCnt="12"/>
      <dgm:spPr>
        <a:prstGeom prst="rightArrow">
          <a:avLst>
            <a:gd name="adj1" fmla="val 60000"/>
            <a:gd name="adj2" fmla="val 50000"/>
          </a:avLst>
        </a:prstGeom>
      </dgm:spPr>
    </dgm:pt>
    <dgm:pt modelId="{5BB7EAB8-8640-4FDB-86EF-47553D14D105}" type="pres">
      <dgm:prSet presAssocID="{B7E75E81-D9FD-43B4-A0DE-0600B420F97D}" presName="connectorText" presStyleLbl="sibTrans2D1" presStyleIdx="1" presStyleCnt="12"/>
      <dgm:spPr/>
    </dgm:pt>
    <dgm:pt modelId="{A2787F89-9164-4045-BDB5-33DBB91BC219}" type="pres">
      <dgm:prSet presAssocID="{5E7DDDB2-EC72-4210-91C5-0FF623E30EA0}" presName="node" presStyleLbl="node1" presStyleIdx="1" presStyleCnt="12">
        <dgm:presLayoutVars>
          <dgm:bulletEnabled val="1"/>
        </dgm:presLayoutVars>
      </dgm:prSet>
      <dgm:spPr>
        <a:xfrm>
          <a:off x="3332908" y="218354"/>
          <a:ext cx="710919" cy="710919"/>
        </a:xfrm>
        <a:prstGeom prst="ellipse">
          <a:avLst/>
        </a:prstGeom>
      </dgm:spPr>
    </dgm:pt>
    <dgm:pt modelId="{2622E4A2-C984-4F21-8CAA-7612701EDAA4}" type="pres">
      <dgm:prSet presAssocID="{D037F80D-D94A-4448-8DF7-AA8092912264}" presName="parTrans" presStyleLbl="sibTrans2D1" presStyleIdx="2" presStyleCnt="12"/>
      <dgm:spPr>
        <a:prstGeom prst="rightArrow">
          <a:avLst>
            <a:gd name="adj1" fmla="val 60000"/>
            <a:gd name="adj2" fmla="val 50000"/>
          </a:avLst>
        </a:prstGeom>
      </dgm:spPr>
    </dgm:pt>
    <dgm:pt modelId="{A618E070-C1D0-4C7B-9912-D15A632E3488}" type="pres">
      <dgm:prSet presAssocID="{D037F80D-D94A-4448-8DF7-AA8092912264}" presName="connectorText" presStyleLbl="sibTrans2D1" presStyleIdx="2" presStyleCnt="12"/>
      <dgm:spPr/>
    </dgm:pt>
    <dgm:pt modelId="{79A79B1C-C700-4674-84C2-E9325A6CEC5B}" type="pres">
      <dgm:prSet presAssocID="{3729A7FE-A4AA-4045-8100-DE5459F09584}" presName="node" presStyleLbl="node1" presStyleIdx="2" presStyleCnt="12">
        <dgm:presLayoutVars>
          <dgm:bulletEnabled val="1"/>
        </dgm:presLayoutVars>
      </dgm:prSet>
      <dgm:spPr>
        <a:xfrm>
          <a:off x="3923713" y="809159"/>
          <a:ext cx="710919" cy="710919"/>
        </a:xfrm>
        <a:prstGeom prst="ellipse">
          <a:avLst/>
        </a:prstGeom>
      </dgm:spPr>
    </dgm:pt>
    <dgm:pt modelId="{70764F3C-48BA-4A4B-A5C5-C9859983DC00}" type="pres">
      <dgm:prSet presAssocID="{C97CA42F-C52E-489B-ABA5-32568F450B6D}" presName="parTrans" presStyleLbl="sibTrans2D1" presStyleIdx="3" presStyleCnt="12"/>
      <dgm:spPr>
        <a:xfrm rot="93159">
          <a:off x="3365439" y="1895413"/>
          <a:ext cx="486864" cy="191963"/>
        </a:xfrm>
        <a:prstGeom prst="rightArrow">
          <a:avLst>
            <a:gd name="adj1" fmla="val 60000"/>
            <a:gd name="adj2" fmla="val 50000"/>
          </a:avLst>
        </a:prstGeom>
      </dgm:spPr>
    </dgm:pt>
    <dgm:pt modelId="{26FA4836-9831-41A9-ACA7-9A312D69227B}" type="pres">
      <dgm:prSet presAssocID="{C97CA42F-C52E-489B-ABA5-32568F450B6D}" presName="connectorText" presStyleLbl="sibTrans2D1" presStyleIdx="3" presStyleCnt="12"/>
      <dgm:spPr/>
    </dgm:pt>
    <dgm:pt modelId="{C3262928-B1F9-430F-80E0-B4F5D1AB9262}" type="pres">
      <dgm:prSet presAssocID="{E4FCD33E-85B4-4E50-9343-793EFA2EED84}" presName="node" presStyleLbl="node1" presStyleIdx="3" presStyleCnt="12" custRadScaleRad="96173" custRadScaleInc="10351">
        <dgm:presLayoutVars>
          <dgm:bulletEnabled val="1"/>
        </dgm:presLayoutVars>
      </dgm:prSet>
      <dgm:spPr>
        <a:xfrm>
          <a:off x="4077621" y="1658276"/>
          <a:ext cx="710919" cy="710919"/>
        </a:xfrm>
        <a:prstGeom prst="ellipse">
          <a:avLst/>
        </a:prstGeom>
      </dgm:spPr>
    </dgm:pt>
    <dgm:pt modelId="{621A1DE2-25D6-4D7F-AAEE-AE842ABF9AB1}" type="pres">
      <dgm:prSet presAssocID="{39FDA733-BDFB-4E5E-8FC3-27C97377391B}" presName="parTrans" presStyleLbl="sibTrans2D1" presStyleIdx="4" presStyleCnt="12"/>
      <dgm:spPr>
        <a:xfrm rot="1800000">
          <a:off x="3277781" y="2254599"/>
          <a:ext cx="519633" cy="191963"/>
        </a:xfrm>
        <a:prstGeom prst="rightArrow">
          <a:avLst>
            <a:gd name="adj1" fmla="val 60000"/>
            <a:gd name="adj2" fmla="val 50000"/>
          </a:avLst>
        </a:prstGeom>
      </dgm:spPr>
    </dgm:pt>
    <dgm:pt modelId="{B222A24D-48E4-44E2-BD2B-CAA94131634E}" type="pres">
      <dgm:prSet presAssocID="{39FDA733-BDFB-4E5E-8FC3-27C97377391B}" presName="connectorText" presStyleLbl="sibTrans2D1" presStyleIdx="4" presStyleCnt="12"/>
      <dgm:spPr/>
    </dgm:pt>
    <dgm:pt modelId="{C5AFA4CD-F282-4E78-BC1E-17EB86B52109}" type="pres">
      <dgm:prSet presAssocID="{8F8E8941-07C8-432D-8712-E1758196E460}" presName="node" presStyleLbl="node1" presStyleIdx="4" presStyleCnt="12">
        <dgm:presLayoutVars>
          <dgm:bulletEnabled val="1"/>
        </dgm:presLayoutVars>
      </dgm:prSet>
      <dgm:spPr>
        <a:xfrm>
          <a:off x="3923713" y="2423270"/>
          <a:ext cx="710919" cy="710919"/>
        </a:xfrm>
        <a:prstGeom prst="ellipse">
          <a:avLst/>
        </a:prstGeom>
      </dgm:spPr>
    </dgm:pt>
    <dgm:pt modelId="{3C0B4275-445E-47C1-B22E-F1B8DD5645C8}" type="pres">
      <dgm:prSet presAssocID="{6D75BFCA-16E3-4162-9328-6D0812442621}" presName="parTrans" presStyleLbl="sibTrans2D1" presStyleIdx="5" presStyleCnt="12"/>
      <dgm:spPr>
        <a:prstGeom prst="rightArrow">
          <a:avLst>
            <a:gd name="adj1" fmla="val 60000"/>
            <a:gd name="adj2" fmla="val 50000"/>
          </a:avLst>
        </a:prstGeom>
      </dgm:spPr>
    </dgm:pt>
    <dgm:pt modelId="{53CE9D21-C387-498D-8641-AC001279EE67}" type="pres">
      <dgm:prSet presAssocID="{6D75BFCA-16E3-4162-9328-6D0812442621}" presName="connectorText" presStyleLbl="sibTrans2D1" presStyleIdx="5" presStyleCnt="12"/>
      <dgm:spPr/>
    </dgm:pt>
    <dgm:pt modelId="{56B3D000-09A4-40C0-8A63-A4CD1011B22C}" type="pres">
      <dgm:prSet presAssocID="{2C2BB03A-0C96-44C2-B4E0-7DEEDA16F370}" presName="node" presStyleLbl="node1" presStyleIdx="5" presStyleCnt="12">
        <dgm:presLayoutVars>
          <dgm:bulletEnabled val="1"/>
        </dgm:presLayoutVars>
      </dgm:prSet>
      <dgm:spPr>
        <a:xfrm>
          <a:off x="3332908" y="3014076"/>
          <a:ext cx="710919" cy="710919"/>
        </a:xfrm>
        <a:prstGeom prst="ellipse">
          <a:avLst/>
        </a:prstGeom>
      </dgm:spPr>
    </dgm:pt>
    <dgm:pt modelId="{C3563FDD-829B-411E-99AE-022047E85375}" type="pres">
      <dgm:prSet presAssocID="{2F5BA965-A765-4211-8B9A-1FCC27A2A506}" presName="parTrans" presStyleLbl="sibTrans2D1" presStyleIdx="6" presStyleCnt="12"/>
      <dgm:spPr>
        <a:prstGeom prst="rightArrow">
          <a:avLst>
            <a:gd name="adj1" fmla="val 60000"/>
            <a:gd name="adj2" fmla="val 50000"/>
          </a:avLst>
        </a:prstGeom>
      </dgm:spPr>
    </dgm:pt>
    <dgm:pt modelId="{F40642CB-5A50-4978-853C-FA6D79F0705A}" type="pres">
      <dgm:prSet presAssocID="{2F5BA965-A765-4211-8B9A-1FCC27A2A506}" presName="connectorText" presStyleLbl="sibTrans2D1" presStyleIdx="6" presStyleCnt="12"/>
      <dgm:spPr/>
    </dgm:pt>
    <dgm:pt modelId="{3FEF3A83-1D54-4F52-8CB4-30F166F2C2E8}" type="pres">
      <dgm:prSet presAssocID="{01883CDA-E89D-4FF4-AB9D-662BDBC5C517}" presName="node" presStyleLbl="node1" presStyleIdx="6" presStyleCnt="12">
        <dgm:presLayoutVars>
          <dgm:bulletEnabled val="1"/>
        </dgm:presLayoutVars>
      </dgm:prSet>
      <dgm:spPr>
        <a:xfrm>
          <a:off x="2525852" y="3230325"/>
          <a:ext cx="710919" cy="710919"/>
        </a:xfrm>
        <a:prstGeom prst="ellipse">
          <a:avLst/>
        </a:prstGeom>
      </dgm:spPr>
    </dgm:pt>
    <dgm:pt modelId="{4F7A5765-A610-44E2-B0C5-F86AB008253C}" type="pres">
      <dgm:prSet presAssocID="{506A60CE-6727-4F8A-BAC0-73F8334A09D5}" presName="parTrans" presStyleLbl="sibTrans2D1" presStyleIdx="7" presStyleCnt="12"/>
      <dgm:spPr>
        <a:prstGeom prst="rightArrow">
          <a:avLst>
            <a:gd name="adj1" fmla="val 60000"/>
            <a:gd name="adj2" fmla="val 50000"/>
          </a:avLst>
        </a:prstGeom>
      </dgm:spPr>
    </dgm:pt>
    <dgm:pt modelId="{5A25335F-4F9B-4AC8-B5C4-32F2C06D499C}" type="pres">
      <dgm:prSet presAssocID="{506A60CE-6727-4F8A-BAC0-73F8334A09D5}" presName="connectorText" presStyleLbl="sibTrans2D1" presStyleIdx="7" presStyleCnt="12"/>
      <dgm:spPr/>
    </dgm:pt>
    <dgm:pt modelId="{425013E1-1DAF-441F-A81F-39E3F3F602FE}" type="pres">
      <dgm:prSet presAssocID="{70D9C838-63A4-4AAB-AF37-D595F8BAFFB0}" presName="node" presStyleLbl="node1" presStyleIdx="7" presStyleCnt="12">
        <dgm:presLayoutVars>
          <dgm:bulletEnabled val="1"/>
        </dgm:presLayoutVars>
      </dgm:prSet>
      <dgm:spPr>
        <a:xfrm>
          <a:off x="1718797" y="3014076"/>
          <a:ext cx="710919" cy="710919"/>
        </a:xfrm>
        <a:prstGeom prst="ellipse">
          <a:avLst/>
        </a:prstGeom>
      </dgm:spPr>
    </dgm:pt>
    <dgm:pt modelId="{246E898F-D3C1-48D7-8E8B-999157851932}" type="pres">
      <dgm:prSet presAssocID="{B7A10887-E2DA-407B-BDD3-831DE76C8B13}" presName="parTrans" presStyleLbl="sibTrans2D1" presStyleIdx="8" presStyleCnt="12"/>
      <dgm:spPr>
        <a:prstGeom prst="rightArrow">
          <a:avLst>
            <a:gd name="adj1" fmla="val 60000"/>
            <a:gd name="adj2" fmla="val 50000"/>
          </a:avLst>
        </a:prstGeom>
      </dgm:spPr>
    </dgm:pt>
    <dgm:pt modelId="{BC8A5234-0D14-4589-87C7-665F0C7CAC83}" type="pres">
      <dgm:prSet presAssocID="{B7A10887-E2DA-407B-BDD3-831DE76C8B13}" presName="connectorText" presStyleLbl="sibTrans2D1" presStyleIdx="8" presStyleCnt="12"/>
      <dgm:spPr/>
    </dgm:pt>
    <dgm:pt modelId="{A5F0ED06-C563-4265-A521-584D2C168941}" type="pres">
      <dgm:prSet presAssocID="{35FDBDCC-DAED-4191-9836-E47C0BDC4FDE}" presName="node" presStyleLbl="node1" presStyleIdx="8" presStyleCnt="12">
        <dgm:presLayoutVars>
          <dgm:bulletEnabled val="1"/>
        </dgm:presLayoutVars>
      </dgm:prSet>
      <dgm:spPr>
        <a:xfrm>
          <a:off x="1127991" y="2423270"/>
          <a:ext cx="710919" cy="710919"/>
        </a:xfrm>
        <a:prstGeom prst="ellipse">
          <a:avLst/>
        </a:prstGeom>
      </dgm:spPr>
    </dgm:pt>
    <dgm:pt modelId="{74C6D8EB-3B2E-415D-B932-02FD0A9B4308}" type="pres">
      <dgm:prSet presAssocID="{783E7A5A-1223-4338-B2B7-22375D964FAB}" presName="parTrans" presStyleLbl="sibTrans2D1" presStyleIdx="9" presStyleCnt="12"/>
      <dgm:spPr>
        <a:prstGeom prst="rightArrow">
          <a:avLst>
            <a:gd name="adj1" fmla="val 60000"/>
            <a:gd name="adj2" fmla="val 50000"/>
          </a:avLst>
        </a:prstGeom>
      </dgm:spPr>
    </dgm:pt>
    <dgm:pt modelId="{F9AB11FA-2271-4C39-B2D2-4DDABC98C3AC}" type="pres">
      <dgm:prSet presAssocID="{783E7A5A-1223-4338-B2B7-22375D964FAB}" presName="connectorText" presStyleLbl="sibTrans2D1" presStyleIdx="9" presStyleCnt="12"/>
      <dgm:spPr/>
    </dgm:pt>
    <dgm:pt modelId="{EE0027E1-8384-4235-B781-24B867B4E4BE}" type="pres">
      <dgm:prSet presAssocID="{8CC49B69-0C6B-48D5-B3A6-B910783C2CED}" presName="node" presStyleLbl="node1" presStyleIdx="9" presStyleCnt="12">
        <dgm:presLayoutVars>
          <dgm:bulletEnabled val="1"/>
        </dgm:presLayoutVars>
      </dgm:prSet>
      <dgm:spPr>
        <a:xfrm>
          <a:off x="911742" y="1616215"/>
          <a:ext cx="710919" cy="710919"/>
        </a:xfrm>
        <a:prstGeom prst="ellipse">
          <a:avLst/>
        </a:prstGeom>
      </dgm:spPr>
    </dgm:pt>
    <dgm:pt modelId="{E7197900-ED3A-483B-8FD8-921B55215048}" type="pres">
      <dgm:prSet presAssocID="{D5C64BD2-7ED4-4634-8FF2-FF332B48FCAA}" presName="parTrans" presStyleLbl="sibTrans2D1" presStyleIdx="10" presStyleCnt="12"/>
      <dgm:spPr>
        <a:prstGeom prst="rightArrow">
          <a:avLst>
            <a:gd name="adj1" fmla="val 60000"/>
            <a:gd name="adj2" fmla="val 50000"/>
          </a:avLst>
        </a:prstGeom>
      </dgm:spPr>
    </dgm:pt>
    <dgm:pt modelId="{7614CC33-A244-4E2F-BEAD-487F98BD81AC}" type="pres">
      <dgm:prSet presAssocID="{D5C64BD2-7ED4-4634-8FF2-FF332B48FCAA}" presName="connectorText" presStyleLbl="sibTrans2D1" presStyleIdx="10" presStyleCnt="12"/>
      <dgm:spPr/>
    </dgm:pt>
    <dgm:pt modelId="{FC10865B-4234-4BEA-A266-CE963C1FF202}" type="pres">
      <dgm:prSet presAssocID="{A17AA1B0-3049-40FE-9F8D-69D76F500792}" presName="node" presStyleLbl="node1" presStyleIdx="10" presStyleCnt="12">
        <dgm:presLayoutVars>
          <dgm:bulletEnabled val="1"/>
        </dgm:presLayoutVars>
      </dgm:prSet>
      <dgm:spPr>
        <a:xfrm>
          <a:off x="1127991" y="809159"/>
          <a:ext cx="710919" cy="710919"/>
        </a:xfrm>
        <a:prstGeom prst="ellipse">
          <a:avLst/>
        </a:prstGeom>
      </dgm:spPr>
    </dgm:pt>
    <dgm:pt modelId="{F088A258-9F76-4EAD-984D-0835F41C8168}" type="pres">
      <dgm:prSet presAssocID="{10BB4D10-F9A0-494B-80C5-E9D541CB90F2}" presName="parTrans" presStyleLbl="sibTrans2D1" presStyleIdx="11" presStyleCnt="12"/>
      <dgm:spPr>
        <a:prstGeom prst="rightArrow">
          <a:avLst>
            <a:gd name="adj1" fmla="val 60000"/>
            <a:gd name="adj2" fmla="val 50000"/>
          </a:avLst>
        </a:prstGeom>
      </dgm:spPr>
    </dgm:pt>
    <dgm:pt modelId="{AB472063-10F2-4C6E-A928-1330EACC9A12}" type="pres">
      <dgm:prSet presAssocID="{10BB4D10-F9A0-494B-80C5-E9D541CB90F2}" presName="connectorText" presStyleLbl="sibTrans2D1" presStyleIdx="11" presStyleCnt="12"/>
      <dgm:spPr/>
    </dgm:pt>
    <dgm:pt modelId="{26D04D0B-5269-4A11-89C0-52F1A1FD0296}" type="pres">
      <dgm:prSet presAssocID="{4D593904-C981-4F06-BA8C-923E45D13787}" presName="node" presStyleLbl="node1" presStyleIdx="11" presStyleCnt="12">
        <dgm:presLayoutVars>
          <dgm:bulletEnabled val="1"/>
        </dgm:presLayoutVars>
      </dgm:prSet>
      <dgm:spPr>
        <a:prstGeom prst="ellipse">
          <a:avLst/>
        </a:prstGeom>
      </dgm:spPr>
    </dgm:pt>
  </dgm:ptLst>
  <dgm:cxnLst>
    <dgm:cxn modelId="{95D3AC01-37C6-4018-B28C-89095D047485}" type="presOf" srcId="{2F5BA965-A765-4211-8B9A-1FCC27A2A506}" destId="{F40642CB-5A50-4978-853C-FA6D79F0705A}" srcOrd="1" destOrd="0" presId="urn:microsoft.com/office/officeart/2005/8/layout/radial5"/>
    <dgm:cxn modelId="{0D244305-3368-43DA-806B-7DEC491E190C}" type="presOf" srcId="{D5C64BD2-7ED4-4634-8FF2-FF332B48FCAA}" destId="{7614CC33-A244-4E2F-BEAD-487F98BD81AC}" srcOrd="1" destOrd="0" presId="urn:microsoft.com/office/officeart/2005/8/layout/radial5"/>
    <dgm:cxn modelId="{DB493B06-8657-4736-B6E8-9D74A11012E0}" type="presOf" srcId="{10BB4D10-F9A0-494B-80C5-E9D541CB90F2}" destId="{F088A258-9F76-4EAD-984D-0835F41C8168}" srcOrd="0" destOrd="0" presId="urn:microsoft.com/office/officeart/2005/8/layout/radial5"/>
    <dgm:cxn modelId="{6CC95808-C384-4939-A8ED-7888C70863ED}" srcId="{DBBC669A-FD17-4B95-B7D8-C32C9FAE134A}" destId="{E4FCD33E-85B4-4E50-9343-793EFA2EED84}" srcOrd="3" destOrd="0" parTransId="{C97CA42F-C52E-489B-ABA5-32568F450B6D}" sibTransId="{B5C2AFB3-ED89-49CD-BC8E-E5E1F493C781}"/>
    <dgm:cxn modelId="{C0821C09-0363-4D20-B674-00012C3D9AB2}" srcId="{DBBC669A-FD17-4B95-B7D8-C32C9FAE134A}" destId="{FF8AF64B-D637-47DF-9E4D-7FBA96B7D870}" srcOrd="0" destOrd="0" parTransId="{1B04F34B-891D-49C3-97B5-BEC682241FC6}" sibTransId="{0EEAA06A-2E29-458C-9F80-E3698EE78E18}"/>
    <dgm:cxn modelId="{51DCE609-04BE-4AFA-8C90-3330D5F7F109}" type="presOf" srcId="{B7E75E81-D9FD-43B4-A0DE-0600B420F97D}" destId="{B3B01B35-26B4-4129-8EC6-FEE996401EF4}" srcOrd="0" destOrd="0" presId="urn:microsoft.com/office/officeart/2005/8/layout/radial5"/>
    <dgm:cxn modelId="{2C85221C-B1B9-483B-B685-B1359622DB08}" type="presOf" srcId="{2F5BA965-A765-4211-8B9A-1FCC27A2A506}" destId="{C3563FDD-829B-411E-99AE-022047E85375}" srcOrd="0" destOrd="0" presId="urn:microsoft.com/office/officeart/2005/8/layout/radial5"/>
    <dgm:cxn modelId="{C2C4ED1F-62BC-4EC0-B2C7-11AAD74C06D2}" type="presOf" srcId="{1B04F34B-891D-49C3-97B5-BEC682241FC6}" destId="{F9588394-CE8A-4EF6-8E60-9B34B891BE92}" srcOrd="1" destOrd="0" presId="urn:microsoft.com/office/officeart/2005/8/layout/radial5"/>
    <dgm:cxn modelId="{80D57F23-F5F6-45A5-B79B-972D67724D2C}" type="presOf" srcId="{D037F80D-D94A-4448-8DF7-AA8092912264}" destId="{2622E4A2-C984-4F21-8CAA-7612701EDAA4}" srcOrd="0" destOrd="0" presId="urn:microsoft.com/office/officeart/2005/8/layout/radial5"/>
    <dgm:cxn modelId="{9E9FAC24-0A83-48EA-A8EA-096FC29C40DA}" type="presOf" srcId="{D037F80D-D94A-4448-8DF7-AA8092912264}" destId="{A618E070-C1D0-4C7B-9912-D15A632E3488}" srcOrd="1" destOrd="0" presId="urn:microsoft.com/office/officeart/2005/8/layout/radial5"/>
    <dgm:cxn modelId="{6856A041-66B5-4826-99F3-A47E627651A4}" type="presOf" srcId="{01883CDA-E89D-4FF4-AB9D-662BDBC5C517}" destId="{3FEF3A83-1D54-4F52-8CB4-30F166F2C2E8}" srcOrd="0" destOrd="0" presId="urn:microsoft.com/office/officeart/2005/8/layout/radial5"/>
    <dgm:cxn modelId="{4915C361-0288-45F4-BE81-AD3CCC3C3499}" type="presOf" srcId="{8F8E8941-07C8-432D-8712-E1758196E460}" destId="{C5AFA4CD-F282-4E78-BC1E-17EB86B52109}" srcOrd="0" destOrd="0" presId="urn:microsoft.com/office/officeart/2005/8/layout/radial5"/>
    <dgm:cxn modelId="{170EDB67-7D4E-4369-B5F8-471F19301886}" type="presOf" srcId="{4D593904-C981-4F06-BA8C-923E45D13787}" destId="{26D04D0B-5269-4A11-89C0-52F1A1FD0296}" srcOrd="0" destOrd="0" presId="urn:microsoft.com/office/officeart/2005/8/layout/radial5"/>
    <dgm:cxn modelId="{0624844E-822A-41E6-808F-6EBA4CD73213}" type="presOf" srcId="{FF8AF64B-D637-47DF-9E4D-7FBA96B7D870}" destId="{F3D3763D-CB81-4487-BCF4-212FE14902D9}" srcOrd="0" destOrd="0" presId="urn:microsoft.com/office/officeart/2005/8/layout/radial5"/>
    <dgm:cxn modelId="{AD308A50-C8E1-48A3-B94F-B49928DBA997}" type="presOf" srcId="{506A60CE-6727-4F8A-BAC0-73F8334A09D5}" destId="{4F7A5765-A610-44E2-B0C5-F86AB008253C}" srcOrd="0" destOrd="0" presId="urn:microsoft.com/office/officeart/2005/8/layout/radial5"/>
    <dgm:cxn modelId="{D8CD5B51-2253-4C86-939B-2A89CB777C34}" type="presOf" srcId="{A17AA1B0-3049-40FE-9F8D-69D76F500792}" destId="{FC10865B-4234-4BEA-A266-CE963C1FF202}" srcOrd="0" destOrd="0" presId="urn:microsoft.com/office/officeart/2005/8/layout/radial5"/>
    <dgm:cxn modelId="{A6A4CF71-C18F-41D3-823B-831DD3381A81}" type="presOf" srcId="{783E7A5A-1223-4338-B2B7-22375D964FAB}" destId="{F9AB11FA-2271-4C39-B2D2-4DDABC98C3AC}" srcOrd="1" destOrd="0" presId="urn:microsoft.com/office/officeart/2005/8/layout/radial5"/>
    <dgm:cxn modelId="{499AA153-26BA-41DA-BAC5-A342E4622878}" srcId="{DBBC669A-FD17-4B95-B7D8-C32C9FAE134A}" destId="{70D9C838-63A4-4AAB-AF37-D595F8BAFFB0}" srcOrd="7" destOrd="0" parTransId="{506A60CE-6727-4F8A-BAC0-73F8334A09D5}" sibTransId="{F548846B-E74C-4EF0-8695-E6D47351A126}"/>
    <dgm:cxn modelId="{427EA374-FCF9-4686-85E7-BB2934317F38}" type="presOf" srcId="{76058778-84CC-4431-9216-0543C01828A0}" destId="{A9C3A3C9-E171-427F-A9F2-FB5AC16AC8FA}" srcOrd="0" destOrd="0" presId="urn:microsoft.com/office/officeart/2005/8/layout/radial5"/>
    <dgm:cxn modelId="{4E71C354-7287-4421-8FF2-4F825222F150}" srcId="{DBBC669A-FD17-4B95-B7D8-C32C9FAE134A}" destId="{5E7DDDB2-EC72-4210-91C5-0FF623E30EA0}" srcOrd="1" destOrd="0" parTransId="{B7E75E81-D9FD-43B4-A0DE-0600B420F97D}" sibTransId="{164A119C-805D-4EA5-B429-C3D66C92F215}"/>
    <dgm:cxn modelId="{A86A7475-9BC6-48F7-B4EC-3DB48D5F932C}" type="presOf" srcId="{2C2BB03A-0C96-44C2-B4E0-7DEEDA16F370}" destId="{56B3D000-09A4-40C0-8A63-A4CD1011B22C}" srcOrd="0" destOrd="0" presId="urn:microsoft.com/office/officeart/2005/8/layout/radial5"/>
    <dgm:cxn modelId="{AD186E58-C860-4157-9715-D07F5C481DED}" type="presOf" srcId="{1B04F34B-891D-49C3-97B5-BEC682241FC6}" destId="{F2347155-CE07-45D9-8A63-7271C0BE8442}" srcOrd="0" destOrd="0" presId="urn:microsoft.com/office/officeart/2005/8/layout/radial5"/>
    <dgm:cxn modelId="{4D815378-9C73-43F2-A834-3BBEEE9B0DCE}" type="presOf" srcId="{D5C64BD2-7ED4-4634-8FF2-FF332B48FCAA}" destId="{E7197900-ED3A-483B-8FD8-921B55215048}" srcOrd="0" destOrd="0" presId="urn:microsoft.com/office/officeart/2005/8/layout/radial5"/>
    <dgm:cxn modelId="{6EFFA85A-5486-4BC5-9CC3-0CF2F01C3381}" srcId="{DBBC669A-FD17-4B95-B7D8-C32C9FAE134A}" destId="{2C2BB03A-0C96-44C2-B4E0-7DEEDA16F370}" srcOrd="5" destOrd="0" parTransId="{6D75BFCA-16E3-4162-9328-6D0812442621}" sibTransId="{76D7FB11-C59E-4A3B-B145-7CE82C585D95}"/>
    <dgm:cxn modelId="{6B4C5A7F-0260-4233-9EA6-E8493A430D80}" type="presOf" srcId="{10BB4D10-F9A0-494B-80C5-E9D541CB90F2}" destId="{AB472063-10F2-4C6E-A928-1330EACC9A12}" srcOrd="1" destOrd="0" presId="urn:microsoft.com/office/officeart/2005/8/layout/radial5"/>
    <dgm:cxn modelId="{59902082-D1FF-456A-9530-1D4F20221953}" type="presOf" srcId="{3729A7FE-A4AA-4045-8100-DE5459F09584}" destId="{79A79B1C-C700-4674-84C2-E9325A6CEC5B}" srcOrd="0" destOrd="0" presId="urn:microsoft.com/office/officeart/2005/8/layout/radial5"/>
    <dgm:cxn modelId="{D2F53684-AC10-4080-B3D0-820DE0E2BEB6}" srcId="{DBBC669A-FD17-4B95-B7D8-C32C9FAE134A}" destId="{8F8E8941-07C8-432D-8712-E1758196E460}" srcOrd="4" destOrd="0" parTransId="{39FDA733-BDFB-4E5E-8FC3-27C97377391B}" sibTransId="{73CA9554-6959-456B-ACA7-462AC15E29FF}"/>
    <dgm:cxn modelId="{6FB47B8C-488F-4349-80ED-ED876E594515}" type="presOf" srcId="{5E7DDDB2-EC72-4210-91C5-0FF623E30EA0}" destId="{A2787F89-9164-4045-BDB5-33DBB91BC219}" srcOrd="0" destOrd="0" presId="urn:microsoft.com/office/officeart/2005/8/layout/radial5"/>
    <dgm:cxn modelId="{D1A7A090-2A84-4D3E-8F2F-F9EDE3A658D1}" type="presOf" srcId="{39FDA733-BDFB-4E5E-8FC3-27C97377391B}" destId="{621A1DE2-25D6-4D7F-AAEE-AE842ABF9AB1}" srcOrd="0" destOrd="0" presId="urn:microsoft.com/office/officeart/2005/8/layout/radial5"/>
    <dgm:cxn modelId="{1AB5D199-99E8-4F28-8086-145337BA167E}" srcId="{DBBC669A-FD17-4B95-B7D8-C32C9FAE134A}" destId="{35FDBDCC-DAED-4191-9836-E47C0BDC4FDE}" srcOrd="8" destOrd="0" parTransId="{B7A10887-E2DA-407B-BDD3-831DE76C8B13}" sibTransId="{B087DD81-4E78-43F3-8C9C-58AC86C64138}"/>
    <dgm:cxn modelId="{3D32879A-45CE-4086-9DFF-670C34AB4A81}" type="presOf" srcId="{70D9C838-63A4-4AAB-AF37-D595F8BAFFB0}" destId="{425013E1-1DAF-441F-A81F-39E3F3F602FE}" srcOrd="0" destOrd="0" presId="urn:microsoft.com/office/officeart/2005/8/layout/radial5"/>
    <dgm:cxn modelId="{8378B69D-BC79-4D29-BFE5-3240D15E2DD9}" type="presOf" srcId="{39FDA733-BDFB-4E5E-8FC3-27C97377391B}" destId="{B222A24D-48E4-44E2-BD2B-CAA94131634E}" srcOrd="1" destOrd="0" presId="urn:microsoft.com/office/officeart/2005/8/layout/radial5"/>
    <dgm:cxn modelId="{493B219F-3817-4B63-AB35-C06CC787F52D}" type="presOf" srcId="{35FDBDCC-DAED-4191-9836-E47C0BDC4FDE}" destId="{A5F0ED06-C563-4265-A521-584D2C168941}" srcOrd="0" destOrd="0" presId="urn:microsoft.com/office/officeart/2005/8/layout/radial5"/>
    <dgm:cxn modelId="{619A48AA-5040-4965-B08F-56FCC490BED1}" srcId="{DBBC669A-FD17-4B95-B7D8-C32C9FAE134A}" destId="{01883CDA-E89D-4FF4-AB9D-662BDBC5C517}" srcOrd="6" destOrd="0" parTransId="{2F5BA965-A765-4211-8B9A-1FCC27A2A506}" sibTransId="{F3FA9701-21D2-41C5-985E-C6E769238C9E}"/>
    <dgm:cxn modelId="{74BDE3AB-5753-4B42-A7FB-22CAA47728EB}" srcId="{DBBC669A-FD17-4B95-B7D8-C32C9FAE134A}" destId="{A17AA1B0-3049-40FE-9F8D-69D76F500792}" srcOrd="10" destOrd="0" parTransId="{D5C64BD2-7ED4-4634-8FF2-FF332B48FCAA}" sibTransId="{59B22844-E384-4C81-BF21-01A92E2D35B1}"/>
    <dgm:cxn modelId="{6EFD96AE-50CD-4020-904A-AEBDD1817245}" type="presOf" srcId="{6D75BFCA-16E3-4162-9328-6D0812442621}" destId="{53CE9D21-C387-498D-8641-AC001279EE67}" srcOrd="1" destOrd="0" presId="urn:microsoft.com/office/officeart/2005/8/layout/radial5"/>
    <dgm:cxn modelId="{673F4FBC-4D51-4A3D-A9BE-50CF4232EF53}" type="presOf" srcId="{B7A10887-E2DA-407B-BDD3-831DE76C8B13}" destId="{BC8A5234-0D14-4589-87C7-665F0C7CAC83}" srcOrd="1" destOrd="0" presId="urn:microsoft.com/office/officeart/2005/8/layout/radial5"/>
    <dgm:cxn modelId="{98D8BEBC-BB9A-4636-AB9E-945C74853EBE}" type="presOf" srcId="{506A60CE-6727-4F8A-BAC0-73F8334A09D5}" destId="{5A25335F-4F9B-4AC8-B5C4-32F2C06D499C}" srcOrd="1" destOrd="0" presId="urn:microsoft.com/office/officeart/2005/8/layout/radial5"/>
    <dgm:cxn modelId="{53D4B9BD-CAE9-4A49-8A50-3C169D8F8910}" srcId="{DBBC669A-FD17-4B95-B7D8-C32C9FAE134A}" destId="{3729A7FE-A4AA-4045-8100-DE5459F09584}" srcOrd="2" destOrd="0" parTransId="{D037F80D-D94A-4448-8DF7-AA8092912264}" sibTransId="{A683341B-7A3D-48B2-8B2B-D7395166A9D5}"/>
    <dgm:cxn modelId="{38D709BF-35F7-438E-A8AD-C91B7828F620}" type="presOf" srcId="{B7A10887-E2DA-407B-BDD3-831DE76C8B13}" destId="{246E898F-D3C1-48D7-8E8B-999157851932}" srcOrd="0" destOrd="0" presId="urn:microsoft.com/office/officeart/2005/8/layout/radial5"/>
    <dgm:cxn modelId="{D26A5FD1-B757-4061-886A-9AF1320F7AAC}" type="presOf" srcId="{C97CA42F-C52E-489B-ABA5-32568F450B6D}" destId="{70764F3C-48BA-4A4B-A5C5-C9859983DC00}" srcOrd="0" destOrd="0" presId="urn:microsoft.com/office/officeart/2005/8/layout/radial5"/>
    <dgm:cxn modelId="{6C19B0DB-DBC0-4F77-81FB-DE7AD232EA77}" srcId="{DBBC669A-FD17-4B95-B7D8-C32C9FAE134A}" destId="{8CC49B69-0C6B-48D5-B3A6-B910783C2CED}" srcOrd="9" destOrd="0" parTransId="{783E7A5A-1223-4338-B2B7-22375D964FAB}" sibTransId="{0DCE0D6A-C005-4CA5-899F-59DD2692A20D}"/>
    <dgm:cxn modelId="{F310AEE2-A27F-45F0-B583-3090956DA619}" type="presOf" srcId="{783E7A5A-1223-4338-B2B7-22375D964FAB}" destId="{74C6D8EB-3B2E-415D-B932-02FD0A9B4308}" srcOrd="0" destOrd="0" presId="urn:microsoft.com/office/officeart/2005/8/layout/radial5"/>
    <dgm:cxn modelId="{24475AE7-86CF-4B91-9C39-1CA77FB0B6D9}" type="presOf" srcId="{B7E75E81-D9FD-43B4-A0DE-0600B420F97D}" destId="{5BB7EAB8-8640-4FDB-86EF-47553D14D105}" srcOrd="1" destOrd="0" presId="urn:microsoft.com/office/officeart/2005/8/layout/radial5"/>
    <dgm:cxn modelId="{F00AA0E8-B360-41F3-8519-3C4FB0EDCF15}" type="presOf" srcId="{6D75BFCA-16E3-4162-9328-6D0812442621}" destId="{3C0B4275-445E-47C1-B22E-F1B8DD5645C8}" srcOrd="0" destOrd="0" presId="urn:microsoft.com/office/officeart/2005/8/layout/radial5"/>
    <dgm:cxn modelId="{A2FEB2ED-A81B-44FD-B824-925B2CFF5CC8}" type="presOf" srcId="{8CC49B69-0C6B-48D5-B3A6-B910783C2CED}" destId="{EE0027E1-8384-4235-B781-24B867B4E4BE}" srcOrd="0" destOrd="0" presId="urn:microsoft.com/office/officeart/2005/8/layout/radial5"/>
    <dgm:cxn modelId="{B97F71EF-C3F9-4359-B64A-21472BA740DA}" srcId="{DBBC669A-FD17-4B95-B7D8-C32C9FAE134A}" destId="{4D593904-C981-4F06-BA8C-923E45D13787}" srcOrd="11" destOrd="0" parTransId="{10BB4D10-F9A0-494B-80C5-E9D541CB90F2}" sibTransId="{E4B5DE2F-8C6B-4BF5-99E1-6A7BE2327D60}"/>
    <dgm:cxn modelId="{9550D6F2-F6F2-404F-93CB-97CD7A3CA42E}" type="presOf" srcId="{C97CA42F-C52E-489B-ABA5-32568F450B6D}" destId="{26FA4836-9831-41A9-ACA7-9A312D69227B}" srcOrd="1" destOrd="0" presId="urn:microsoft.com/office/officeart/2005/8/layout/radial5"/>
    <dgm:cxn modelId="{C45787F7-A7CF-4DEC-939C-DE8FB3791B59}" type="presOf" srcId="{DBBC669A-FD17-4B95-B7D8-C32C9FAE134A}" destId="{D2C7BF00-32EC-4614-8512-798646D0A4EE}" srcOrd="0" destOrd="0" presId="urn:microsoft.com/office/officeart/2005/8/layout/radial5"/>
    <dgm:cxn modelId="{EA1C36FC-49FA-4B16-8E64-01E74D3A0B44}" type="presOf" srcId="{E4FCD33E-85B4-4E50-9343-793EFA2EED84}" destId="{C3262928-B1F9-430F-80E0-B4F5D1AB9262}" srcOrd="0" destOrd="0" presId="urn:microsoft.com/office/officeart/2005/8/layout/radial5"/>
    <dgm:cxn modelId="{9428F8FF-7CC4-45E6-B709-45B129B96C3A}" srcId="{76058778-84CC-4431-9216-0543C01828A0}" destId="{DBBC669A-FD17-4B95-B7D8-C32C9FAE134A}" srcOrd="0" destOrd="0" parTransId="{87B79C78-007D-471B-A980-4F14CEB8EEA5}" sibTransId="{306F026B-B6E0-45F8-A00A-8037E24CC0A0}"/>
    <dgm:cxn modelId="{D66317A7-B118-4C36-9069-BA506008245D}" type="presParOf" srcId="{A9C3A3C9-E171-427F-A9F2-FB5AC16AC8FA}" destId="{D2C7BF00-32EC-4614-8512-798646D0A4EE}" srcOrd="0" destOrd="0" presId="urn:microsoft.com/office/officeart/2005/8/layout/radial5"/>
    <dgm:cxn modelId="{543AB278-082C-4CCE-8562-3E32FE33BACE}" type="presParOf" srcId="{A9C3A3C9-E171-427F-A9F2-FB5AC16AC8FA}" destId="{F2347155-CE07-45D9-8A63-7271C0BE8442}" srcOrd="1" destOrd="0" presId="urn:microsoft.com/office/officeart/2005/8/layout/radial5"/>
    <dgm:cxn modelId="{E808556E-8B2A-431D-A6C1-7641200A4AB4}" type="presParOf" srcId="{F2347155-CE07-45D9-8A63-7271C0BE8442}" destId="{F9588394-CE8A-4EF6-8E60-9B34B891BE92}" srcOrd="0" destOrd="0" presId="urn:microsoft.com/office/officeart/2005/8/layout/radial5"/>
    <dgm:cxn modelId="{C3A0DB5A-6C17-4E78-8A6B-E863439D234F}" type="presParOf" srcId="{A9C3A3C9-E171-427F-A9F2-FB5AC16AC8FA}" destId="{F3D3763D-CB81-4487-BCF4-212FE14902D9}" srcOrd="2" destOrd="0" presId="urn:microsoft.com/office/officeart/2005/8/layout/radial5"/>
    <dgm:cxn modelId="{64C39682-1FF9-443A-8156-66C8871D7B6F}" type="presParOf" srcId="{A9C3A3C9-E171-427F-A9F2-FB5AC16AC8FA}" destId="{B3B01B35-26B4-4129-8EC6-FEE996401EF4}" srcOrd="3" destOrd="0" presId="urn:microsoft.com/office/officeart/2005/8/layout/radial5"/>
    <dgm:cxn modelId="{28D4C0CD-D364-4042-A3DD-B7BB09367806}" type="presParOf" srcId="{B3B01B35-26B4-4129-8EC6-FEE996401EF4}" destId="{5BB7EAB8-8640-4FDB-86EF-47553D14D105}" srcOrd="0" destOrd="0" presId="urn:microsoft.com/office/officeart/2005/8/layout/radial5"/>
    <dgm:cxn modelId="{3F7078AF-58D8-4F45-8596-7A74297A2F27}" type="presParOf" srcId="{A9C3A3C9-E171-427F-A9F2-FB5AC16AC8FA}" destId="{A2787F89-9164-4045-BDB5-33DBB91BC219}" srcOrd="4" destOrd="0" presId="urn:microsoft.com/office/officeart/2005/8/layout/radial5"/>
    <dgm:cxn modelId="{3CC5E578-29FB-45DC-8701-30C81D84C9FE}" type="presParOf" srcId="{A9C3A3C9-E171-427F-A9F2-FB5AC16AC8FA}" destId="{2622E4A2-C984-4F21-8CAA-7612701EDAA4}" srcOrd="5" destOrd="0" presId="urn:microsoft.com/office/officeart/2005/8/layout/radial5"/>
    <dgm:cxn modelId="{9213DF18-130F-4D77-88AF-5A0606F2ECC3}" type="presParOf" srcId="{2622E4A2-C984-4F21-8CAA-7612701EDAA4}" destId="{A618E070-C1D0-4C7B-9912-D15A632E3488}" srcOrd="0" destOrd="0" presId="urn:microsoft.com/office/officeart/2005/8/layout/radial5"/>
    <dgm:cxn modelId="{99FE63A0-7B2C-44EF-A321-FD502EACB687}" type="presParOf" srcId="{A9C3A3C9-E171-427F-A9F2-FB5AC16AC8FA}" destId="{79A79B1C-C700-4674-84C2-E9325A6CEC5B}" srcOrd="6" destOrd="0" presId="urn:microsoft.com/office/officeart/2005/8/layout/radial5"/>
    <dgm:cxn modelId="{342B4941-584A-4FC4-B6EA-F1567E33903A}" type="presParOf" srcId="{A9C3A3C9-E171-427F-A9F2-FB5AC16AC8FA}" destId="{70764F3C-48BA-4A4B-A5C5-C9859983DC00}" srcOrd="7" destOrd="0" presId="urn:microsoft.com/office/officeart/2005/8/layout/radial5"/>
    <dgm:cxn modelId="{A1B3894A-7D07-46D3-886B-ABAD7FD7B55D}" type="presParOf" srcId="{70764F3C-48BA-4A4B-A5C5-C9859983DC00}" destId="{26FA4836-9831-41A9-ACA7-9A312D69227B}" srcOrd="0" destOrd="0" presId="urn:microsoft.com/office/officeart/2005/8/layout/radial5"/>
    <dgm:cxn modelId="{AAD200F9-2ECC-4FFB-AFA4-A9864213433D}" type="presParOf" srcId="{A9C3A3C9-E171-427F-A9F2-FB5AC16AC8FA}" destId="{C3262928-B1F9-430F-80E0-B4F5D1AB9262}" srcOrd="8" destOrd="0" presId="urn:microsoft.com/office/officeart/2005/8/layout/radial5"/>
    <dgm:cxn modelId="{D5D985F3-17BA-4D05-A217-6846CF606E82}" type="presParOf" srcId="{A9C3A3C9-E171-427F-A9F2-FB5AC16AC8FA}" destId="{621A1DE2-25D6-4D7F-AAEE-AE842ABF9AB1}" srcOrd="9" destOrd="0" presId="urn:microsoft.com/office/officeart/2005/8/layout/radial5"/>
    <dgm:cxn modelId="{EA0B9117-236F-450C-A993-079BA5B83AC9}" type="presParOf" srcId="{621A1DE2-25D6-4D7F-AAEE-AE842ABF9AB1}" destId="{B222A24D-48E4-44E2-BD2B-CAA94131634E}" srcOrd="0" destOrd="0" presId="urn:microsoft.com/office/officeart/2005/8/layout/radial5"/>
    <dgm:cxn modelId="{3BFE3424-F96C-4D8E-92D4-CC7F14DEA1F3}" type="presParOf" srcId="{A9C3A3C9-E171-427F-A9F2-FB5AC16AC8FA}" destId="{C5AFA4CD-F282-4E78-BC1E-17EB86B52109}" srcOrd="10" destOrd="0" presId="urn:microsoft.com/office/officeart/2005/8/layout/radial5"/>
    <dgm:cxn modelId="{4770B7AB-D1E8-4F6A-B5A7-459CD6C92611}" type="presParOf" srcId="{A9C3A3C9-E171-427F-A9F2-FB5AC16AC8FA}" destId="{3C0B4275-445E-47C1-B22E-F1B8DD5645C8}" srcOrd="11" destOrd="0" presId="urn:microsoft.com/office/officeart/2005/8/layout/radial5"/>
    <dgm:cxn modelId="{DB9D2171-6434-4BF0-B528-9330B54D054A}" type="presParOf" srcId="{3C0B4275-445E-47C1-B22E-F1B8DD5645C8}" destId="{53CE9D21-C387-498D-8641-AC001279EE67}" srcOrd="0" destOrd="0" presId="urn:microsoft.com/office/officeart/2005/8/layout/radial5"/>
    <dgm:cxn modelId="{8D94CDBC-E8D1-4B1C-86FD-A6458767FDEE}" type="presParOf" srcId="{A9C3A3C9-E171-427F-A9F2-FB5AC16AC8FA}" destId="{56B3D000-09A4-40C0-8A63-A4CD1011B22C}" srcOrd="12" destOrd="0" presId="urn:microsoft.com/office/officeart/2005/8/layout/radial5"/>
    <dgm:cxn modelId="{B8E0FE81-884C-4826-BF58-B7EBE2F8958E}" type="presParOf" srcId="{A9C3A3C9-E171-427F-A9F2-FB5AC16AC8FA}" destId="{C3563FDD-829B-411E-99AE-022047E85375}" srcOrd="13" destOrd="0" presId="urn:microsoft.com/office/officeart/2005/8/layout/radial5"/>
    <dgm:cxn modelId="{D0D186DC-73FA-4C2F-B554-44F54FB721A2}" type="presParOf" srcId="{C3563FDD-829B-411E-99AE-022047E85375}" destId="{F40642CB-5A50-4978-853C-FA6D79F0705A}" srcOrd="0" destOrd="0" presId="urn:microsoft.com/office/officeart/2005/8/layout/radial5"/>
    <dgm:cxn modelId="{CA970800-22FF-4F1D-A025-EE594CA40B95}" type="presParOf" srcId="{A9C3A3C9-E171-427F-A9F2-FB5AC16AC8FA}" destId="{3FEF3A83-1D54-4F52-8CB4-30F166F2C2E8}" srcOrd="14" destOrd="0" presId="urn:microsoft.com/office/officeart/2005/8/layout/radial5"/>
    <dgm:cxn modelId="{4D6CBCE0-748F-4139-B325-EB5DCE0BE1DF}" type="presParOf" srcId="{A9C3A3C9-E171-427F-A9F2-FB5AC16AC8FA}" destId="{4F7A5765-A610-44E2-B0C5-F86AB008253C}" srcOrd="15" destOrd="0" presId="urn:microsoft.com/office/officeart/2005/8/layout/radial5"/>
    <dgm:cxn modelId="{F03673BC-2729-49BB-86E8-E0330EC242B0}" type="presParOf" srcId="{4F7A5765-A610-44E2-B0C5-F86AB008253C}" destId="{5A25335F-4F9B-4AC8-B5C4-32F2C06D499C}" srcOrd="0" destOrd="0" presId="urn:microsoft.com/office/officeart/2005/8/layout/radial5"/>
    <dgm:cxn modelId="{3A603980-07EC-49DC-8521-81F0A4559EBB}" type="presParOf" srcId="{A9C3A3C9-E171-427F-A9F2-FB5AC16AC8FA}" destId="{425013E1-1DAF-441F-A81F-39E3F3F602FE}" srcOrd="16" destOrd="0" presId="urn:microsoft.com/office/officeart/2005/8/layout/radial5"/>
    <dgm:cxn modelId="{E5C4E452-C723-445C-8B6F-F29B1A69B2F0}" type="presParOf" srcId="{A9C3A3C9-E171-427F-A9F2-FB5AC16AC8FA}" destId="{246E898F-D3C1-48D7-8E8B-999157851932}" srcOrd="17" destOrd="0" presId="urn:microsoft.com/office/officeart/2005/8/layout/radial5"/>
    <dgm:cxn modelId="{EDF13E2C-A6C2-4595-8E7D-E8AB8B8D12CF}" type="presParOf" srcId="{246E898F-D3C1-48D7-8E8B-999157851932}" destId="{BC8A5234-0D14-4589-87C7-665F0C7CAC83}" srcOrd="0" destOrd="0" presId="urn:microsoft.com/office/officeart/2005/8/layout/radial5"/>
    <dgm:cxn modelId="{00629BCE-CE13-416A-BC18-93B79CDE0B77}" type="presParOf" srcId="{A9C3A3C9-E171-427F-A9F2-FB5AC16AC8FA}" destId="{A5F0ED06-C563-4265-A521-584D2C168941}" srcOrd="18" destOrd="0" presId="urn:microsoft.com/office/officeart/2005/8/layout/radial5"/>
    <dgm:cxn modelId="{C9D0CBEA-A51B-45D0-AE90-A25E32887082}" type="presParOf" srcId="{A9C3A3C9-E171-427F-A9F2-FB5AC16AC8FA}" destId="{74C6D8EB-3B2E-415D-B932-02FD0A9B4308}" srcOrd="19" destOrd="0" presId="urn:microsoft.com/office/officeart/2005/8/layout/radial5"/>
    <dgm:cxn modelId="{DDB5ABEE-D334-41F9-A77D-E3C15044F893}" type="presParOf" srcId="{74C6D8EB-3B2E-415D-B932-02FD0A9B4308}" destId="{F9AB11FA-2271-4C39-B2D2-4DDABC98C3AC}" srcOrd="0" destOrd="0" presId="urn:microsoft.com/office/officeart/2005/8/layout/radial5"/>
    <dgm:cxn modelId="{F785F202-5556-4C4C-B2CF-2BDB7AA39CBD}" type="presParOf" srcId="{A9C3A3C9-E171-427F-A9F2-FB5AC16AC8FA}" destId="{EE0027E1-8384-4235-B781-24B867B4E4BE}" srcOrd="20" destOrd="0" presId="urn:microsoft.com/office/officeart/2005/8/layout/radial5"/>
    <dgm:cxn modelId="{0A75028D-0600-4886-B30A-06E4ACDA48F1}" type="presParOf" srcId="{A9C3A3C9-E171-427F-A9F2-FB5AC16AC8FA}" destId="{E7197900-ED3A-483B-8FD8-921B55215048}" srcOrd="21" destOrd="0" presId="urn:microsoft.com/office/officeart/2005/8/layout/radial5"/>
    <dgm:cxn modelId="{7973F2FC-014C-4C17-ADB0-BACCC117FD1D}" type="presParOf" srcId="{E7197900-ED3A-483B-8FD8-921B55215048}" destId="{7614CC33-A244-4E2F-BEAD-487F98BD81AC}" srcOrd="0" destOrd="0" presId="urn:microsoft.com/office/officeart/2005/8/layout/radial5"/>
    <dgm:cxn modelId="{E25C5775-E2C9-46BB-831D-04731D2A5057}" type="presParOf" srcId="{A9C3A3C9-E171-427F-A9F2-FB5AC16AC8FA}" destId="{FC10865B-4234-4BEA-A266-CE963C1FF202}" srcOrd="22" destOrd="0" presId="urn:microsoft.com/office/officeart/2005/8/layout/radial5"/>
    <dgm:cxn modelId="{84182A5A-D24E-4F5C-8F5D-16309D041A13}" type="presParOf" srcId="{A9C3A3C9-E171-427F-A9F2-FB5AC16AC8FA}" destId="{F088A258-9F76-4EAD-984D-0835F41C8168}" srcOrd="23" destOrd="0" presId="urn:microsoft.com/office/officeart/2005/8/layout/radial5"/>
    <dgm:cxn modelId="{667008FE-8C8A-47B0-BDCD-77AE0DB53A26}" type="presParOf" srcId="{F088A258-9F76-4EAD-984D-0835F41C8168}" destId="{AB472063-10F2-4C6E-A928-1330EACC9A12}" srcOrd="0" destOrd="0" presId="urn:microsoft.com/office/officeart/2005/8/layout/radial5"/>
    <dgm:cxn modelId="{09031EF2-2EA4-4B3C-A116-C6C890828BBF}" type="presParOf" srcId="{A9C3A3C9-E171-427F-A9F2-FB5AC16AC8FA}" destId="{26D04D0B-5269-4A11-89C0-52F1A1FD0296}"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ADC39-8DAA-4B1C-9D85-36187777C883}"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96979074-0101-4AD3-B14E-9EFD72AB067A}">
      <dgm:prSet phldrT="[Text]"/>
      <dgm:spPr>
        <a:xfrm>
          <a:off x="1122984" y="949003"/>
          <a:ext cx="728501" cy="818496"/>
        </a:xfrm>
      </dgm:spPr>
      <dgm:t>
        <a:bodyPr/>
        <a:lstStyle/>
        <a:p>
          <a:r>
            <a:rPr lang="en-IE">
              <a:latin typeface="Calibri" panose="020F0502020204030204"/>
              <a:ea typeface="+mn-ea"/>
              <a:cs typeface="+mn-cs"/>
            </a:rPr>
            <a:t>Single Honor Degrees</a:t>
          </a:r>
        </a:p>
      </dgm:t>
    </dgm:pt>
    <dgm:pt modelId="{96217E7E-E4BE-40DC-B0E8-BABD2ACBACA2}" type="parTrans" cxnId="{9C4A9BC6-7163-4E0A-9385-A4934FD88AFC}">
      <dgm:prSet/>
      <dgm:spPr/>
      <dgm:t>
        <a:bodyPr/>
        <a:lstStyle/>
        <a:p>
          <a:endParaRPr lang="en-IE"/>
        </a:p>
      </dgm:t>
    </dgm:pt>
    <dgm:pt modelId="{97552EDA-11DB-4C6F-B31B-767F3E75374B}" type="sibTrans" cxnId="{9C4A9BC6-7163-4E0A-9385-A4934FD88AFC}">
      <dgm:prSet/>
      <dgm:spPr/>
      <dgm:t>
        <a:bodyPr/>
        <a:lstStyle/>
        <a:p>
          <a:endParaRPr lang="en-IE"/>
        </a:p>
      </dgm:t>
    </dgm:pt>
    <dgm:pt modelId="{4C711E1E-F758-4E01-8987-3DC1056004C8}">
      <dgm:prSet phldrT="[Text]" custT="1"/>
      <dgm:spPr>
        <a:xfrm>
          <a:off x="1059640" y="105303"/>
          <a:ext cx="855190" cy="603337"/>
        </a:xfrm>
        <a:solidFill>
          <a:srgbClr val="FFC000"/>
        </a:solidFill>
      </dgm:spPr>
      <dgm:t>
        <a:bodyPr/>
        <a:lstStyle/>
        <a:p>
          <a:r>
            <a:rPr lang="en-IE" sz="800" b="0" dirty="0">
              <a:latin typeface="Calibri" panose="020F0502020204030204"/>
              <a:ea typeface="+mn-ea"/>
              <a:cs typeface="+mn-cs"/>
            </a:rPr>
            <a:t>Economics</a:t>
          </a:r>
          <a:r>
            <a:rPr lang="en-IE" sz="800" dirty="0">
              <a:latin typeface="Calibri" panose="020F0502020204030204"/>
              <a:ea typeface="+mn-ea"/>
              <a:cs typeface="+mn-cs"/>
            </a:rPr>
            <a:t> </a:t>
          </a:r>
        </a:p>
      </dgm:t>
    </dgm:pt>
    <dgm:pt modelId="{31886A84-58A3-46C4-8F4F-0BCBFEAE19EA}" type="parTrans" cxnId="{91796A40-5ACE-464C-BD73-7B4630B252A1}">
      <dgm:prSet/>
      <dgm:spPr>
        <a:xfrm rot="16200000">
          <a:off x="1423539" y="727985"/>
          <a:ext cx="127392" cy="208885"/>
        </a:xfrm>
        <a:solidFill>
          <a:srgbClr val="FFC000"/>
        </a:solidFill>
      </dgm:spPr>
      <dgm:t>
        <a:bodyPr/>
        <a:lstStyle/>
        <a:p>
          <a:endParaRPr lang="en-IE">
            <a:solidFill>
              <a:sysClr val="windowText" lastClr="000000"/>
            </a:solidFill>
            <a:latin typeface="Calibri" panose="020F0502020204030204"/>
            <a:ea typeface="+mn-ea"/>
            <a:cs typeface="+mn-cs"/>
          </a:endParaRPr>
        </a:p>
      </dgm:t>
    </dgm:pt>
    <dgm:pt modelId="{0A26E133-AA6C-41E9-8B58-34CED004C747}" type="sibTrans" cxnId="{91796A40-5ACE-464C-BD73-7B4630B252A1}">
      <dgm:prSet/>
      <dgm:spPr/>
      <dgm:t>
        <a:bodyPr/>
        <a:lstStyle/>
        <a:p>
          <a:endParaRPr lang="en-IE"/>
        </a:p>
      </dgm:t>
    </dgm:pt>
    <dgm:pt modelId="{C0C994EB-3127-472C-B094-A96CC12AF919}">
      <dgm:prSet phldrT="[Text]"/>
      <dgm:spPr>
        <a:xfrm>
          <a:off x="2079967" y="1075780"/>
          <a:ext cx="717094" cy="564942"/>
        </a:xfrm>
      </dgm:spPr>
      <dgm:t>
        <a:bodyPr/>
        <a:lstStyle/>
        <a:p>
          <a:r>
            <a:rPr lang="en-IE">
              <a:latin typeface="Calibri" panose="020F0502020204030204"/>
              <a:ea typeface="+mn-ea"/>
              <a:cs typeface="+mn-cs"/>
            </a:rPr>
            <a:t>Political Science</a:t>
          </a:r>
        </a:p>
      </dgm:t>
    </dgm:pt>
    <dgm:pt modelId="{41BCF861-6C33-4458-9E14-EC12E66E13B2}" type="parTrans" cxnId="{0014AE7B-BCF6-4AE8-ABC7-39CB43F3B2A6}">
      <dgm:prSet/>
      <dgm:spPr>
        <a:xfrm>
          <a:off x="1901752" y="1253809"/>
          <a:ext cx="121095" cy="208885"/>
        </a:xfrm>
      </dgm:spPr>
      <dgm:t>
        <a:bodyPr/>
        <a:lstStyle/>
        <a:p>
          <a:endParaRPr lang="en-IE">
            <a:solidFill>
              <a:sysClr val="windowText" lastClr="000000"/>
            </a:solidFill>
            <a:latin typeface="Calibri" panose="020F0502020204030204"/>
            <a:ea typeface="+mn-ea"/>
            <a:cs typeface="+mn-cs"/>
          </a:endParaRPr>
        </a:p>
      </dgm:t>
    </dgm:pt>
    <dgm:pt modelId="{1CAF104E-7951-41B4-AF8E-B46CD4178D0F}" type="sibTrans" cxnId="{0014AE7B-BCF6-4AE8-ABC7-39CB43F3B2A6}">
      <dgm:prSet/>
      <dgm:spPr/>
      <dgm:t>
        <a:bodyPr/>
        <a:lstStyle/>
        <a:p>
          <a:endParaRPr lang="en-IE"/>
        </a:p>
      </dgm:t>
    </dgm:pt>
    <dgm:pt modelId="{D738AD60-C8BD-4972-ACFA-50D52B59FE1A}">
      <dgm:prSet phldrT="[Text]"/>
      <dgm:spPr>
        <a:xfrm>
          <a:off x="1105815" y="2038317"/>
          <a:ext cx="762840" cy="542428"/>
        </a:xfrm>
        <a:solidFill>
          <a:srgbClr val="7030A0"/>
        </a:solidFill>
      </dgm:spPr>
      <dgm:t>
        <a:bodyPr/>
        <a:lstStyle/>
        <a:p>
          <a:r>
            <a:rPr lang="en-IE">
              <a:latin typeface="Calibri" panose="020F0502020204030204"/>
              <a:ea typeface="+mn-ea"/>
              <a:cs typeface="+mn-cs"/>
            </a:rPr>
            <a:t>Business</a:t>
          </a:r>
        </a:p>
      </dgm:t>
    </dgm:pt>
    <dgm:pt modelId="{EB7A42A6-3DA6-459B-83BD-982D394563B8}" type="parTrans" cxnId="{242B9D6B-33EA-4E47-B432-7A9C7959D201}">
      <dgm:prSet/>
      <dgm:spPr>
        <a:xfrm rot="5400000">
          <a:off x="1415468" y="1794404"/>
          <a:ext cx="143532" cy="208885"/>
        </a:xfrm>
        <a:solidFill>
          <a:srgbClr val="7030A0"/>
        </a:solidFill>
      </dgm:spPr>
      <dgm:t>
        <a:bodyPr/>
        <a:lstStyle/>
        <a:p>
          <a:endParaRPr lang="en-IE">
            <a:solidFill>
              <a:sysClr val="windowText" lastClr="000000"/>
            </a:solidFill>
            <a:latin typeface="Calibri" panose="020F0502020204030204"/>
            <a:ea typeface="+mn-ea"/>
            <a:cs typeface="+mn-cs"/>
          </a:endParaRPr>
        </a:p>
      </dgm:t>
    </dgm:pt>
    <dgm:pt modelId="{A615F01E-5EA6-4F43-BEE1-B8C5AE3937ED}" type="sibTrans" cxnId="{242B9D6B-33EA-4E47-B432-7A9C7959D201}">
      <dgm:prSet/>
      <dgm:spPr/>
      <dgm:t>
        <a:bodyPr/>
        <a:lstStyle/>
        <a:p>
          <a:endParaRPr lang="en-IE"/>
        </a:p>
      </dgm:t>
    </dgm:pt>
    <dgm:pt modelId="{0CF5E85C-5B34-42D5-BF6A-90B743A7C821}">
      <dgm:prSet phldrT="[Text]"/>
      <dgm:spPr>
        <a:xfrm>
          <a:off x="146162" y="1054237"/>
          <a:ext cx="779586" cy="608030"/>
        </a:xfrm>
        <a:solidFill>
          <a:srgbClr val="00B0F0"/>
        </a:solidFill>
      </dgm:spPr>
      <dgm:t>
        <a:bodyPr/>
        <a:lstStyle/>
        <a:p>
          <a:r>
            <a:rPr lang="en-IE">
              <a:latin typeface="Calibri" panose="020F0502020204030204"/>
              <a:ea typeface="+mn-ea"/>
              <a:cs typeface="+mn-cs"/>
            </a:rPr>
            <a:t>Sociology</a:t>
          </a:r>
        </a:p>
      </dgm:t>
    </dgm:pt>
    <dgm:pt modelId="{E5835690-06A6-4D78-9289-82D385BFCC36}" type="parTrans" cxnId="{E96C3BBB-9417-4FE6-8585-441F19EDCA74}">
      <dgm:prSet/>
      <dgm:spPr>
        <a:xfrm rot="10800000">
          <a:off x="975057" y="1253809"/>
          <a:ext cx="104534" cy="208885"/>
        </a:xfrm>
        <a:solidFill>
          <a:srgbClr val="00B0F0"/>
        </a:solidFill>
      </dgm:spPr>
      <dgm:t>
        <a:bodyPr/>
        <a:lstStyle/>
        <a:p>
          <a:endParaRPr lang="en-IE">
            <a:solidFill>
              <a:sysClr val="windowText" lastClr="000000"/>
            </a:solidFill>
            <a:latin typeface="Calibri" panose="020F0502020204030204"/>
            <a:ea typeface="+mn-ea"/>
            <a:cs typeface="+mn-cs"/>
          </a:endParaRPr>
        </a:p>
      </dgm:t>
    </dgm:pt>
    <dgm:pt modelId="{75808B3B-95A7-4CA9-A650-3DD9E9782184}" type="sibTrans" cxnId="{E96C3BBB-9417-4FE6-8585-441F19EDCA74}">
      <dgm:prSet/>
      <dgm:spPr/>
      <dgm:t>
        <a:bodyPr/>
        <a:lstStyle/>
        <a:p>
          <a:endParaRPr lang="en-IE"/>
        </a:p>
      </dgm:t>
    </dgm:pt>
    <dgm:pt modelId="{84D7F8E2-6B67-44BA-925B-D10E9D5C7481}">
      <dgm:prSet phldrT="[Text]"/>
      <dgm:spPr/>
      <dgm:t>
        <a:bodyPr/>
        <a:lstStyle/>
        <a:p>
          <a:endParaRPr lang="en-IE"/>
        </a:p>
      </dgm:t>
    </dgm:pt>
    <dgm:pt modelId="{D0C9E3C7-0E5E-482B-9BF3-533EA1CD1B63}" type="parTrans" cxnId="{FFB14D91-96AF-4F85-AAD4-0D81732B71D9}">
      <dgm:prSet/>
      <dgm:spPr/>
      <dgm:t>
        <a:bodyPr/>
        <a:lstStyle/>
        <a:p>
          <a:endParaRPr lang="en-IE"/>
        </a:p>
      </dgm:t>
    </dgm:pt>
    <dgm:pt modelId="{CA3E288E-C897-48EE-BCCF-C154D587F4D9}" type="sibTrans" cxnId="{FFB14D91-96AF-4F85-AAD4-0D81732B71D9}">
      <dgm:prSet/>
      <dgm:spPr/>
      <dgm:t>
        <a:bodyPr/>
        <a:lstStyle/>
        <a:p>
          <a:endParaRPr lang="en-IE"/>
        </a:p>
      </dgm:t>
    </dgm:pt>
    <dgm:pt modelId="{A4CDFBF7-5159-409A-9B42-400AEB21356D}" type="pres">
      <dgm:prSet presAssocID="{16EADC39-8DAA-4B1C-9D85-36187777C883}" presName="Name0" presStyleCnt="0">
        <dgm:presLayoutVars>
          <dgm:chMax val="1"/>
          <dgm:dir/>
          <dgm:animLvl val="ctr"/>
          <dgm:resizeHandles val="exact"/>
        </dgm:presLayoutVars>
      </dgm:prSet>
      <dgm:spPr/>
    </dgm:pt>
    <dgm:pt modelId="{7353AC87-9BCA-47D2-B2D2-F4008E00C2E2}" type="pres">
      <dgm:prSet presAssocID="{96979074-0101-4AD3-B14E-9EFD72AB067A}" presName="centerShape" presStyleLbl="node0" presStyleIdx="0" presStyleCnt="1" custScaleX="116809" custScaleY="131239"/>
      <dgm:spPr>
        <a:prstGeom prst="ellipse">
          <a:avLst/>
        </a:prstGeom>
      </dgm:spPr>
    </dgm:pt>
    <dgm:pt modelId="{B423E55F-95D6-4683-9B34-E2E72C3F2CE3}" type="pres">
      <dgm:prSet presAssocID="{31886A84-58A3-46C4-8F4F-0BCBFEAE19EA}" presName="parTrans" presStyleLbl="sibTrans2D1" presStyleIdx="0" presStyleCnt="4"/>
      <dgm:spPr>
        <a:prstGeom prst="rightArrow">
          <a:avLst>
            <a:gd name="adj1" fmla="val 60000"/>
            <a:gd name="adj2" fmla="val 50000"/>
          </a:avLst>
        </a:prstGeom>
      </dgm:spPr>
    </dgm:pt>
    <dgm:pt modelId="{C10487FD-FF91-4BA5-BAC0-904A0F2445BA}" type="pres">
      <dgm:prSet presAssocID="{31886A84-58A3-46C4-8F4F-0BCBFEAE19EA}" presName="connectorText" presStyleLbl="sibTrans2D1" presStyleIdx="0" presStyleCnt="4"/>
      <dgm:spPr/>
    </dgm:pt>
    <dgm:pt modelId="{C5D0A5E1-338A-47FE-AB21-A3A8262AB793}" type="pres">
      <dgm:prSet presAssocID="{4C711E1E-F758-4E01-8987-3DC1056004C8}" presName="node" presStyleLbl="node1" presStyleIdx="0" presStyleCnt="4" custScaleX="109698" custScaleY="77392">
        <dgm:presLayoutVars>
          <dgm:bulletEnabled val="1"/>
        </dgm:presLayoutVars>
      </dgm:prSet>
      <dgm:spPr>
        <a:prstGeom prst="ellipse">
          <a:avLst/>
        </a:prstGeom>
      </dgm:spPr>
    </dgm:pt>
    <dgm:pt modelId="{19E931F7-7F85-4248-B36A-72D2EA65FB49}" type="pres">
      <dgm:prSet presAssocID="{41BCF861-6C33-4458-9E14-EC12E66E13B2}" presName="parTrans" presStyleLbl="sibTrans2D1" presStyleIdx="1" presStyleCnt="4"/>
      <dgm:spPr>
        <a:prstGeom prst="rightArrow">
          <a:avLst>
            <a:gd name="adj1" fmla="val 60000"/>
            <a:gd name="adj2" fmla="val 50000"/>
          </a:avLst>
        </a:prstGeom>
      </dgm:spPr>
    </dgm:pt>
    <dgm:pt modelId="{9ED6D1D4-64D0-41F9-A3C2-482A8EFA7E43}" type="pres">
      <dgm:prSet presAssocID="{41BCF861-6C33-4458-9E14-EC12E66E13B2}" presName="connectorText" presStyleLbl="sibTrans2D1" presStyleIdx="1" presStyleCnt="4"/>
      <dgm:spPr/>
    </dgm:pt>
    <dgm:pt modelId="{A4395CC8-5162-4F86-8E14-781A951E78BF}" type="pres">
      <dgm:prSet presAssocID="{C0C994EB-3127-472C-B094-A96CC12AF919}" presName="node" presStyleLbl="node1" presStyleIdx="1" presStyleCnt="4" custScaleX="91984" custScaleY="72467">
        <dgm:presLayoutVars>
          <dgm:bulletEnabled val="1"/>
        </dgm:presLayoutVars>
      </dgm:prSet>
      <dgm:spPr>
        <a:prstGeom prst="ellipse">
          <a:avLst/>
        </a:prstGeom>
      </dgm:spPr>
    </dgm:pt>
    <dgm:pt modelId="{996624AA-C172-4589-AC44-B55184D95475}" type="pres">
      <dgm:prSet presAssocID="{EB7A42A6-3DA6-459B-83BD-982D394563B8}" presName="parTrans" presStyleLbl="sibTrans2D1" presStyleIdx="2" presStyleCnt="4"/>
      <dgm:spPr>
        <a:prstGeom prst="rightArrow">
          <a:avLst>
            <a:gd name="adj1" fmla="val 60000"/>
            <a:gd name="adj2" fmla="val 50000"/>
          </a:avLst>
        </a:prstGeom>
      </dgm:spPr>
    </dgm:pt>
    <dgm:pt modelId="{B21E1ED0-E600-4F0B-AEC0-29275FB4D180}" type="pres">
      <dgm:prSet presAssocID="{EB7A42A6-3DA6-459B-83BD-982D394563B8}" presName="connectorText" presStyleLbl="sibTrans2D1" presStyleIdx="2" presStyleCnt="4"/>
      <dgm:spPr/>
    </dgm:pt>
    <dgm:pt modelId="{AA634A11-A221-45B5-AB0A-4DF81CF89A8D}" type="pres">
      <dgm:prSet presAssocID="{D738AD60-C8BD-4972-ACFA-50D52B59FE1A}" presName="node" presStyleLbl="node1" presStyleIdx="2" presStyleCnt="4" custScaleX="97852" custScaleY="69579">
        <dgm:presLayoutVars>
          <dgm:bulletEnabled val="1"/>
        </dgm:presLayoutVars>
      </dgm:prSet>
      <dgm:spPr>
        <a:prstGeom prst="ellipse">
          <a:avLst/>
        </a:prstGeom>
      </dgm:spPr>
    </dgm:pt>
    <dgm:pt modelId="{2A1DCCC5-F52E-4A59-BD17-9DE46C601177}" type="pres">
      <dgm:prSet presAssocID="{E5835690-06A6-4D78-9289-82D385BFCC36}" presName="parTrans" presStyleLbl="sibTrans2D1" presStyleIdx="3" presStyleCnt="4"/>
      <dgm:spPr>
        <a:prstGeom prst="rightArrow">
          <a:avLst>
            <a:gd name="adj1" fmla="val 60000"/>
            <a:gd name="adj2" fmla="val 50000"/>
          </a:avLst>
        </a:prstGeom>
      </dgm:spPr>
    </dgm:pt>
    <dgm:pt modelId="{54CA22FE-531E-4E83-8002-3F99ED17715B}" type="pres">
      <dgm:prSet presAssocID="{E5835690-06A6-4D78-9289-82D385BFCC36}" presName="connectorText" presStyleLbl="sibTrans2D1" presStyleIdx="3" presStyleCnt="4"/>
      <dgm:spPr/>
    </dgm:pt>
    <dgm:pt modelId="{31688000-EDE8-4EA0-BE03-9A71DAE3F3FA}" type="pres">
      <dgm:prSet presAssocID="{0CF5E85C-5B34-42D5-BF6A-90B743A7C821}" presName="node" presStyleLbl="node1" presStyleIdx="3" presStyleCnt="4" custScaleY="77994">
        <dgm:presLayoutVars>
          <dgm:bulletEnabled val="1"/>
        </dgm:presLayoutVars>
      </dgm:prSet>
      <dgm:spPr>
        <a:prstGeom prst="ellipse">
          <a:avLst/>
        </a:prstGeom>
      </dgm:spPr>
    </dgm:pt>
  </dgm:ptLst>
  <dgm:cxnLst>
    <dgm:cxn modelId="{6BCDCD0B-40C8-4B41-9EBE-BF8B110E6BD6}" type="presOf" srcId="{C0C994EB-3127-472C-B094-A96CC12AF919}" destId="{A4395CC8-5162-4F86-8E14-781A951E78BF}" srcOrd="0" destOrd="0" presId="urn:microsoft.com/office/officeart/2005/8/layout/radial5"/>
    <dgm:cxn modelId="{0B20AA0E-92FC-4F51-8701-2D0D9883151E}" type="presOf" srcId="{31886A84-58A3-46C4-8F4F-0BCBFEAE19EA}" destId="{C10487FD-FF91-4BA5-BAC0-904A0F2445BA}" srcOrd="1" destOrd="0" presId="urn:microsoft.com/office/officeart/2005/8/layout/radial5"/>
    <dgm:cxn modelId="{41E00B23-E63E-4440-94EE-3880F76059D3}" type="presOf" srcId="{16EADC39-8DAA-4B1C-9D85-36187777C883}" destId="{A4CDFBF7-5159-409A-9B42-400AEB21356D}" srcOrd="0" destOrd="0" presId="urn:microsoft.com/office/officeart/2005/8/layout/radial5"/>
    <dgm:cxn modelId="{5632B829-E630-42CD-9B8C-39D1866BEB73}" type="presOf" srcId="{41BCF861-6C33-4458-9E14-EC12E66E13B2}" destId="{9ED6D1D4-64D0-41F9-A3C2-482A8EFA7E43}" srcOrd="1" destOrd="0" presId="urn:microsoft.com/office/officeart/2005/8/layout/radial5"/>
    <dgm:cxn modelId="{91796A40-5ACE-464C-BD73-7B4630B252A1}" srcId="{96979074-0101-4AD3-B14E-9EFD72AB067A}" destId="{4C711E1E-F758-4E01-8987-3DC1056004C8}" srcOrd="0" destOrd="0" parTransId="{31886A84-58A3-46C4-8F4F-0BCBFEAE19EA}" sibTransId="{0A26E133-AA6C-41E9-8B58-34CED004C747}"/>
    <dgm:cxn modelId="{242B9D6B-33EA-4E47-B432-7A9C7959D201}" srcId="{96979074-0101-4AD3-B14E-9EFD72AB067A}" destId="{D738AD60-C8BD-4972-ACFA-50D52B59FE1A}" srcOrd="2" destOrd="0" parTransId="{EB7A42A6-3DA6-459B-83BD-982D394563B8}" sibTransId="{A615F01E-5EA6-4F43-BEE1-B8C5AE3937ED}"/>
    <dgm:cxn modelId="{66943A78-089E-41EF-80A0-A79BD47F3B66}" type="presOf" srcId="{E5835690-06A6-4D78-9289-82D385BFCC36}" destId="{54CA22FE-531E-4E83-8002-3F99ED17715B}" srcOrd="1" destOrd="0" presId="urn:microsoft.com/office/officeart/2005/8/layout/radial5"/>
    <dgm:cxn modelId="{0014AE7B-BCF6-4AE8-ABC7-39CB43F3B2A6}" srcId="{96979074-0101-4AD3-B14E-9EFD72AB067A}" destId="{C0C994EB-3127-472C-B094-A96CC12AF919}" srcOrd="1" destOrd="0" parTransId="{41BCF861-6C33-4458-9E14-EC12E66E13B2}" sibTransId="{1CAF104E-7951-41B4-AF8E-B46CD4178D0F}"/>
    <dgm:cxn modelId="{E31CDD84-E4DF-4939-8195-5CA17AAF15C2}" type="presOf" srcId="{0CF5E85C-5B34-42D5-BF6A-90B743A7C821}" destId="{31688000-EDE8-4EA0-BE03-9A71DAE3F3FA}" srcOrd="0" destOrd="0" presId="urn:microsoft.com/office/officeart/2005/8/layout/radial5"/>
    <dgm:cxn modelId="{35A5B385-7ED7-4932-9D04-DCBD8C99D8D6}" type="presOf" srcId="{4C711E1E-F758-4E01-8987-3DC1056004C8}" destId="{C5D0A5E1-338A-47FE-AB21-A3A8262AB793}" srcOrd="0" destOrd="0" presId="urn:microsoft.com/office/officeart/2005/8/layout/radial5"/>
    <dgm:cxn modelId="{FFB14D91-96AF-4F85-AAD4-0D81732B71D9}" srcId="{16EADC39-8DAA-4B1C-9D85-36187777C883}" destId="{84D7F8E2-6B67-44BA-925B-D10E9D5C7481}" srcOrd="1" destOrd="0" parTransId="{D0C9E3C7-0E5E-482B-9BF3-533EA1CD1B63}" sibTransId="{CA3E288E-C897-48EE-BCCF-C154D587F4D9}"/>
    <dgm:cxn modelId="{62333B9A-6CE0-4E0F-9EE4-9B7EABDE1C9F}" type="presOf" srcId="{EB7A42A6-3DA6-459B-83BD-982D394563B8}" destId="{996624AA-C172-4589-AC44-B55184D95475}" srcOrd="0" destOrd="0" presId="urn:microsoft.com/office/officeart/2005/8/layout/radial5"/>
    <dgm:cxn modelId="{87E7B5AF-4290-4BE1-B916-A5F2FB8E29CF}" type="presOf" srcId="{41BCF861-6C33-4458-9E14-EC12E66E13B2}" destId="{19E931F7-7F85-4248-B36A-72D2EA65FB49}" srcOrd="0" destOrd="0" presId="urn:microsoft.com/office/officeart/2005/8/layout/radial5"/>
    <dgm:cxn modelId="{E96C3BBB-9417-4FE6-8585-441F19EDCA74}" srcId="{96979074-0101-4AD3-B14E-9EFD72AB067A}" destId="{0CF5E85C-5B34-42D5-BF6A-90B743A7C821}" srcOrd="3" destOrd="0" parTransId="{E5835690-06A6-4D78-9289-82D385BFCC36}" sibTransId="{75808B3B-95A7-4CA9-A650-3DD9E9782184}"/>
    <dgm:cxn modelId="{9C4A9BC6-7163-4E0A-9385-A4934FD88AFC}" srcId="{16EADC39-8DAA-4B1C-9D85-36187777C883}" destId="{96979074-0101-4AD3-B14E-9EFD72AB067A}" srcOrd="0" destOrd="0" parTransId="{96217E7E-E4BE-40DC-B0E8-BABD2ACBACA2}" sibTransId="{97552EDA-11DB-4C6F-B31B-767F3E75374B}"/>
    <dgm:cxn modelId="{6E6E80DC-35CB-41E5-ABA2-290F08302B6E}" type="presOf" srcId="{31886A84-58A3-46C4-8F4F-0BCBFEAE19EA}" destId="{B423E55F-95D6-4683-9B34-E2E72C3F2CE3}" srcOrd="0" destOrd="0" presId="urn:microsoft.com/office/officeart/2005/8/layout/radial5"/>
    <dgm:cxn modelId="{BB25DEDF-2C37-4489-B33A-536900C20897}" type="presOf" srcId="{96979074-0101-4AD3-B14E-9EFD72AB067A}" destId="{7353AC87-9BCA-47D2-B2D2-F4008E00C2E2}" srcOrd="0" destOrd="0" presId="urn:microsoft.com/office/officeart/2005/8/layout/radial5"/>
    <dgm:cxn modelId="{BEF7E6ED-9664-4B62-8B46-11C1E81402B6}" type="presOf" srcId="{EB7A42A6-3DA6-459B-83BD-982D394563B8}" destId="{B21E1ED0-E600-4F0B-AEC0-29275FB4D180}" srcOrd="1" destOrd="0" presId="urn:microsoft.com/office/officeart/2005/8/layout/radial5"/>
    <dgm:cxn modelId="{A16089F3-BDC2-4A20-A3BF-B35D347B9E07}" type="presOf" srcId="{E5835690-06A6-4D78-9289-82D385BFCC36}" destId="{2A1DCCC5-F52E-4A59-BD17-9DE46C601177}" srcOrd="0" destOrd="0" presId="urn:microsoft.com/office/officeart/2005/8/layout/radial5"/>
    <dgm:cxn modelId="{0223C9F5-E36C-4008-82EF-6969ECB938E2}" type="presOf" srcId="{D738AD60-C8BD-4972-ACFA-50D52B59FE1A}" destId="{AA634A11-A221-45B5-AB0A-4DF81CF89A8D}" srcOrd="0" destOrd="0" presId="urn:microsoft.com/office/officeart/2005/8/layout/radial5"/>
    <dgm:cxn modelId="{4E57EC33-B7B6-4F87-ABA7-98BC0EB30727}" type="presParOf" srcId="{A4CDFBF7-5159-409A-9B42-400AEB21356D}" destId="{7353AC87-9BCA-47D2-B2D2-F4008E00C2E2}" srcOrd="0" destOrd="0" presId="urn:microsoft.com/office/officeart/2005/8/layout/radial5"/>
    <dgm:cxn modelId="{5E0EC09C-E0DF-4FC1-8184-AF407333D02B}" type="presParOf" srcId="{A4CDFBF7-5159-409A-9B42-400AEB21356D}" destId="{B423E55F-95D6-4683-9B34-E2E72C3F2CE3}" srcOrd="1" destOrd="0" presId="urn:microsoft.com/office/officeart/2005/8/layout/radial5"/>
    <dgm:cxn modelId="{2EE94AD4-8400-43CA-B015-EC4CBE391D4D}" type="presParOf" srcId="{B423E55F-95D6-4683-9B34-E2E72C3F2CE3}" destId="{C10487FD-FF91-4BA5-BAC0-904A0F2445BA}" srcOrd="0" destOrd="0" presId="urn:microsoft.com/office/officeart/2005/8/layout/radial5"/>
    <dgm:cxn modelId="{D4A49EF8-AE11-4EF1-81CB-9CB128CD8E0A}" type="presParOf" srcId="{A4CDFBF7-5159-409A-9B42-400AEB21356D}" destId="{C5D0A5E1-338A-47FE-AB21-A3A8262AB793}" srcOrd="2" destOrd="0" presId="urn:microsoft.com/office/officeart/2005/8/layout/radial5"/>
    <dgm:cxn modelId="{C7917760-A38E-4E4E-8A56-E667A7F78A02}" type="presParOf" srcId="{A4CDFBF7-5159-409A-9B42-400AEB21356D}" destId="{19E931F7-7F85-4248-B36A-72D2EA65FB49}" srcOrd="3" destOrd="0" presId="urn:microsoft.com/office/officeart/2005/8/layout/radial5"/>
    <dgm:cxn modelId="{134AA01C-C5D2-4250-A79D-BA6320364113}" type="presParOf" srcId="{19E931F7-7F85-4248-B36A-72D2EA65FB49}" destId="{9ED6D1D4-64D0-41F9-A3C2-482A8EFA7E43}" srcOrd="0" destOrd="0" presId="urn:microsoft.com/office/officeart/2005/8/layout/radial5"/>
    <dgm:cxn modelId="{AFDF270A-12BF-40CC-AA02-FE7A72611B6F}" type="presParOf" srcId="{A4CDFBF7-5159-409A-9B42-400AEB21356D}" destId="{A4395CC8-5162-4F86-8E14-781A951E78BF}" srcOrd="4" destOrd="0" presId="urn:microsoft.com/office/officeart/2005/8/layout/radial5"/>
    <dgm:cxn modelId="{FA26E8CF-2ED1-4AC6-BD3F-20EF223CAAAA}" type="presParOf" srcId="{A4CDFBF7-5159-409A-9B42-400AEB21356D}" destId="{996624AA-C172-4589-AC44-B55184D95475}" srcOrd="5" destOrd="0" presId="urn:microsoft.com/office/officeart/2005/8/layout/radial5"/>
    <dgm:cxn modelId="{4E2759BA-1E4A-4B85-96D1-7470B786ABF7}" type="presParOf" srcId="{996624AA-C172-4589-AC44-B55184D95475}" destId="{B21E1ED0-E600-4F0B-AEC0-29275FB4D180}" srcOrd="0" destOrd="0" presId="urn:microsoft.com/office/officeart/2005/8/layout/radial5"/>
    <dgm:cxn modelId="{710D6CDE-73E7-440B-9FB8-76BA5135E02D}" type="presParOf" srcId="{A4CDFBF7-5159-409A-9B42-400AEB21356D}" destId="{AA634A11-A221-45B5-AB0A-4DF81CF89A8D}" srcOrd="6" destOrd="0" presId="urn:microsoft.com/office/officeart/2005/8/layout/radial5"/>
    <dgm:cxn modelId="{8F958CB7-536C-4E60-8821-0EB82CB80948}" type="presParOf" srcId="{A4CDFBF7-5159-409A-9B42-400AEB21356D}" destId="{2A1DCCC5-F52E-4A59-BD17-9DE46C601177}" srcOrd="7" destOrd="0" presId="urn:microsoft.com/office/officeart/2005/8/layout/radial5"/>
    <dgm:cxn modelId="{F290E370-BD85-4848-96B9-2B6F700D101B}" type="presParOf" srcId="{2A1DCCC5-F52E-4A59-BD17-9DE46C601177}" destId="{54CA22FE-531E-4E83-8002-3F99ED17715B}" srcOrd="0" destOrd="0" presId="urn:microsoft.com/office/officeart/2005/8/layout/radial5"/>
    <dgm:cxn modelId="{91143AA6-FC0C-440D-869E-3E1CEAB8BE3A}" type="presParOf" srcId="{A4CDFBF7-5159-409A-9B42-400AEB21356D}" destId="{31688000-EDE8-4EA0-BE03-9A71DAE3F3FA}"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6058778-84CC-4431-9216-0543C01828A0}"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en-IE"/>
        </a:p>
      </dgm:t>
    </dgm:pt>
    <dgm:pt modelId="{DBBC669A-FD17-4B95-B7D8-C32C9FAE134A}">
      <dgm:prSet phldrT="[Text]"/>
      <dgm:spPr>
        <a:xfrm>
          <a:off x="1352972" y="933872"/>
          <a:ext cx="561129" cy="561129"/>
        </a:xfrm>
      </dgm:spPr>
      <dgm:t>
        <a:bodyPr/>
        <a:lstStyle/>
        <a:p>
          <a:r>
            <a:rPr lang="en-IE">
              <a:latin typeface="Calibri" panose="020F0502020204030204"/>
              <a:ea typeface="+mn-ea"/>
              <a:cs typeface="+mn-cs"/>
            </a:rPr>
            <a:t>Joint Honor Degrees </a:t>
          </a:r>
        </a:p>
      </dgm:t>
    </dgm:pt>
    <dgm:pt modelId="{87B79C78-007D-471B-A980-4F14CEB8EEA5}" type="parTrans" cxnId="{9428F8FF-7CC4-45E6-B709-45B129B96C3A}">
      <dgm:prSet/>
      <dgm:spPr/>
      <dgm:t>
        <a:bodyPr/>
        <a:lstStyle/>
        <a:p>
          <a:endParaRPr lang="en-IE"/>
        </a:p>
      </dgm:t>
    </dgm:pt>
    <dgm:pt modelId="{306F026B-B6E0-45F8-A00A-8037E24CC0A0}" type="sibTrans" cxnId="{9428F8FF-7CC4-45E6-B709-45B129B96C3A}">
      <dgm:prSet/>
      <dgm:spPr/>
      <dgm:t>
        <a:bodyPr/>
        <a:lstStyle/>
        <a:p>
          <a:endParaRPr lang="en-IE"/>
        </a:p>
      </dgm:t>
    </dgm:pt>
    <dgm:pt modelId="{35FDBDCC-DAED-4191-9836-E47C0BDC4FDE}">
      <dgm:prSet phldrT="[Text]" custT="1"/>
      <dgm:spPr>
        <a:gradFill rotWithShape="0">
          <a:gsLst>
            <a:gs pos="45000">
              <a:srgbClr val="FFC00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Economics </a:t>
          </a:r>
        </a:p>
      </dgm:t>
    </dgm:pt>
    <dgm:pt modelId="{B7A10887-E2DA-407B-BDD3-831DE76C8B13}" type="parTrans" cxnId="{1AB5D199-99E8-4F28-8086-145337BA167E}">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B087DD81-4E78-43F3-8C9C-58AC86C64138}" type="sibTrans" cxnId="{1AB5D199-99E8-4F28-8086-145337BA167E}">
      <dgm:prSet/>
      <dgm:spPr/>
      <dgm:t>
        <a:bodyPr/>
        <a:lstStyle/>
        <a:p>
          <a:endParaRPr lang="en-IE"/>
        </a:p>
      </dgm:t>
    </dgm:pt>
    <dgm:pt modelId="{8CC49B69-0C6B-48D5-B3A6-B910783C2CED}">
      <dgm:prSet phldrT="[Text]" custT="1"/>
      <dgm:spPr>
        <a:gradFill rotWithShape="0">
          <a:gsLst>
            <a:gs pos="45000">
              <a:srgbClr val="00B05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Political Science</a:t>
          </a:r>
        </a:p>
      </dgm:t>
    </dgm:pt>
    <dgm:pt modelId="{783E7A5A-1223-4338-B2B7-22375D964FAB}" type="parTrans" cxnId="{6C19B0DB-DBC0-4F77-81FB-DE7AD232EA77}">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0DCE0D6A-C005-4CA5-899F-59DD2692A20D}" type="sibTrans" cxnId="{6C19B0DB-DBC0-4F77-81FB-DE7AD232EA77}">
      <dgm:prSet/>
      <dgm:spPr/>
      <dgm:t>
        <a:bodyPr/>
        <a:lstStyle/>
        <a:p>
          <a:endParaRPr lang="en-IE"/>
        </a:p>
      </dgm:t>
    </dgm:pt>
    <dgm:pt modelId="{A17AA1B0-3049-40FE-9F8D-69D76F500792}">
      <dgm:prSet phldrT="[Text]" custT="1"/>
      <dgm:spPr>
        <a:gradFill rotWithShape="0">
          <a:gsLst>
            <a:gs pos="45000">
              <a:srgbClr val="7030A0"/>
            </a:gs>
            <a:gs pos="5500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Sociology and Business</a:t>
          </a:r>
        </a:p>
      </dgm:t>
    </dgm:pt>
    <dgm:pt modelId="{D5C64BD2-7ED4-4634-8FF2-FF332B48FCAA}" type="parTrans" cxnId="{74BDE3AB-5753-4B42-A7FB-22CAA47728EB}">
      <dgm:prSet/>
      <dgm:spPr>
        <a:xfrm rot="12600000">
          <a:off x="1232008" y="927177"/>
          <a:ext cx="122671" cy="181699"/>
        </a:xfrm>
        <a:solidFill>
          <a:schemeClr val="tx1">
            <a:lumMod val="85000"/>
            <a:lumOff val="15000"/>
          </a:schemeClr>
        </a:solidFill>
      </dgm:spPr>
      <dgm:t>
        <a:bodyPr/>
        <a:lstStyle/>
        <a:p>
          <a:endParaRPr lang="en-IE">
            <a:solidFill>
              <a:sysClr val="windowText" lastClr="000000"/>
            </a:solidFill>
            <a:latin typeface="Calibri" panose="020F0502020204030204"/>
            <a:ea typeface="+mn-ea"/>
            <a:cs typeface="+mn-cs"/>
          </a:endParaRPr>
        </a:p>
      </dgm:t>
    </dgm:pt>
    <dgm:pt modelId="{59B22844-E384-4C81-BF21-01A92E2D35B1}" type="sibTrans" cxnId="{74BDE3AB-5753-4B42-A7FB-22CAA47728EB}">
      <dgm:prSet/>
      <dgm:spPr/>
      <dgm:t>
        <a:bodyPr/>
        <a:lstStyle/>
        <a:p>
          <a:endParaRPr lang="en-IE"/>
        </a:p>
      </dgm:t>
    </dgm:pt>
    <dgm:pt modelId="{FF8AF64B-D637-47DF-9E4D-7FBA96B7D870}">
      <dgm:prSet phldrT="[Text]"/>
      <dgm:spPr>
        <a:xfrm>
          <a:off x="1282831" y="1004"/>
          <a:ext cx="701412" cy="701412"/>
        </a:xfrm>
        <a:gradFill rotWithShape="0">
          <a:gsLst>
            <a:gs pos="45000">
              <a:srgbClr val="00B050"/>
            </a:gs>
            <a:gs pos="55000">
              <a:srgbClr val="FFC000"/>
            </a:gs>
          </a:gsLst>
        </a:gradFill>
      </dgm:spPr>
      <dgm:t>
        <a:bodyPr/>
        <a:lstStyle/>
        <a:p>
          <a:r>
            <a:rPr lang="en-IE" dirty="0">
              <a:latin typeface="Calibri" panose="020F0502020204030204"/>
              <a:ea typeface="+mn-ea"/>
              <a:cs typeface="+mn-cs"/>
            </a:rPr>
            <a:t>Economics and Political Science </a:t>
          </a:r>
        </a:p>
      </dgm:t>
    </dgm:pt>
    <dgm:pt modelId="{0EEAA06A-2E29-458C-9F80-E3698EE78E18}" type="sibTrans" cxnId="{C0821C09-0363-4D20-B674-00012C3D9AB2}">
      <dgm:prSet/>
      <dgm:spPr/>
      <dgm:t>
        <a:bodyPr/>
        <a:lstStyle/>
        <a:p>
          <a:endParaRPr lang="en-IE"/>
        </a:p>
      </dgm:t>
    </dgm:pt>
    <dgm:pt modelId="{1B04F34B-891D-49C3-97B5-BEC682241FC6}" type="parTrans" cxnId="{C0821C09-0363-4D20-B674-00012C3D9AB2}">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5E7DDDB2-EC72-4210-91C5-0FF623E30EA0}">
      <dgm:prSet phldrT="[Text]" custT="1"/>
      <dgm:spPr>
        <a:gradFill rotWithShape="0">
          <a:gsLst>
            <a:gs pos="45000">
              <a:srgbClr val="00B0F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Economics and Sociology</a:t>
          </a:r>
        </a:p>
      </dgm:t>
    </dgm:pt>
    <dgm:pt modelId="{B7E75E81-D9FD-43B4-A0DE-0600B420F97D}" type="parTrans" cxnId="{4E71C354-7287-4421-8FF2-4F825222F150}">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164A119C-805D-4EA5-B429-C3D66C92F215}" type="sibTrans" cxnId="{4E71C354-7287-4421-8FF2-4F825222F150}">
      <dgm:prSet/>
      <dgm:spPr/>
      <dgm:t>
        <a:bodyPr/>
        <a:lstStyle/>
        <a:p>
          <a:endParaRPr lang="en-IE"/>
        </a:p>
      </dgm:t>
    </dgm:pt>
    <dgm:pt modelId="{70D9C838-63A4-4AAB-AF37-D595F8BAFFB0}">
      <dgm:prSet phldrT="[Text]" custT="1"/>
      <dgm:spPr>
        <a:gradFill rotWithShape="0">
          <a:gsLst>
            <a:gs pos="45000">
              <a:srgbClr val="00B0F0"/>
            </a:gs>
            <a:gs pos="5500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Political Science and Sociology</a:t>
          </a:r>
        </a:p>
      </dgm:t>
    </dgm:pt>
    <dgm:pt modelId="{506A60CE-6727-4F8A-BAC0-73F8334A09D5}" type="parTrans" cxnId="{499AA153-26BA-41DA-BAC5-A342E4622878}">
      <dgm:prSet custT="1"/>
      <dgm:spPr>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spcFirstLastPara="0" vert="horz" wrap="square" lIns="0" tIns="0" rIns="0" bIns="0" numCol="1" spcCol="1270" anchor="ctr" anchorCtr="0"/>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gm:t>
    </dgm:pt>
    <dgm:pt modelId="{F548846B-E74C-4EF0-8695-E6D47351A126}" type="sibTrans" cxnId="{499AA153-26BA-41DA-BAC5-A342E4622878}">
      <dgm:prSet/>
      <dgm:spPr/>
      <dgm:t>
        <a:bodyPr/>
        <a:lstStyle/>
        <a:p>
          <a:endParaRPr lang="en-IE"/>
        </a:p>
      </dgm:t>
    </dgm:pt>
    <dgm:pt modelId="{A9C3A3C9-E171-427F-A9F2-FB5AC16AC8FA}" type="pres">
      <dgm:prSet presAssocID="{76058778-84CC-4431-9216-0543C01828A0}" presName="Name0" presStyleCnt="0">
        <dgm:presLayoutVars>
          <dgm:chMax val="1"/>
          <dgm:dir/>
          <dgm:animLvl val="ctr"/>
          <dgm:resizeHandles val="exact"/>
        </dgm:presLayoutVars>
      </dgm:prSet>
      <dgm:spPr/>
    </dgm:pt>
    <dgm:pt modelId="{D2C7BF00-32EC-4614-8512-798646D0A4EE}" type="pres">
      <dgm:prSet presAssocID="{DBBC669A-FD17-4B95-B7D8-C32C9FAE134A}" presName="centerShape" presStyleLbl="node0" presStyleIdx="0" presStyleCnt="1"/>
      <dgm:spPr>
        <a:prstGeom prst="ellipse">
          <a:avLst/>
        </a:prstGeom>
      </dgm:spPr>
    </dgm:pt>
    <dgm:pt modelId="{F2347155-CE07-45D9-8A63-7271C0BE8442}" type="pres">
      <dgm:prSet presAssocID="{1B04F34B-891D-49C3-97B5-BEC682241FC6}" presName="parTrans" presStyleLbl="sibTrans2D1" presStyleIdx="0" presStyleCnt="6"/>
      <dgm:spPr>
        <a:xfrm rot="16200000">
          <a:off x="1572201" y="730767"/>
          <a:ext cx="122671" cy="181699"/>
        </a:xfrm>
        <a:prstGeom prst="rightArrow">
          <a:avLst>
            <a:gd name="adj1" fmla="val 60000"/>
            <a:gd name="adj2" fmla="val 50000"/>
          </a:avLst>
        </a:prstGeom>
      </dgm:spPr>
    </dgm:pt>
    <dgm:pt modelId="{F9588394-CE8A-4EF6-8E60-9B34B891BE92}" type="pres">
      <dgm:prSet presAssocID="{1B04F34B-891D-49C3-97B5-BEC682241FC6}" presName="connectorText" presStyleLbl="sibTrans2D1" presStyleIdx="0" presStyleCnt="6"/>
      <dgm:spPr/>
    </dgm:pt>
    <dgm:pt modelId="{F3D3763D-CB81-4487-BCF4-212FE14902D9}" type="pres">
      <dgm:prSet presAssocID="{FF8AF64B-D637-47DF-9E4D-7FBA96B7D870}" presName="node" presStyleLbl="node1" presStyleIdx="0" presStyleCnt="6">
        <dgm:presLayoutVars>
          <dgm:bulletEnabled val="1"/>
        </dgm:presLayoutVars>
      </dgm:prSet>
      <dgm:spPr>
        <a:prstGeom prst="ellipse">
          <a:avLst/>
        </a:prstGeom>
      </dgm:spPr>
    </dgm:pt>
    <dgm:pt modelId="{B3B01B35-26B4-4129-8EC6-FEE996401EF4}" type="pres">
      <dgm:prSet presAssocID="{B7E75E81-D9FD-43B4-A0DE-0600B420F97D}" presName="parTrans" presStyleLbl="sibTrans2D1" presStyleIdx="1" presStyleCnt="6"/>
      <dgm:spPr>
        <a:xfrm rot="19800000">
          <a:off x="1912394" y="927177"/>
          <a:ext cx="122671" cy="181699"/>
        </a:xfrm>
        <a:prstGeom prst="rightArrow">
          <a:avLst>
            <a:gd name="adj1" fmla="val 60000"/>
            <a:gd name="adj2" fmla="val 50000"/>
          </a:avLst>
        </a:prstGeom>
      </dgm:spPr>
    </dgm:pt>
    <dgm:pt modelId="{5BB7EAB8-8640-4FDB-86EF-47553D14D105}" type="pres">
      <dgm:prSet presAssocID="{B7E75E81-D9FD-43B4-A0DE-0600B420F97D}" presName="connectorText" presStyleLbl="sibTrans2D1" presStyleIdx="1" presStyleCnt="6"/>
      <dgm:spPr/>
    </dgm:pt>
    <dgm:pt modelId="{A2787F89-9164-4045-BDB5-33DBB91BC219}" type="pres">
      <dgm:prSet presAssocID="{5E7DDDB2-EC72-4210-91C5-0FF623E30EA0}" presName="node" presStyleLbl="node1" presStyleIdx="1" presStyleCnt="6">
        <dgm:presLayoutVars>
          <dgm:bulletEnabled val="1"/>
        </dgm:presLayoutVars>
      </dgm:prSet>
      <dgm:spPr>
        <a:xfrm>
          <a:off x="2029974" y="432368"/>
          <a:ext cx="701412" cy="701412"/>
        </a:xfrm>
        <a:prstGeom prst="ellipse">
          <a:avLst/>
        </a:prstGeom>
      </dgm:spPr>
    </dgm:pt>
    <dgm:pt modelId="{4F7A5765-A610-44E2-B0C5-F86AB008253C}" type="pres">
      <dgm:prSet presAssocID="{506A60CE-6727-4F8A-BAC0-73F8334A09D5}" presName="parTrans" presStyleLbl="sibTrans2D1" presStyleIdx="2" presStyleCnt="6"/>
      <dgm:spPr>
        <a:xfrm rot="1800000">
          <a:off x="1912394" y="1319998"/>
          <a:ext cx="122671" cy="181699"/>
        </a:xfrm>
        <a:prstGeom prst="rightArrow">
          <a:avLst>
            <a:gd name="adj1" fmla="val 60000"/>
            <a:gd name="adj2" fmla="val 50000"/>
          </a:avLst>
        </a:prstGeom>
      </dgm:spPr>
    </dgm:pt>
    <dgm:pt modelId="{5A25335F-4F9B-4AC8-B5C4-32F2C06D499C}" type="pres">
      <dgm:prSet presAssocID="{506A60CE-6727-4F8A-BAC0-73F8334A09D5}" presName="connectorText" presStyleLbl="sibTrans2D1" presStyleIdx="2" presStyleCnt="6"/>
      <dgm:spPr/>
    </dgm:pt>
    <dgm:pt modelId="{425013E1-1DAF-441F-A81F-39E3F3F602FE}" type="pres">
      <dgm:prSet presAssocID="{70D9C838-63A4-4AAB-AF37-D595F8BAFFB0}" presName="node" presStyleLbl="node1" presStyleIdx="2" presStyleCnt="6">
        <dgm:presLayoutVars>
          <dgm:bulletEnabled val="1"/>
        </dgm:presLayoutVars>
      </dgm:prSet>
      <dgm:spPr>
        <a:xfrm>
          <a:off x="2029974" y="1295094"/>
          <a:ext cx="701412" cy="701412"/>
        </a:xfrm>
        <a:prstGeom prst="ellipse">
          <a:avLst/>
        </a:prstGeom>
      </dgm:spPr>
    </dgm:pt>
    <dgm:pt modelId="{246E898F-D3C1-48D7-8E8B-999157851932}" type="pres">
      <dgm:prSet presAssocID="{B7A10887-E2DA-407B-BDD3-831DE76C8B13}" presName="parTrans" presStyleLbl="sibTrans2D1" presStyleIdx="3" presStyleCnt="6"/>
      <dgm:spPr>
        <a:xfrm rot="5400000">
          <a:off x="1572201" y="1516408"/>
          <a:ext cx="122671" cy="181699"/>
        </a:xfrm>
        <a:prstGeom prst="rightArrow">
          <a:avLst>
            <a:gd name="adj1" fmla="val 60000"/>
            <a:gd name="adj2" fmla="val 50000"/>
          </a:avLst>
        </a:prstGeom>
      </dgm:spPr>
    </dgm:pt>
    <dgm:pt modelId="{BC8A5234-0D14-4589-87C7-665F0C7CAC83}" type="pres">
      <dgm:prSet presAssocID="{B7A10887-E2DA-407B-BDD3-831DE76C8B13}" presName="connectorText" presStyleLbl="sibTrans2D1" presStyleIdx="3" presStyleCnt="6"/>
      <dgm:spPr/>
    </dgm:pt>
    <dgm:pt modelId="{A5F0ED06-C563-4265-A521-584D2C168941}" type="pres">
      <dgm:prSet presAssocID="{35FDBDCC-DAED-4191-9836-E47C0BDC4FDE}" presName="node" presStyleLbl="node1" presStyleIdx="3" presStyleCnt="6">
        <dgm:presLayoutVars>
          <dgm:bulletEnabled val="1"/>
        </dgm:presLayoutVars>
      </dgm:prSet>
      <dgm:spPr>
        <a:xfrm>
          <a:off x="1282831" y="1726458"/>
          <a:ext cx="701412" cy="701412"/>
        </a:xfrm>
        <a:prstGeom prst="ellipse">
          <a:avLst/>
        </a:prstGeom>
      </dgm:spPr>
    </dgm:pt>
    <dgm:pt modelId="{74C6D8EB-3B2E-415D-B932-02FD0A9B4308}" type="pres">
      <dgm:prSet presAssocID="{783E7A5A-1223-4338-B2B7-22375D964FAB}" presName="parTrans" presStyleLbl="sibTrans2D1" presStyleIdx="4" presStyleCnt="6"/>
      <dgm:spPr>
        <a:xfrm rot="9000000">
          <a:off x="1232008" y="1319998"/>
          <a:ext cx="122671" cy="181699"/>
        </a:xfrm>
        <a:prstGeom prst="rightArrow">
          <a:avLst>
            <a:gd name="adj1" fmla="val 60000"/>
            <a:gd name="adj2" fmla="val 50000"/>
          </a:avLst>
        </a:prstGeom>
      </dgm:spPr>
    </dgm:pt>
    <dgm:pt modelId="{F9AB11FA-2271-4C39-B2D2-4DDABC98C3AC}" type="pres">
      <dgm:prSet presAssocID="{783E7A5A-1223-4338-B2B7-22375D964FAB}" presName="connectorText" presStyleLbl="sibTrans2D1" presStyleIdx="4" presStyleCnt="6"/>
      <dgm:spPr/>
    </dgm:pt>
    <dgm:pt modelId="{EE0027E1-8384-4235-B781-24B867B4E4BE}" type="pres">
      <dgm:prSet presAssocID="{8CC49B69-0C6B-48D5-B3A6-B910783C2CED}" presName="node" presStyleLbl="node1" presStyleIdx="4" presStyleCnt="6">
        <dgm:presLayoutVars>
          <dgm:bulletEnabled val="1"/>
        </dgm:presLayoutVars>
      </dgm:prSet>
      <dgm:spPr>
        <a:xfrm>
          <a:off x="535688" y="1295094"/>
          <a:ext cx="701412" cy="701412"/>
        </a:xfrm>
        <a:prstGeom prst="ellipse">
          <a:avLst/>
        </a:prstGeom>
      </dgm:spPr>
    </dgm:pt>
    <dgm:pt modelId="{E7197900-ED3A-483B-8FD8-921B55215048}" type="pres">
      <dgm:prSet presAssocID="{D5C64BD2-7ED4-4634-8FF2-FF332B48FCAA}" presName="parTrans" presStyleLbl="sibTrans2D1" presStyleIdx="5" presStyleCnt="6"/>
      <dgm:spPr>
        <a:prstGeom prst="rightArrow">
          <a:avLst>
            <a:gd name="adj1" fmla="val 60000"/>
            <a:gd name="adj2" fmla="val 50000"/>
          </a:avLst>
        </a:prstGeom>
      </dgm:spPr>
    </dgm:pt>
    <dgm:pt modelId="{7614CC33-A244-4E2F-BEAD-487F98BD81AC}" type="pres">
      <dgm:prSet presAssocID="{D5C64BD2-7ED4-4634-8FF2-FF332B48FCAA}" presName="connectorText" presStyleLbl="sibTrans2D1" presStyleIdx="5" presStyleCnt="6"/>
      <dgm:spPr/>
    </dgm:pt>
    <dgm:pt modelId="{FC10865B-4234-4BEA-A266-CE963C1FF202}" type="pres">
      <dgm:prSet presAssocID="{A17AA1B0-3049-40FE-9F8D-69D76F500792}" presName="node" presStyleLbl="node1" presStyleIdx="5" presStyleCnt="6">
        <dgm:presLayoutVars>
          <dgm:bulletEnabled val="1"/>
        </dgm:presLayoutVars>
      </dgm:prSet>
      <dgm:spPr>
        <a:xfrm>
          <a:off x="535688" y="432368"/>
          <a:ext cx="701412" cy="701412"/>
        </a:xfrm>
        <a:prstGeom prst="ellipse">
          <a:avLst/>
        </a:prstGeom>
      </dgm:spPr>
    </dgm:pt>
  </dgm:ptLst>
  <dgm:cxnLst>
    <dgm:cxn modelId="{5E53C506-8788-4872-900E-9EAB7A698794}" type="presOf" srcId="{506A60CE-6727-4F8A-BAC0-73F8334A09D5}" destId="{4F7A5765-A610-44E2-B0C5-F86AB008253C}" srcOrd="0" destOrd="0" presId="urn:microsoft.com/office/officeart/2005/8/layout/radial5"/>
    <dgm:cxn modelId="{C0821C09-0363-4D20-B674-00012C3D9AB2}" srcId="{DBBC669A-FD17-4B95-B7D8-C32C9FAE134A}" destId="{FF8AF64B-D637-47DF-9E4D-7FBA96B7D870}" srcOrd="0" destOrd="0" parTransId="{1B04F34B-891D-49C3-97B5-BEC682241FC6}" sibTransId="{0EEAA06A-2E29-458C-9F80-E3698EE78E18}"/>
    <dgm:cxn modelId="{F29EC10B-A8F7-45F3-BDDB-8D364548F1BA}" type="presOf" srcId="{B7E75E81-D9FD-43B4-A0DE-0600B420F97D}" destId="{B3B01B35-26B4-4129-8EC6-FEE996401EF4}" srcOrd="0" destOrd="0" presId="urn:microsoft.com/office/officeart/2005/8/layout/radial5"/>
    <dgm:cxn modelId="{0C3D271B-5DF4-4360-9E74-002C639F59FC}" type="presOf" srcId="{A17AA1B0-3049-40FE-9F8D-69D76F500792}" destId="{FC10865B-4234-4BEA-A266-CE963C1FF202}" srcOrd="0" destOrd="0" presId="urn:microsoft.com/office/officeart/2005/8/layout/radial5"/>
    <dgm:cxn modelId="{A9739624-29D4-476E-BA3C-11622636FAC5}" type="presOf" srcId="{1B04F34B-891D-49C3-97B5-BEC682241FC6}" destId="{F2347155-CE07-45D9-8A63-7271C0BE8442}" srcOrd="0" destOrd="0" presId="urn:microsoft.com/office/officeart/2005/8/layout/radial5"/>
    <dgm:cxn modelId="{70FB4B26-D1F4-49AB-9E91-5EB269103297}" type="presOf" srcId="{70D9C838-63A4-4AAB-AF37-D595F8BAFFB0}" destId="{425013E1-1DAF-441F-A81F-39E3F3F602FE}" srcOrd="0" destOrd="0" presId="urn:microsoft.com/office/officeart/2005/8/layout/radial5"/>
    <dgm:cxn modelId="{8B0C7830-07CC-47A9-A24E-5458AB3DB350}" type="presOf" srcId="{B7A10887-E2DA-407B-BDD3-831DE76C8B13}" destId="{246E898F-D3C1-48D7-8E8B-999157851932}" srcOrd="0" destOrd="0" presId="urn:microsoft.com/office/officeart/2005/8/layout/radial5"/>
    <dgm:cxn modelId="{5891D93A-C417-4822-B628-FBF21453662F}" type="presOf" srcId="{B7A10887-E2DA-407B-BDD3-831DE76C8B13}" destId="{BC8A5234-0D14-4589-87C7-665F0C7CAC83}" srcOrd="1" destOrd="0" presId="urn:microsoft.com/office/officeart/2005/8/layout/radial5"/>
    <dgm:cxn modelId="{725A0D44-C0C7-4D8A-878E-245F7F6114D1}" type="presOf" srcId="{DBBC669A-FD17-4B95-B7D8-C32C9FAE134A}" destId="{D2C7BF00-32EC-4614-8512-798646D0A4EE}" srcOrd="0" destOrd="0" presId="urn:microsoft.com/office/officeart/2005/8/layout/radial5"/>
    <dgm:cxn modelId="{AC74936B-7C46-4679-A429-EBB13FE4AF83}" type="presOf" srcId="{1B04F34B-891D-49C3-97B5-BEC682241FC6}" destId="{F9588394-CE8A-4EF6-8E60-9B34B891BE92}" srcOrd="1" destOrd="0" presId="urn:microsoft.com/office/officeart/2005/8/layout/radial5"/>
    <dgm:cxn modelId="{EA9B1570-27FC-41FD-B7B0-2B9CD436D373}" type="presOf" srcId="{506A60CE-6727-4F8A-BAC0-73F8334A09D5}" destId="{5A25335F-4F9B-4AC8-B5C4-32F2C06D499C}" srcOrd="1" destOrd="0" presId="urn:microsoft.com/office/officeart/2005/8/layout/radial5"/>
    <dgm:cxn modelId="{499AA153-26BA-41DA-BAC5-A342E4622878}" srcId="{DBBC669A-FD17-4B95-B7D8-C32C9FAE134A}" destId="{70D9C838-63A4-4AAB-AF37-D595F8BAFFB0}" srcOrd="2" destOrd="0" parTransId="{506A60CE-6727-4F8A-BAC0-73F8334A09D5}" sibTransId="{F548846B-E74C-4EF0-8695-E6D47351A126}"/>
    <dgm:cxn modelId="{4E71C354-7287-4421-8FF2-4F825222F150}" srcId="{DBBC669A-FD17-4B95-B7D8-C32C9FAE134A}" destId="{5E7DDDB2-EC72-4210-91C5-0FF623E30EA0}" srcOrd="1" destOrd="0" parTransId="{B7E75E81-D9FD-43B4-A0DE-0600B420F97D}" sibTransId="{164A119C-805D-4EA5-B429-C3D66C92F215}"/>
    <dgm:cxn modelId="{7B4CC979-6E19-4F79-BEAE-3D1DD03D0F5B}" type="presOf" srcId="{D5C64BD2-7ED4-4634-8FF2-FF332B48FCAA}" destId="{7614CC33-A244-4E2F-BEAD-487F98BD81AC}" srcOrd="1" destOrd="0" presId="urn:microsoft.com/office/officeart/2005/8/layout/radial5"/>
    <dgm:cxn modelId="{1AB5D199-99E8-4F28-8086-145337BA167E}" srcId="{DBBC669A-FD17-4B95-B7D8-C32C9FAE134A}" destId="{35FDBDCC-DAED-4191-9836-E47C0BDC4FDE}" srcOrd="3" destOrd="0" parTransId="{B7A10887-E2DA-407B-BDD3-831DE76C8B13}" sibTransId="{B087DD81-4E78-43F3-8C9C-58AC86C64138}"/>
    <dgm:cxn modelId="{15A9D7A1-C077-4504-9097-F7E4365C776F}" type="presOf" srcId="{D5C64BD2-7ED4-4634-8FF2-FF332B48FCAA}" destId="{E7197900-ED3A-483B-8FD8-921B55215048}" srcOrd="0" destOrd="0" presId="urn:microsoft.com/office/officeart/2005/8/layout/radial5"/>
    <dgm:cxn modelId="{DCFE17A9-627B-4C8D-9543-75A093791D37}" type="presOf" srcId="{B7E75E81-D9FD-43B4-A0DE-0600B420F97D}" destId="{5BB7EAB8-8640-4FDB-86EF-47553D14D105}" srcOrd="1" destOrd="0" presId="urn:microsoft.com/office/officeart/2005/8/layout/radial5"/>
    <dgm:cxn modelId="{74BDE3AB-5753-4B42-A7FB-22CAA47728EB}" srcId="{DBBC669A-FD17-4B95-B7D8-C32C9FAE134A}" destId="{A17AA1B0-3049-40FE-9F8D-69D76F500792}" srcOrd="5" destOrd="0" parTransId="{D5C64BD2-7ED4-4634-8FF2-FF332B48FCAA}" sibTransId="{59B22844-E384-4C81-BF21-01A92E2D35B1}"/>
    <dgm:cxn modelId="{947340B5-98B9-4175-B792-78329CC1D7FB}" type="presOf" srcId="{783E7A5A-1223-4338-B2B7-22375D964FAB}" destId="{F9AB11FA-2271-4C39-B2D2-4DDABC98C3AC}" srcOrd="1" destOrd="0" presId="urn:microsoft.com/office/officeart/2005/8/layout/radial5"/>
    <dgm:cxn modelId="{08F92EBA-633C-480D-A0C5-E72E7DCCBFB6}" type="presOf" srcId="{35FDBDCC-DAED-4191-9836-E47C0BDC4FDE}" destId="{A5F0ED06-C563-4265-A521-584D2C168941}" srcOrd="0" destOrd="0" presId="urn:microsoft.com/office/officeart/2005/8/layout/radial5"/>
    <dgm:cxn modelId="{59773CC7-E501-4F21-A145-58A830773B79}" type="presOf" srcId="{FF8AF64B-D637-47DF-9E4D-7FBA96B7D870}" destId="{F3D3763D-CB81-4487-BCF4-212FE14902D9}" srcOrd="0" destOrd="0" presId="urn:microsoft.com/office/officeart/2005/8/layout/radial5"/>
    <dgm:cxn modelId="{284394C7-26D8-4F11-AC9E-BF3D6B1D6B07}" type="presOf" srcId="{5E7DDDB2-EC72-4210-91C5-0FF623E30EA0}" destId="{A2787F89-9164-4045-BDB5-33DBB91BC219}" srcOrd="0" destOrd="0" presId="urn:microsoft.com/office/officeart/2005/8/layout/radial5"/>
    <dgm:cxn modelId="{6717C8CB-2538-4D17-9419-DF3B706D02AB}" type="presOf" srcId="{783E7A5A-1223-4338-B2B7-22375D964FAB}" destId="{74C6D8EB-3B2E-415D-B932-02FD0A9B4308}" srcOrd="0" destOrd="0" presId="urn:microsoft.com/office/officeart/2005/8/layout/radial5"/>
    <dgm:cxn modelId="{6C19B0DB-DBC0-4F77-81FB-DE7AD232EA77}" srcId="{DBBC669A-FD17-4B95-B7D8-C32C9FAE134A}" destId="{8CC49B69-0C6B-48D5-B3A6-B910783C2CED}" srcOrd="4" destOrd="0" parTransId="{783E7A5A-1223-4338-B2B7-22375D964FAB}" sibTransId="{0DCE0D6A-C005-4CA5-899F-59DD2692A20D}"/>
    <dgm:cxn modelId="{C9E2F0F8-2B64-47C3-9920-EA8408B9901C}" type="presOf" srcId="{76058778-84CC-4431-9216-0543C01828A0}" destId="{A9C3A3C9-E171-427F-A9F2-FB5AC16AC8FA}" srcOrd="0" destOrd="0" presId="urn:microsoft.com/office/officeart/2005/8/layout/radial5"/>
    <dgm:cxn modelId="{9E4219FE-9AEC-4BE4-A7CE-7A01CEAC0134}" type="presOf" srcId="{8CC49B69-0C6B-48D5-B3A6-B910783C2CED}" destId="{EE0027E1-8384-4235-B781-24B867B4E4BE}" srcOrd="0" destOrd="0" presId="urn:microsoft.com/office/officeart/2005/8/layout/radial5"/>
    <dgm:cxn modelId="{9428F8FF-7CC4-45E6-B709-45B129B96C3A}" srcId="{76058778-84CC-4431-9216-0543C01828A0}" destId="{DBBC669A-FD17-4B95-B7D8-C32C9FAE134A}" srcOrd="0" destOrd="0" parTransId="{87B79C78-007D-471B-A980-4F14CEB8EEA5}" sibTransId="{306F026B-B6E0-45F8-A00A-8037E24CC0A0}"/>
    <dgm:cxn modelId="{63456FD2-FDD1-4279-9FBE-8943C34CFB43}" type="presParOf" srcId="{A9C3A3C9-E171-427F-A9F2-FB5AC16AC8FA}" destId="{D2C7BF00-32EC-4614-8512-798646D0A4EE}" srcOrd="0" destOrd="0" presId="urn:microsoft.com/office/officeart/2005/8/layout/radial5"/>
    <dgm:cxn modelId="{A1026247-820C-420B-BECB-8F696B3CC2AB}" type="presParOf" srcId="{A9C3A3C9-E171-427F-A9F2-FB5AC16AC8FA}" destId="{F2347155-CE07-45D9-8A63-7271C0BE8442}" srcOrd="1" destOrd="0" presId="urn:microsoft.com/office/officeart/2005/8/layout/radial5"/>
    <dgm:cxn modelId="{3E750604-F24C-40D5-8611-C5DF5D373DFF}" type="presParOf" srcId="{F2347155-CE07-45D9-8A63-7271C0BE8442}" destId="{F9588394-CE8A-4EF6-8E60-9B34B891BE92}" srcOrd="0" destOrd="0" presId="urn:microsoft.com/office/officeart/2005/8/layout/radial5"/>
    <dgm:cxn modelId="{F7CB1BC5-851E-4873-A62A-CFE5E3E317AD}" type="presParOf" srcId="{A9C3A3C9-E171-427F-A9F2-FB5AC16AC8FA}" destId="{F3D3763D-CB81-4487-BCF4-212FE14902D9}" srcOrd="2" destOrd="0" presId="urn:microsoft.com/office/officeart/2005/8/layout/radial5"/>
    <dgm:cxn modelId="{8A5021BE-85F6-4640-89B7-B468DE1BA640}" type="presParOf" srcId="{A9C3A3C9-E171-427F-A9F2-FB5AC16AC8FA}" destId="{B3B01B35-26B4-4129-8EC6-FEE996401EF4}" srcOrd="3" destOrd="0" presId="urn:microsoft.com/office/officeart/2005/8/layout/radial5"/>
    <dgm:cxn modelId="{F2E3AF06-39F3-4577-A081-0B27D14E16CB}" type="presParOf" srcId="{B3B01B35-26B4-4129-8EC6-FEE996401EF4}" destId="{5BB7EAB8-8640-4FDB-86EF-47553D14D105}" srcOrd="0" destOrd="0" presId="urn:microsoft.com/office/officeart/2005/8/layout/radial5"/>
    <dgm:cxn modelId="{3B2D2701-C581-484A-AF19-1F6FDF254592}" type="presParOf" srcId="{A9C3A3C9-E171-427F-A9F2-FB5AC16AC8FA}" destId="{A2787F89-9164-4045-BDB5-33DBB91BC219}" srcOrd="4" destOrd="0" presId="urn:microsoft.com/office/officeart/2005/8/layout/radial5"/>
    <dgm:cxn modelId="{AAD3589C-4306-4002-A19E-BFD6264DC6BF}" type="presParOf" srcId="{A9C3A3C9-E171-427F-A9F2-FB5AC16AC8FA}" destId="{4F7A5765-A610-44E2-B0C5-F86AB008253C}" srcOrd="5" destOrd="0" presId="urn:microsoft.com/office/officeart/2005/8/layout/radial5"/>
    <dgm:cxn modelId="{278ABE31-50CB-4AA2-8AA6-8E20DF7C1F61}" type="presParOf" srcId="{4F7A5765-A610-44E2-B0C5-F86AB008253C}" destId="{5A25335F-4F9B-4AC8-B5C4-32F2C06D499C}" srcOrd="0" destOrd="0" presId="urn:microsoft.com/office/officeart/2005/8/layout/radial5"/>
    <dgm:cxn modelId="{E2778B74-9B39-4135-8970-78150904F5CF}" type="presParOf" srcId="{A9C3A3C9-E171-427F-A9F2-FB5AC16AC8FA}" destId="{425013E1-1DAF-441F-A81F-39E3F3F602FE}" srcOrd="6" destOrd="0" presId="urn:microsoft.com/office/officeart/2005/8/layout/radial5"/>
    <dgm:cxn modelId="{2A29B7A5-C63D-4265-BD0A-F0E32358FC24}" type="presParOf" srcId="{A9C3A3C9-E171-427F-A9F2-FB5AC16AC8FA}" destId="{246E898F-D3C1-48D7-8E8B-999157851932}" srcOrd="7" destOrd="0" presId="urn:microsoft.com/office/officeart/2005/8/layout/radial5"/>
    <dgm:cxn modelId="{A1A5AD73-A837-415E-BEEA-7FA857FC2CD7}" type="presParOf" srcId="{246E898F-D3C1-48D7-8E8B-999157851932}" destId="{BC8A5234-0D14-4589-87C7-665F0C7CAC83}" srcOrd="0" destOrd="0" presId="urn:microsoft.com/office/officeart/2005/8/layout/radial5"/>
    <dgm:cxn modelId="{EFCEE5CB-1155-4174-97BA-9DC441A5B089}" type="presParOf" srcId="{A9C3A3C9-E171-427F-A9F2-FB5AC16AC8FA}" destId="{A5F0ED06-C563-4265-A521-584D2C168941}" srcOrd="8" destOrd="0" presId="urn:microsoft.com/office/officeart/2005/8/layout/radial5"/>
    <dgm:cxn modelId="{CADE2E6C-B1DE-477F-9B57-1854FF5B3894}" type="presParOf" srcId="{A9C3A3C9-E171-427F-A9F2-FB5AC16AC8FA}" destId="{74C6D8EB-3B2E-415D-B932-02FD0A9B4308}" srcOrd="9" destOrd="0" presId="urn:microsoft.com/office/officeart/2005/8/layout/radial5"/>
    <dgm:cxn modelId="{F201AE0A-CA90-4591-B10A-54C9B4593802}" type="presParOf" srcId="{74C6D8EB-3B2E-415D-B932-02FD0A9B4308}" destId="{F9AB11FA-2271-4C39-B2D2-4DDABC98C3AC}" srcOrd="0" destOrd="0" presId="urn:microsoft.com/office/officeart/2005/8/layout/radial5"/>
    <dgm:cxn modelId="{F0FB0440-D3FA-4D08-BFFD-F0820EFD01AF}" type="presParOf" srcId="{A9C3A3C9-E171-427F-A9F2-FB5AC16AC8FA}" destId="{EE0027E1-8384-4235-B781-24B867B4E4BE}" srcOrd="10" destOrd="0" presId="urn:microsoft.com/office/officeart/2005/8/layout/radial5"/>
    <dgm:cxn modelId="{CA3B1C8D-94D2-4844-BA77-A93AF0135BBF}" type="presParOf" srcId="{A9C3A3C9-E171-427F-A9F2-FB5AC16AC8FA}" destId="{E7197900-ED3A-483B-8FD8-921B55215048}" srcOrd="11" destOrd="0" presId="urn:microsoft.com/office/officeart/2005/8/layout/radial5"/>
    <dgm:cxn modelId="{F9518BB5-A455-421B-86C4-CF413A70032D}" type="presParOf" srcId="{E7197900-ED3A-483B-8FD8-921B55215048}" destId="{7614CC33-A244-4E2F-BEAD-487F98BD81AC}" srcOrd="0" destOrd="0" presId="urn:microsoft.com/office/officeart/2005/8/layout/radial5"/>
    <dgm:cxn modelId="{F29B9E5B-D296-4C1E-A1F2-F8BFF7287CD8}" type="presParOf" srcId="{A9C3A3C9-E171-427F-A9F2-FB5AC16AC8FA}" destId="{FC10865B-4234-4BEA-A266-CE963C1FF202}" srcOrd="12"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bg1">
            <a:lumMod val="75000"/>
          </a:schemeClr>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accent1"/>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accent1"/>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bg1">
            <a:lumMod val="75000"/>
          </a:schemeClr>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bg1">
            <a:lumMod val="75000"/>
          </a:schemeClr>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C2EB65-615A-3042-9CAC-0A01141BDF68}" type="doc">
      <dgm:prSet loTypeId="urn:microsoft.com/office/officeart/2005/8/layout/chevron1" loCatId="" qsTypeId="urn:microsoft.com/office/officeart/2005/8/quickstyle/3d6" qsCatId="3D" csTypeId="urn:microsoft.com/office/officeart/2005/8/colors/accent1_2" csCatId="accent1" phldr="1"/>
      <dgm:spPr/>
    </dgm:pt>
    <dgm:pt modelId="{0D2C0C3D-BB7F-924F-8766-DC751A154364}">
      <dgm:prSet phldrT="[Text]" custT="1"/>
      <dgm:spPr>
        <a:solidFill>
          <a:schemeClr val="bg1">
            <a:lumMod val="75000"/>
          </a:schemeClr>
        </a:solidFill>
      </dgm:spPr>
      <dgm:t>
        <a:bodyPr/>
        <a:lstStyle/>
        <a:p>
          <a:r>
            <a:rPr lang="en-GB" sz="2000" dirty="0"/>
            <a:t>1</a:t>
          </a:r>
          <a:r>
            <a:rPr lang="en-GB" sz="2000" baseline="30000" dirty="0"/>
            <a:t>st</a:t>
          </a:r>
          <a:r>
            <a:rPr lang="en-GB" sz="2000" dirty="0"/>
            <a:t> Year</a:t>
          </a:r>
          <a:br>
            <a:rPr lang="en-GB" sz="2000" dirty="0"/>
          </a:br>
          <a:r>
            <a:rPr lang="en-GB" sz="1400" dirty="0"/>
            <a:t>(Junior </a:t>
          </a:r>
          <a:br>
            <a:rPr lang="en-GB" sz="1400" dirty="0"/>
          </a:br>
          <a:r>
            <a:rPr lang="en-GB" sz="1400" dirty="0"/>
            <a:t>Fresh)</a:t>
          </a:r>
          <a:endParaRPr lang="en-GB" sz="2000" dirty="0"/>
        </a:p>
      </dgm:t>
    </dgm:pt>
    <dgm:pt modelId="{471F1097-F7C4-EB47-A8D0-BABEEC7E464F}" type="parTrans" cxnId="{A9A923F8-2CD3-714B-BF49-5C255F19B18D}">
      <dgm:prSet/>
      <dgm:spPr/>
      <dgm:t>
        <a:bodyPr/>
        <a:lstStyle/>
        <a:p>
          <a:endParaRPr lang="en-GB"/>
        </a:p>
      </dgm:t>
    </dgm:pt>
    <dgm:pt modelId="{A295F225-D6A2-054D-ADAA-51234A9925D0}" type="sibTrans" cxnId="{A9A923F8-2CD3-714B-BF49-5C255F19B18D}">
      <dgm:prSet/>
      <dgm:spPr/>
      <dgm:t>
        <a:bodyPr/>
        <a:lstStyle/>
        <a:p>
          <a:endParaRPr lang="en-GB"/>
        </a:p>
      </dgm:t>
    </dgm:pt>
    <dgm:pt modelId="{F6BD7FA5-FF59-DC4E-BF5E-7EA5963232BF}">
      <dgm:prSet phldrT="[Text]" custT="1"/>
      <dgm:spPr>
        <a:solidFill>
          <a:schemeClr val="bg1">
            <a:lumMod val="75000"/>
          </a:schemeClr>
        </a:solidFill>
      </dgm:spPr>
      <dgm:t>
        <a:bodyPr/>
        <a:lstStyle/>
        <a:p>
          <a:r>
            <a:rPr lang="en-GB" sz="2000" dirty="0"/>
            <a:t>2</a:t>
          </a:r>
          <a:r>
            <a:rPr lang="en-GB" sz="2000" baseline="30000" dirty="0"/>
            <a:t>nd</a:t>
          </a:r>
          <a:r>
            <a:rPr lang="en-GB" sz="2000" dirty="0"/>
            <a:t> Year</a:t>
          </a:r>
          <a:br>
            <a:rPr lang="en-GB" sz="2000" dirty="0"/>
          </a:br>
          <a:r>
            <a:rPr lang="en-GB" sz="1400" dirty="0"/>
            <a:t>(Senior </a:t>
          </a:r>
          <a:br>
            <a:rPr lang="en-GB" sz="1400" dirty="0"/>
          </a:br>
          <a:r>
            <a:rPr lang="en-GB" sz="1400" dirty="0"/>
            <a:t>Fresh)</a:t>
          </a:r>
        </a:p>
      </dgm:t>
    </dgm:pt>
    <dgm:pt modelId="{BA71858E-312B-4D47-B070-E7412C32C414}" type="parTrans" cxnId="{AC69865F-794A-DF40-A51F-9CB067701007}">
      <dgm:prSet/>
      <dgm:spPr/>
      <dgm:t>
        <a:bodyPr/>
        <a:lstStyle/>
        <a:p>
          <a:endParaRPr lang="en-GB"/>
        </a:p>
      </dgm:t>
    </dgm:pt>
    <dgm:pt modelId="{0CF6D6AC-3D14-B540-A7FD-EB183EB47DA7}" type="sibTrans" cxnId="{AC69865F-794A-DF40-A51F-9CB067701007}">
      <dgm:prSet/>
      <dgm:spPr/>
      <dgm:t>
        <a:bodyPr/>
        <a:lstStyle/>
        <a:p>
          <a:endParaRPr lang="en-GB"/>
        </a:p>
      </dgm:t>
    </dgm:pt>
    <dgm:pt modelId="{D8009730-C7EB-3C4E-BA0C-3749D8D18271}">
      <dgm:prSet phldrT="[Text]" custT="1"/>
      <dgm:spPr>
        <a:solidFill>
          <a:schemeClr val="accent1"/>
        </a:solidFill>
      </dgm:spPr>
      <dgm:t>
        <a:bodyPr/>
        <a:lstStyle/>
        <a:p>
          <a:r>
            <a:rPr lang="en-GB" sz="2000" dirty="0"/>
            <a:t>3</a:t>
          </a:r>
          <a:r>
            <a:rPr lang="en-GB" sz="2000" baseline="30000" dirty="0"/>
            <a:t>rd</a:t>
          </a:r>
          <a:r>
            <a:rPr lang="en-GB" sz="2000" dirty="0"/>
            <a:t> Year</a:t>
          </a:r>
          <a:br>
            <a:rPr lang="en-GB" sz="2000" dirty="0"/>
          </a:br>
          <a:r>
            <a:rPr lang="en-GB" sz="1400" dirty="0"/>
            <a:t>(Junior </a:t>
          </a:r>
          <a:br>
            <a:rPr lang="en-GB" sz="1400" dirty="0"/>
          </a:br>
          <a:r>
            <a:rPr lang="en-GB" sz="1400" dirty="0"/>
            <a:t>Sophister)</a:t>
          </a:r>
        </a:p>
      </dgm:t>
    </dgm:pt>
    <dgm:pt modelId="{B83F97D0-4640-C94F-B2E1-773FD5CAFA19}" type="parTrans" cxnId="{A2E707CA-40DF-6B46-BDC0-003BD1BC4F07}">
      <dgm:prSet/>
      <dgm:spPr/>
      <dgm:t>
        <a:bodyPr/>
        <a:lstStyle/>
        <a:p>
          <a:endParaRPr lang="en-GB"/>
        </a:p>
      </dgm:t>
    </dgm:pt>
    <dgm:pt modelId="{2E85EE64-0966-8E4F-A99E-1F66351D4421}" type="sibTrans" cxnId="{A2E707CA-40DF-6B46-BDC0-003BD1BC4F07}">
      <dgm:prSet/>
      <dgm:spPr/>
      <dgm:t>
        <a:bodyPr/>
        <a:lstStyle/>
        <a:p>
          <a:endParaRPr lang="en-GB"/>
        </a:p>
      </dgm:t>
    </dgm:pt>
    <dgm:pt modelId="{FD61B35B-AF2B-984D-866C-316DD0C873BF}">
      <dgm:prSet phldrT="[Text]" custT="1"/>
      <dgm:spPr>
        <a:solidFill>
          <a:schemeClr val="accent1"/>
        </a:solidFill>
      </dgm:spPr>
      <dgm:t>
        <a:bodyPr/>
        <a:lstStyle/>
        <a:p>
          <a:r>
            <a:rPr lang="en-GB" sz="2000" dirty="0"/>
            <a:t>4</a:t>
          </a:r>
          <a:r>
            <a:rPr lang="en-GB" sz="2000" baseline="30000" dirty="0"/>
            <a:t>th</a:t>
          </a:r>
          <a:r>
            <a:rPr lang="en-GB" sz="2000" dirty="0"/>
            <a:t> Year</a:t>
          </a:r>
          <a:br>
            <a:rPr lang="en-GB" sz="2000" dirty="0"/>
          </a:br>
          <a:r>
            <a:rPr lang="en-GB" sz="1400" dirty="0"/>
            <a:t>(Senior Sophister)</a:t>
          </a:r>
        </a:p>
      </dgm:t>
    </dgm:pt>
    <dgm:pt modelId="{0F73ABD3-995F-A140-A1DC-19255041C8C2}" type="parTrans" cxnId="{2F6311D8-C507-E24B-A176-7A38F82EB82F}">
      <dgm:prSet/>
      <dgm:spPr/>
      <dgm:t>
        <a:bodyPr/>
        <a:lstStyle/>
        <a:p>
          <a:endParaRPr lang="en-GB"/>
        </a:p>
      </dgm:t>
    </dgm:pt>
    <dgm:pt modelId="{DE3DB205-42AC-0946-BA9F-4B6D6A2D430A}" type="sibTrans" cxnId="{2F6311D8-C507-E24B-A176-7A38F82EB82F}">
      <dgm:prSet/>
      <dgm:spPr/>
      <dgm:t>
        <a:bodyPr/>
        <a:lstStyle/>
        <a:p>
          <a:endParaRPr lang="en-GB"/>
        </a:p>
      </dgm:t>
    </dgm:pt>
    <dgm:pt modelId="{CC4B4319-3D46-A344-B541-CE6DB7AF523F}" type="pres">
      <dgm:prSet presAssocID="{19C2EB65-615A-3042-9CAC-0A01141BDF68}" presName="Name0" presStyleCnt="0">
        <dgm:presLayoutVars>
          <dgm:dir/>
          <dgm:animLvl val="lvl"/>
          <dgm:resizeHandles val="exact"/>
        </dgm:presLayoutVars>
      </dgm:prSet>
      <dgm:spPr/>
    </dgm:pt>
    <dgm:pt modelId="{E8374CE0-F42A-E94D-BDCA-C92639B14F09}" type="pres">
      <dgm:prSet presAssocID="{0D2C0C3D-BB7F-924F-8766-DC751A154364}" presName="parTxOnly" presStyleLbl="node1" presStyleIdx="0" presStyleCnt="4">
        <dgm:presLayoutVars>
          <dgm:chMax val="0"/>
          <dgm:chPref val="0"/>
          <dgm:bulletEnabled val="1"/>
        </dgm:presLayoutVars>
      </dgm:prSet>
      <dgm:spPr/>
    </dgm:pt>
    <dgm:pt modelId="{A30D60DD-EC3C-E84B-85CA-D50FF8C7B88E}" type="pres">
      <dgm:prSet presAssocID="{A295F225-D6A2-054D-ADAA-51234A9925D0}" presName="parTxOnlySpace" presStyleCnt="0"/>
      <dgm:spPr/>
    </dgm:pt>
    <dgm:pt modelId="{B8CAC172-030E-464C-BEDB-B77E114D332E}" type="pres">
      <dgm:prSet presAssocID="{F6BD7FA5-FF59-DC4E-BF5E-7EA5963232BF}" presName="parTxOnly" presStyleLbl="node1" presStyleIdx="1" presStyleCnt="4">
        <dgm:presLayoutVars>
          <dgm:chMax val="0"/>
          <dgm:chPref val="0"/>
          <dgm:bulletEnabled val="1"/>
        </dgm:presLayoutVars>
      </dgm:prSet>
      <dgm:spPr/>
    </dgm:pt>
    <dgm:pt modelId="{CC530B50-60C2-E24E-9E56-5F61F5468BF6}" type="pres">
      <dgm:prSet presAssocID="{0CF6D6AC-3D14-B540-A7FD-EB183EB47DA7}" presName="parTxOnlySpace" presStyleCnt="0"/>
      <dgm:spPr/>
    </dgm:pt>
    <dgm:pt modelId="{DD7C71BF-E3F1-D34F-AC03-39D6F96EFA79}" type="pres">
      <dgm:prSet presAssocID="{D8009730-C7EB-3C4E-BA0C-3749D8D18271}" presName="parTxOnly" presStyleLbl="node1" presStyleIdx="2" presStyleCnt="4">
        <dgm:presLayoutVars>
          <dgm:chMax val="0"/>
          <dgm:chPref val="0"/>
          <dgm:bulletEnabled val="1"/>
        </dgm:presLayoutVars>
      </dgm:prSet>
      <dgm:spPr/>
    </dgm:pt>
    <dgm:pt modelId="{2464F5A3-35E4-664F-8580-97DE41836833}" type="pres">
      <dgm:prSet presAssocID="{2E85EE64-0966-8E4F-A99E-1F66351D4421}" presName="parTxOnlySpace" presStyleCnt="0"/>
      <dgm:spPr/>
    </dgm:pt>
    <dgm:pt modelId="{3A132D40-AA2C-AF48-AAA0-CDEEBDD2CD8E}" type="pres">
      <dgm:prSet presAssocID="{FD61B35B-AF2B-984D-866C-316DD0C873BF}" presName="parTxOnly" presStyleLbl="node1" presStyleIdx="3" presStyleCnt="4">
        <dgm:presLayoutVars>
          <dgm:chMax val="0"/>
          <dgm:chPref val="0"/>
          <dgm:bulletEnabled val="1"/>
        </dgm:presLayoutVars>
      </dgm:prSet>
      <dgm:spPr/>
    </dgm:pt>
  </dgm:ptLst>
  <dgm:cxnLst>
    <dgm:cxn modelId="{7458680B-D097-2243-AA4D-E924C7F413E9}" type="presOf" srcId="{FD61B35B-AF2B-984D-866C-316DD0C873BF}" destId="{3A132D40-AA2C-AF48-AAA0-CDEEBDD2CD8E}" srcOrd="0" destOrd="0" presId="urn:microsoft.com/office/officeart/2005/8/layout/chevron1"/>
    <dgm:cxn modelId="{47CC832B-BFDA-AD46-83E7-FB988324D93D}" type="presOf" srcId="{F6BD7FA5-FF59-DC4E-BF5E-7EA5963232BF}" destId="{B8CAC172-030E-464C-BEDB-B77E114D332E}" srcOrd="0" destOrd="0" presId="urn:microsoft.com/office/officeart/2005/8/layout/chevron1"/>
    <dgm:cxn modelId="{AC69865F-794A-DF40-A51F-9CB067701007}" srcId="{19C2EB65-615A-3042-9CAC-0A01141BDF68}" destId="{F6BD7FA5-FF59-DC4E-BF5E-7EA5963232BF}" srcOrd="1" destOrd="0" parTransId="{BA71858E-312B-4D47-B070-E7412C32C414}" sibTransId="{0CF6D6AC-3D14-B540-A7FD-EB183EB47DA7}"/>
    <dgm:cxn modelId="{46F0F5AE-2011-F848-BED2-3CEA663567E9}" type="presOf" srcId="{D8009730-C7EB-3C4E-BA0C-3749D8D18271}" destId="{DD7C71BF-E3F1-D34F-AC03-39D6F96EFA79}" srcOrd="0" destOrd="0" presId="urn:microsoft.com/office/officeart/2005/8/layout/chevron1"/>
    <dgm:cxn modelId="{A2E707CA-40DF-6B46-BDC0-003BD1BC4F07}" srcId="{19C2EB65-615A-3042-9CAC-0A01141BDF68}" destId="{D8009730-C7EB-3C4E-BA0C-3749D8D18271}" srcOrd="2" destOrd="0" parTransId="{B83F97D0-4640-C94F-B2E1-773FD5CAFA19}" sibTransId="{2E85EE64-0966-8E4F-A99E-1F66351D4421}"/>
    <dgm:cxn modelId="{0C676FCC-D5FE-004C-B39A-28186DDBC264}" type="presOf" srcId="{19C2EB65-615A-3042-9CAC-0A01141BDF68}" destId="{CC4B4319-3D46-A344-B541-CE6DB7AF523F}" srcOrd="0" destOrd="0" presId="urn:microsoft.com/office/officeart/2005/8/layout/chevron1"/>
    <dgm:cxn modelId="{2F6311D8-C507-E24B-A176-7A38F82EB82F}" srcId="{19C2EB65-615A-3042-9CAC-0A01141BDF68}" destId="{FD61B35B-AF2B-984D-866C-316DD0C873BF}" srcOrd="3" destOrd="0" parTransId="{0F73ABD3-995F-A140-A1DC-19255041C8C2}" sibTransId="{DE3DB205-42AC-0946-BA9F-4B6D6A2D430A}"/>
    <dgm:cxn modelId="{A9A923F8-2CD3-714B-BF49-5C255F19B18D}" srcId="{19C2EB65-615A-3042-9CAC-0A01141BDF68}" destId="{0D2C0C3D-BB7F-924F-8766-DC751A154364}" srcOrd="0" destOrd="0" parTransId="{471F1097-F7C4-EB47-A8D0-BABEEC7E464F}" sibTransId="{A295F225-D6A2-054D-ADAA-51234A9925D0}"/>
    <dgm:cxn modelId="{51336AFC-BB3E-064C-A7D5-39A1CFC9B8B1}" type="presOf" srcId="{0D2C0C3D-BB7F-924F-8766-DC751A154364}" destId="{E8374CE0-F42A-E94D-BDCA-C92639B14F09}" srcOrd="0" destOrd="0" presId="urn:microsoft.com/office/officeart/2005/8/layout/chevron1"/>
    <dgm:cxn modelId="{7560229B-615C-7B44-BC1C-CF7469323C0C}" type="presParOf" srcId="{CC4B4319-3D46-A344-B541-CE6DB7AF523F}" destId="{E8374CE0-F42A-E94D-BDCA-C92639B14F09}" srcOrd="0" destOrd="0" presId="urn:microsoft.com/office/officeart/2005/8/layout/chevron1"/>
    <dgm:cxn modelId="{B50A54FB-6069-D540-97D9-219777FCE544}" type="presParOf" srcId="{CC4B4319-3D46-A344-B541-CE6DB7AF523F}" destId="{A30D60DD-EC3C-E84B-85CA-D50FF8C7B88E}" srcOrd="1" destOrd="0" presId="urn:microsoft.com/office/officeart/2005/8/layout/chevron1"/>
    <dgm:cxn modelId="{A04B1EBF-A748-1846-B554-751C12409A7F}" type="presParOf" srcId="{CC4B4319-3D46-A344-B541-CE6DB7AF523F}" destId="{B8CAC172-030E-464C-BEDB-B77E114D332E}" srcOrd="2" destOrd="0" presId="urn:microsoft.com/office/officeart/2005/8/layout/chevron1"/>
    <dgm:cxn modelId="{0DAF2581-1F53-FF42-8A38-DE43E8BCDF0A}" type="presParOf" srcId="{CC4B4319-3D46-A344-B541-CE6DB7AF523F}" destId="{CC530B50-60C2-E24E-9E56-5F61F5468BF6}" srcOrd="3" destOrd="0" presId="urn:microsoft.com/office/officeart/2005/8/layout/chevron1"/>
    <dgm:cxn modelId="{C69EDCD0-570B-B349-BFDD-6B0C89709E24}" type="presParOf" srcId="{CC4B4319-3D46-A344-B541-CE6DB7AF523F}" destId="{DD7C71BF-E3F1-D34F-AC03-39D6F96EFA79}" srcOrd="4" destOrd="0" presId="urn:microsoft.com/office/officeart/2005/8/layout/chevron1"/>
    <dgm:cxn modelId="{D195A078-42C7-1541-A95A-2CE7109A9149}" type="presParOf" srcId="{CC4B4319-3D46-A344-B541-CE6DB7AF523F}" destId="{2464F5A3-35E4-664F-8580-97DE41836833}" srcOrd="5" destOrd="0" presId="urn:microsoft.com/office/officeart/2005/8/layout/chevron1"/>
    <dgm:cxn modelId="{6A379F04-615D-6343-B55E-58498959860C}" type="presParOf" srcId="{CC4B4319-3D46-A344-B541-CE6DB7AF523F}" destId="{3A132D40-AA2C-AF48-AAA0-CDEEBDD2CD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D86E2-7517-1844-9088-8405FC169A6B}">
      <dsp:nvSpPr>
        <dsp:cNvPr id="0" name=""/>
        <dsp:cNvSpPr/>
      </dsp:nvSpPr>
      <dsp:spPr>
        <a:xfrm>
          <a:off x="2069426" y="51008"/>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Business</a:t>
          </a:r>
        </a:p>
      </dsp:txBody>
      <dsp:txXfrm>
        <a:off x="2375479" y="408070"/>
        <a:ext cx="2040354" cy="841646"/>
      </dsp:txXfrm>
    </dsp:sp>
    <dsp:sp modelId="{4DA6F837-277D-FB44-AF74-5D079EAEB08E}">
      <dsp:nvSpPr>
        <dsp:cNvPr id="0" name=""/>
        <dsp:cNvSpPr/>
      </dsp:nvSpPr>
      <dsp:spPr>
        <a:xfrm>
          <a:off x="3242630" y="1224212"/>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Sociology</a:t>
          </a:r>
        </a:p>
      </dsp:txBody>
      <dsp:txXfrm>
        <a:off x="4670878" y="1530265"/>
        <a:ext cx="1020177" cy="2040354"/>
      </dsp:txXfrm>
    </dsp:sp>
    <dsp:sp modelId="{E939DC23-35DD-6D4B-AD15-D2C9B8BAC3B8}">
      <dsp:nvSpPr>
        <dsp:cNvPr id="0" name=""/>
        <dsp:cNvSpPr/>
      </dsp:nvSpPr>
      <dsp:spPr>
        <a:xfrm>
          <a:off x="2069426" y="2397416"/>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Political Science</a:t>
          </a:r>
        </a:p>
      </dsp:txBody>
      <dsp:txXfrm>
        <a:off x="2375479" y="3851168"/>
        <a:ext cx="2040354" cy="841646"/>
      </dsp:txXfrm>
    </dsp:sp>
    <dsp:sp modelId="{04CA3CE3-98DB-E747-B7CF-DCA4FA7CB755}">
      <dsp:nvSpPr>
        <dsp:cNvPr id="0" name=""/>
        <dsp:cNvSpPr/>
      </dsp:nvSpPr>
      <dsp:spPr>
        <a:xfrm>
          <a:off x="896222" y="1224212"/>
          <a:ext cx="2652460" cy="265246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rPr>
            <a:t>Economics</a:t>
          </a:r>
          <a:r>
            <a:rPr lang="en-GB" sz="1800" kern="1200" dirty="0"/>
            <a:t> </a:t>
          </a:r>
        </a:p>
      </dsp:txBody>
      <dsp:txXfrm>
        <a:off x="1100258" y="1530265"/>
        <a:ext cx="1020177" cy="2040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552456"/>
        <a:ext cx="1390628" cy="927085"/>
      </dsp:txXfrm>
    </dsp:sp>
    <dsp:sp modelId="{B8CAC172-030E-464C-BEDB-B77E114D332E}">
      <dsp:nvSpPr>
        <dsp:cNvPr id="0" name=""/>
        <dsp:cNvSpPr/>
      </dsp:nvSpPr>
      <dsp:spPr>
        <a:xfrm>
          <a:off x="2089923"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552456"/>
        <a:ext cx="1390628" cy="927085"/>
      </dsp:txXfrm>
    </dsp:sp>
    <dsp:sp modelId="{DD7C71BF-E3F1-D34F-AC03-39D6F96EFA79}">
      <dsp:nvSpPr>
        <dsp:cNvPr id="0" name=""/>
        <dsp:cNvSpPr/>
      </dsp:nvSpPr>
      <dsp:spPr>
        <a:xfrm>
          <a:off x="4175866"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552456"/>
        <a:ext cx="1390628" cy="927085"/>
      </dsp:txXfrm>
    </dsp:sp>
    <dsp:sp modelId="{3A132D40-AA2C-AF48-AAA0-CDEEBDD2CD8E}">
      <dsp:nvSpPr>
        <dsp:cNvPr id="0" name=""/>
        <dsp:cNvSpPr/>
      </dsp:nvSpPr>
      <dsp:spPr>
        <a:xfrm>
          <a:off x="6261808" y="552456"/>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552456"/>
        <a:ext cx="1390628" cy="927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7BF00-32EC-4614-8512-798646D0A4EE}">
      <dsp:nvSpPr>
        <dsp:cNvPr id="0" name=""/>
        <dsp:cNvSpPr/>
      </dsp:nvSpPr>
      <dsp:spPr>
        <a:xfrm>
          <a:off x="2414224" y="1504587"/>
          <a:ext cx="934175" cy="93417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dirty="0">
              <a:latin typeface="Calibri" panose="020F0502020204030204"/>
              <a:ea typeface="+mn-ea"/>
              <a:cs typeface="+mn-cs"/>
            </a:rPr>
            <a:t>Major/Minor Degrees </a:t>
          </a:r>
        </a:p>
      </dsp:txBody>
      <dsp:txXfrm>
        <a:off x="2551031" y="1641394"/>
        <a:ext cx="660561" cy="660561"/>
      </dsp:txXfrm>
    </dsp:sp>
    <dsp:sp modelId="{F2347155-CE07-45D9-8A63-7271C0BE8442}">
      <dsp:nvSpPr>
        <dsp:cNvPr id="0" name=""/>
        <dsp:cNvSpPr/>
      </dsp:nvSpPr>
      <dsp:spPr>
        <a:xfrm rot="16200000">
          <a:off x="2656413" y="934170"/>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2704056" y="1045337"/>
        <a:ext cx="354511" cy="190571"/>
      </dsp:txXfrm>
    </dsp:sp>
    <dsp:sp modelId="{F3D3763D-CB81-4487-BCF4-212FE14902D9}">
      <dsp:nvSpPr>
        <dsp:cNvPr id="0" name=""/>
        <dsp:cNvSpPr/>
      </dsp:nvSpPr>
      <dsp:spPr>
        <a:xfrm>
          <a:off x="2554351" y="1989"/>
          <a:ext cx="653922" cy="653922"/>
        </a:xfrm>
        <a:prstGeom prst="ellipse">
          <a:avLst/>
        </a:prstGeom>
        <a:gradFill rotWithShape="0">
          <a:gsLst>
            <a:gs pos="46000">
              <a:srgbClr val="FFC00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Business</a:t>
          </a:r>
        </a:p>
      </dsp:txBody>
      <dsp:txXfrm>
        <a:off x="2650116" y="97754"/>
        <a:ext cx="462392" cy="462392"/>
      </dsp:txXfrm>
    </dsp:sp>
    <dsp:sp modelId="{B3B01B35-26B4-4129-8EC6-FEE996401EF4}">
      <dsp:nvSpPr>
        <dsp:cNvPr id="0" name=""/>
        <dsp:cNvSpPr/>
      </dsp:nvSpPr>
      <dsp:spPr>
        <a:xfrm rot="18000000">
          <a:off x="3095761" y="1051892"/>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119583" y="1156676"/>
        <a:ext cx="354511" cy="190571"/>
      </dsp:txXfrm>
    </dsp:sp>
    <dsp:sp modelId="{A2787F89-9164-4045-BDB5-33DBB91BC219}">
      <dsp:nvSpPr>
        <dsp:cNvPr id="0" name=""/>
        <dsp:cNvSpPr/>
      </dsp:nvSpPr>
      <dsp:spPr>
        <a:xfrm>
          <a:off x="3375713" y="222072"/>
          <a:ext cx="653922" cy="653922"/>
        </a:xfrm>
        <a:prstGeom prst="ellipse">
          <a:avLst/>
        </a:prstGeom>
        <a:gradFill rotWithShape="0">
          <a:gsLst>
            <a:gs pos="46000">
              <a:srgbClr val="FFC00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Political Science</a:t>
          </a:r>
        </a:p>
      </dsp:txBody>
      <dsp:txXfrm>
        <a:off x="3471478" y="317837"/>
        <a:ext cx="462392" cy="462392"/>
      </dsp:txXfrm>
    </dsp:sp>
    <dsp:sp modelId="{2622E4A2-C984-4F21-8CAA-7612701EDAA4}">
      <dsp:nvSpPr>
        <dsp:cNvPr id="0" name=""/>
        <dsp:cNvSpPr/>
      </dsp:nvSpPr>
      <dsp:spPr>
        <a:xfrm rot="19800000">
          <a:off x="3417385" y="1373517"/>
          <a:ext cx="449797" cy="31761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423768" y="1460863"/>
        <a:ext cx="354511" cy="190571"/>
      </dsp:txXfrm>
    </dsp:sp>
    <dsp:sp modelId="{79A79B1C-C700-4674-84C2-E9325A6CEC5B}">
      <dsp:nvSpPr>
        <dsp:cNvPr id="0" name=""/>
        <dsp:cNvSpPr/>
      </dsp:nvSpPr>
      <dsp:spPr>
        <a:xfrm>
          <a:off x="3976991" y="823351"/>
          <a:ext cx="653922" cy="653922"/>
        </a:xfrm>
        <a:prstGeom prst="ellipse">
          <a:avLst/>
        </a:prstGeom>
        <a:gradFill rotWithShape="0">
          <a:gsLst>
            <a:gs pos="46000">
              <a:srgbClr val="FFC00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Economics/Minor Sociology</a:t>
          </a:r>
        </a:p>
      </dsp:txBody>
      <dsp:txXfrm>
        <a:off x="4072756" y="919116"/>
        <a:ext cx="462392" cy="462392"/>
      </dsp:txXfrm>
    </dsp:sp>
    <dsp:sp modelId="{70764F3C-48BA-4A4B-A5C5-C9859983DC00}">
      <dsp:nvSpPr>
        <dsp:cNvPr id="0" name=""/>
        <dsp:cNvSpPr/>
      </dsp:nvSpPr>
      <dsp:spPr>
        <a:xfrm rot="93159">
          <a:off x="3520966" y="1835847"/>
          <a:ext cx="416478" cy="317619"/>
        </a:xfrm>
        <a:prstGeom prst="rightArrow">
          <a:avLst>
            <a:gd name="adj1" fmla="val 60000"/>
            <a:gd name="adj2" fmla="val 50000"/>
          </a:avLst>
        </a:prstGeom>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520983" y="1898080"/>
        <a:ext cx="321192" cy="190571"/>
      </dsp:txXfrm>
    </dsp:sp>
    <dsp:sp modelId="{C3262928-B1F9-430F-80E0-B4F5D1AB9262}">
      <dsp:nvSpPr>
        <dsp:cNvPr id="0" name=""/>
        <dsp:cNvSpPr/>
      </dsp:nvSpPr>
      <dsp:spPr>
        <a:xfrm>
          <a:off x="4133628" y="1687520"/>
          <a:ext cx="653922" cy="653922"/>
        </a:xfrm>
        <a:prstGeom prst="ellipse">
          <a:avLst/>
        </a:prstGeom>
        <a:gradFill rotWithShape="0">
          <a:gsLst>
            <a:gs pos="46000">
              <a:srgbClr val="00B05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4229393" y="1783285"/>
        <a:ext cx="462392" cy="462392"/>
      </dsp:txXfrm>
    </dsp:sp>
    <dsp:sp modelId="{621A1DE2-25D6-4D7F-AAEE-AE842ABF9AB1}">
      <dsp:nvSpPr>
        <dsp:cNvPr id="0" name=""/>
        <dsp:cNvSpPr/>
      </dsp:nvSpPr>
      <dsp:spPr>
        <a:xfrm rot="1800000">
          <a:off x="3417385" y="2252212"/>
          <a:ext cx="449797" cy="317619"/>
        </a:xfrm>
        <a:prstGeom prst="rightArrow">
          <a:avLst>
            <a:gd name="adj1" fmla="val 60000"/>
            <a:gd name="adj2" fmla="val 50000"/>
          </a:avLst>
        </a:prstGeom>
        <a:gradFill rotWithShape="0">
          <a:gsLst>
            <a:gs pos="0">
              <a:srgbClr val="0070BB">
                <a:hueOff val="-5565382"/>
                <a:satOff val="-45455"/>
                <a:lumOff val="5437"/>
                <a:alphaOff val="0"/>
                <a:shade val="51000"/>
                <a:satMod val="130000"/>
              </a:srgbClr>
            </a:gs>
            <a:gs pos="80000">
              <a:srgbClr val="0070BB">
                <a:hueOff val="-5565382"/>
                <a:satOff val="-45455"/>
                <a:lumOff val="5437"/>
                <a:alphaOff val="0"/>
                <a:shade val="93000"/>
                <a:satMod val="130000"/>
              </a:srgbClr>
            </a:gs>
            <a:gs pos="100000">
              <a:srgbClr val="0070BB">
                <a:hueOff val="-5565382"/>
                <a:satOff val="-45455"/>
                <a:lumOff val="543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423768" y="2291915"/>
        <a:ext cx="354511" cy="190571"/>
      </dsp:txXfrm>
    </dsp:sp>
    <dsp:sp modelId="{C5AFA4CD-F282-4E78-BC1E-17EB86B52109}">
      <dsp:nvSpPr>
        <dsp:cNvPr id="0" name=""/>
        <dsp:cNvSpPr/>
      </dsp:nvSpPr>
      <dsp:spPr>
        <a:xfrm>
          <a:off x="3976991" y="2466075"/>
          <a:ext cx="653922" cy="653922"/>
        </a:xfrm>
        <a:prstGeom prst="ellipse">
          <a:avLst/>
        </a:prstGeom>
        <a:gradFill rotWithShape="0">
          <a:gsLst>
            <a:gs pos="46000">
              <a:srgbClr val="00B05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311150">
            <a:lnSpc>
              <a:spcPct val="90000"/>
            </a:lnSpc>
            <a:spcBef>
              <a:spcPct val="0"/>
            </a:spcBef>
            <a:spcAft>
              <a:spcPct val="35000"/>
            </a:spcAft>
            <a:buNone/>
          </a:pPr>
          <a:r>
            <a:rPr lang="en-IE" sz="700" kern="1200" dirty="0">
              <a:latin typeface="Calibri" panose="020F0502020204030204"/>
              <a:ea typeface="+mn-ea"/>
              <a:cs typeface="+mn-cs"/>
            </a:rPr>
            <a:t>Major Political Science/ Minor Business</a:t>
          </a:r>
        </a:p>
      </dsp:txBody>
      <dsp:txXfrm>
        <a:off x="4072756" y="2561840"/>
        <a:ext cx="462392" cy="462392"/>
      </dsp:txXfrm>
    </dsp:sp>
    <dsp:sp modelId="{3C0B4275-445E-47C1-B22E-F1B8DD5645C8}">
      <dsp:nvSpPr>
        <dsp:cNvPr id="0" name=""/>
        <dsp:cNvSpPr/>
      </dsp:nvSpPr>
      <dsp:spPr>
        <a:xfrm rot="3600000">
          <a:off x="3095761" y="2573837"/>
          <a:ext cx="449797" cy="317619"/>
        </a:xfrm>
        <a:prstGeom prst="rightArrow">
          <a:avLst>
            <a:gd name="adj1" fmla="val 60000"/>
            <a:gd name="adj2" fmla="val 50000"/>
          </a:avLst>
        </a:prstGeom>
        <a:gradFill rotWithShape="0">
          <a:gsLst>
            <a:gs pos="0">
              <a:schemeClr val="accent2">
                <a:hueOff val="-5565382"/>
                <a:satOff val="-45455"/>
                <a:lumOff val="5437"/>
                <a:alphaOff val="0"/>
                <a:shade val="51000"/>
                <a:satMod val="130000"/>
              </a:schemeClr>
            </a:gs>
            <a:gs pos="80000">
              <a:schemeClr val="accent2">
                <a:hueOff val="-5565382"/>
                <a:satOff val="-45455"/>
                <a:lumOff val="5437"/>
                <a:alphaOff val="0"/>
                <a:shade val="93000"/>
                <a:satMod val="130000"/>
              </a:schemeClr>
            </a:gs>
            <a:gs pos="100000">
              <a:schemeClr val="accent2">
                <a:hueOff val="-5565382"/>
                <a:satOff val="-45455"/>
                <a:lumOff val="5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3119583" y="2596101"/>
        <a:ext cx="354511" cy="190571"/>
      </dsp:txXfrm>
    </dsp:sp>
    <dsp:sp modelId="{56B3D000-09A4-40C0-8A63-A4CD1011B22C}">
      <dsp:nvSpPr>
        <dsp:cNvPr id="0" name=""/>
        <dsp:cNvSpPr/>
      </dsp:nvSpPr>
      <dsp:spPr>
        <a:xfrm>
          <a:off x="3375713" y="3067354"/>
          <a:ext cx="653922" cy="653922"/>
        </a:xfrm>
        <a:prstGeom prst="ellipse">
          <a:avLst/>
        </a:prstGeom>
        <a:gradFill rotWithShape="0">
          <a:gsLst>
            <a:gs pos="46000">
              <a:srgbClr val="00B05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Political Science/ Minor Sociology</a:t>
          </a:r>
        </a:p>
      </dsp:txBody>
      <dsp:txXfrm>
        <a:off x="3471478" y="3163119"/>
        <a:ext cx="462392" cy="462392"/>
      </dsp:txXfrm>
    </dsp:sp>
    <dsp:sp modelId="{C3563FDD-829B-411E-99AE-022047E85375}">
      <dsp:nvSpPr>
        <dsp:cNvPr id="0" name=""/>
        <dsp:cNvSpPr/>
      </dsp:nvSpPr>
      <dsp:spPr>
        <a:xfrm rot="5400000">
          <a:off x="2656413" y="2691560"/>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a:off x="2704056" y="2707441"/>
        <a:ext cx="354511" cy="190571"/>
      </dsp:txXfrm>
    </dsp:sp>
    <dsp:sp modelId="{3FEF3A83-1D54-4F52-8CB4-30F166F2C2E8}">
      <dsp:nvSpPr>
        <dsp:cNvPr id="0" name=""/>
        <dsp:cNvSpPr/>
      </dsp:nvSpPr>
      <dsp:spPr>
        <a:xfrm>
          <a:off x="2554351" y="3287437"/>
          <a:ext cx="653922" cy="653922"/>
        </a:xfrm>
        <a:prstGeom prst="ellipse">
          <a:avLst/>
        </a:prstGeom>
        <a:gradFill rotWithShape="0">
          <a:gsLst>
            <a:gs pos="46000">
              <a:srgbClr val="00B0F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2650116" y="3383202"/>
        <a:ext cx="462392" cy="462392"/>
      </dsp:txXfrm>
    </dsp:sp>
    <dsp:sp modelId="{4F7A5765-A610-44E2-B0C5-F86AB008253C}">
      <dsp:nvSpPr>
        <dsp:cNvPr id="0" name=""/>
        <dsp:cNvSpPr/>
      </dsp:nvSpPr>
      <dsp:spPr>
        <a:xfrm rot="7200000">
          <a:off x="2217066" y="2573837"/>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2288531" y="2596101"/>
        <a:ext cx="354511" cy="190571"/>
      </dsp:txXfrm>
    </dsp:sp>
    <dsp:sp modelId="{425013E1-1DAF-441F-A81F-39E3F3F602FE}">
      <dsp:nvSpPr>
        <dsp:cNvPr id="0" name=""/>
        <dsp:cNvSpPr/>
      </dsp:nvSpPr>
      <dsp:spPr>
        <a:xfrm>
          <a:off x="1732989" y="3067354"/>
          <a:ext cx="653922" cy="653922"/>
        </a:xfrm>
        <a:prstGeom prst="ellipse">
          <a:avLst/>
        </a:prstGeom>
        <a:gradFill rotWithShape="0">
          <a:gsLst>
            <a:gs pos="46000">
              <a:srgbClr val="00B0F0"/>
            </a:gs>
            <a:gs pos="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Business</a:t>
          </a:r>
        </a:p>
      </dsp:txBody>
      <dsp:txXfrm>
        <a:off x="1828754" y="3163119"/>
        <a:ext cx="462392" cy="462392"/>
      </dsp:txXfrm>
    </dsp:sp>
    <dsp:sp modelId="{246E898F-D3C1-48D7-8E8B-999157851932}">
      <dsp:nvSpPr>
        <dsp:cNvPr id="0" name=""/>
        <dsp:cNvSpPr/>
      </dsp:nvSpPr>
      <dsp:spPr>
        <a:xfrm rot="9000000">
          <a:off x="1895441" y="2252212"/>
          <a:ext cx="449797" cy="31761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984344" y="2291915"/>
        <a:ext cx="354511" cy="190571"/>
      </dsp:txXfrm>
    </dsp:sp>
    <dsp:sp modelId="{A5F0ED06-C563-4265-A521-584D2C168941}">
      <dsp:nvSpPr>
        <dsp:cNvPr id="0" name=""/>
        <dsp:cNvSpPr/>
      </dsp:nvSpPr>
      <dsp:spPr>
        <a:xfrm>
          <a:off x="1131710" y="2466075"/>
          <a:ext cx="653922" cy="653922"/>
        </a:xfrm>
        <a:prstGeom prst="ellipse">
          <a:avLst/>
        </a:prstGeom>
        <a:gradFill rotWithShape="0">
          <a:gsLst>
            <a:gs pos="46000">
              <a:srgbClr val="00B0F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Sociology/</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 </a:t>
          </a:r>
        </a:p>
      </dsp:txBody>
      <dsp:txXfrm>
        <a:off x="1227475" y="2561840"/>
        <a:ext cx="462392" cy="462392"/>
      </dsp:txXfrm>
    </dsp:sp>
    <dsp:sp modelId="{74C6D8EB-3B2E-415D-B932-02FD0A9B4308}">
      <dsp:nvSpPr>
        <dsp:cNvPr id="0" name=""/>
        <dsp:cNvSpPr/>
      </dsp:nvSpPr>
      <dsp:spPr>
        <a:xfrm rot="10800000">
          <a:off x="1777718" y="1812865"/>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873004" y="1876389"/>
        <a:ext cx="354511" cy="190571"/>
      </dsp:txXfrm>
    </dsp:sp>
    <dsp:sp modelId="{EE0027E1-8384-4235-B781-24B867B4E4BE}">
      <dsp:nvSpPr>
        <dsp:cNvPr id="0" name=""/>
        <dsp:cNvSpPr/>
      </dsp:nvSpPr>
      <dsp:spPr>
        <a:xfrm>
          <a:off x="911626" y="1644713"/>
          <a:ext cx="653922" cy="653922"/>
        </a:xfrm>
        <a:prstGeom prst="ellipse">
          <a:avLst/>
        </a:prstGeom>
        <a:gradFill rotWithShape="0">
          <a:gsLst>
            <a:gs pos="46000">
              <a:srgbClr val="7030A0"/>
            </a:gs>
            <a:gs pos="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Economics</a:t>
          </a:r>
        </a:p>
      </dsp:txBody>
      <dsp:txXfrm>
        <a:off x="1007391" y="1740478"/>
        <a:ext cx="462392" cy="462392"/>
      </dsp:txXfrm>
    </dsp:sp>
    <dsp:sp modelId="{E7197900-ED3A-483B-8FD8-921B55215048}">
      <dsp:nvSpPr>
        <dsp:cNvPr id="0" name=""/>
        <dsp:cNvSpPr/>
      </dsp:nvSpPr>
      <dsp:spPr>
        <a:xfrm rot="12600000">
          <a:off x="1895441" y="1373517"/>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1984344" y="1460863"/>
        <a:ext cx="354511" cy="190571"/>
      </dsp:txXfrm>
    </dsp:sp>
    <dsp:sp modelId="{FC10865B-4234-4BEA-A266-CE963C1FF202}">
      <dsp:nvSpPr>
        <dsp:cNvPr id="0" name=""/>
        <dsp:cNvSpPr/>
      </dsp:nvSpPr>
      <dsp:spPr>
        <a:xfrm>
          <a:off x="1131710" y="823351"/>
          <a:ext cx="653922" cy="653922"/>
        </a:xfrm>
        <a:prstGeom prst="ellipse">
          <a:avLst/>
        </a:prstGeom>
        <a:gradFill rotWithShape="0">
          <a:gsLst>
            <a:gs pos="46000">
              <a:srgbClr val="7030A0"/>
            </a:gs>
            <a:gs pos="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IE" sz="700" kern="1200" dirty="0">
              <a:solidFill>
                <a:srgbClr val="FFFFFF"/>
              </a:solidFill>
              <a:latin typeface="Calibri" panose="020F0502020204030204"/>
              <a:ea typeface="+mn-ea"/>
              <a:cs typeface="+mn-cs"/>
            </a:rPr>
            <a:t>Major Business/</a:t>
          </a:r>
          <a:br>
            <a:rPr lang="en-IE" sz="700" kern="1200" dirty="0">
              <a:solidFill>
                <a:srgbClr val="FFFFFF"/>
              </a:solidFill>
              <a:latin typeface="Calibri" panose="020F0502020204030204"/>
              <a:ea typeface="+mn-ea"/>
              <a:cs typeface="+mn-cs"/>
            </a:rPr>
          </a:br>
          <a:r>
            <a:rPr lang="en-IE" sz="700" kern="1200" dirty="0">
              <a:solidFill>
                <a:srgbClr val="FFFFFF"/>
              </a:solidFill>
              <a:latin typeface="Calibri" panose="020F0502020204030204"/>
              <a:ea typeface="+mn-ea"/>
              <a:cs typeface="+mn-cs"/>
            </a:rPr>
            <a:t>Minor Political Science</a:t>
          </a:r>
        </a:p>
      </dsp:txBody>
      <dsp:txXfrm>
        <a:off x="1227475" y="919116"/>
        <a:ext cx="462392" cy="462392"/>
      </dsp:txXfrm>
    </dsp:sp>
    <dsp:sp modelId="{F088A258-9F76-4EAD-984D-0835F41C8168}">
      <dsp:nvSpPr>
        <dsp:cNvPr id="0" name=""/>
        <dsp:cNvSpPr/>
      </dsp:nvSpPr>
      <dsp:spPr>
        <a:xfrm rot="14400000">
          <a:off x="2217066" y="1051892"/>
          <a:ext cx="449797" cy="31761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solidFill>
              <a:sysClr val="windowText" lastClr="000000"/>
            </a:solidFill>
            <a:latin typeface="Calibri" panose="020F0502020204030204"/>
            <a:ea typeface="+mn-ea"/>
            <a:cs typeface="+mn-cs"/>
          </a:endParaRPr>
        </a:p>
      </dsp:txBody>
      <dsp:txXfrm rot="10800000">
        <a:off x="2288531" y="1156676"/>
        <a:ext cx="354511" cy="190571"/>
      </dsp:txXfrm>
    </dsp:sp>
    <dsp:sp modelId="{26D04D0B-5269-4A11-89C0-52F1A1FD0296}">
      <dsp:nvSpPr>
        <dsp:cNvPr id="0" name=""/>
        <dsp:cNvSpPr/>
      </dsp:nvSpPr>
      <dsp:spPr>
        <a:xfrm>
          <a:off x="1732989" y="222072"/>
          <a:ext cx="653922" cy="653922"/>
        </a:xfrm>
        <a:prstGeom prst="ellipse">
          <a:avLst/>
        </a:prstGeom>
        <a:gradFill rotWithShape="0">
          <a:gsLst>
            <a:gs pos="46000">
              <a:srgbClr val="7030A0"/>
            </a:gs>
            <a:gs pos="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IE" sz="700" kern="1200" dirty="0">
              <a:latin typeface="Calibri" panose="020F0502020204030204"/>
              <a:ea typeface="+mn-ea"/>
              <a:cs typeface="+mn-cs"/>
            </a:rPr>
            <a:t>Major Business/</a:t>
          </a:r>
          <a:br>
            <a:rPr lang="en-IE" sz="700" kern="1200" dirty="0">
              <a:latin typeface="Calibri" panose="020F0502020204030204"/>
              <a:ea typeface="+mn-ea"/>
              <a:cs typeface="+mn-cs"/>
            </a:rPr>
          </a:br>
          <a:r>
            <a:rPr lang="en-IE" sz="700" kern="1200" dirty="0">
              <a:latin typeface="Calibri" panose="020F0502020204030204"/>
              <a:ea typeface="+mn-ea"/>
              <a:cs typeface="+mn-cs"/>
            </a:rPr>
            <a:t>Minor Sociology</a:t>
          </a:r>
        </a:p>
      </dsp:txBody>
      <dsp:txXfrm>
        <a:off x="1828754" y="317837"/>
        <a:ext cx="462392" cy="462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3AC87-9BCA-47D2-B2D2-F4008E00C2E2}">
      <dsp:nvSpPr>
        <dsp:cNvPr id="0" name=""/>
        <dsp:cNvSpPr/>
      </dsp:nvSpPr>
      <dsp:spPr>
        <a:xfrm>
          <a:off x="1114618" y="813253"/>
          <a:ext cx="624411" cy="70154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latin typeface="Calibri" panose="020F0502020204030204"/>
              <a:ea typeface="+mn-ea"/>
              <a:cs typeface="+mn-cs"/>
            </a:rPr>
            <a:t>Single Honor Degrees</a:t>
          </a:r>
        </a:p>
      </dsp:txBody>
      <dsp:txXfrm>
        <a:off x="1206061" y="915992"/>
        <a:ext cx="441525" cy="496070"/>
      </dsp:txXfrm>
    </dsp:sp>
    <dsp:sp modelId="{B423E55F-95D6-4683-9B34-E2E72C3F2CE3}">
      <dsp:nvSpPr>
        <dsp:cNvPr id="0" name=""/>
        <dsp:cNvSpPr/>
      </dsp:nvSpPr>
      <dsp:spPr>
        <a:xfrm rot="16200000">
          <a:off x="1372269" y="623888"/>
          <a:ext cx="109108" cy="179039"/>
        </a:xfrm>
        <a:prstGeom prst="righ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388635" y="676062"/>
        <a:ext cx="76376" cy="107423"/>
      </dsp:txXfrm>
    </dsp:sp>
    <dsp:sp modelId="{C5D0A5E1-338A-47FE-AB21-A3A8262AB793}">
      <dsp:nvSpPr>
        <dsp:cNvPr id="0" name=""/>
        <dsp:cNvSpPr/>
      </dsp:nvSpPr>
      <dsp:spPr>
        <a:xfrm>
          <a:off x="1060324" y="90256"/>
          <a:ext cx="732998" cy="517131"/>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b="0" kern="1200" dirty="0">
              <a:latin typeface="Calibri" panose="020F0502020204030204"/>
              <a:ea typeface="+mn-ea"/>
              <a:cs typeface="+mn-cs"/>
            </a:rPr>
            <a:t>Economics</a:t>
          </a:r>
          <a:r>
            <a:rPr lang="en-IE" sz="800" kern="1200" dirty="0">
              <a:latin typeface="Calibri" panose="020F0502020204030204"/>
              <a:ea typeface="+mn-ea"/>
              <a:cs typeface="+mn-cs"/>
            </a:rPr>
            <a:t> </a:t>
          </a:r>
        </a:p>
      </dsp:txBody>
      <dsp:txXfrm>
        <a:off x="1167669" y="165988"/>
        <a:ext cx="518308" cy="365667"/>
      </dsp:txXfrm>
    </dsp:sp>
    <dsp:sp modelId="{19E931F7-7F85-4248-B36A-72D2EA65FB49}">
      <dsp:nvSpPr>
        <dsp:cNvPr id="0" name=""/>
        <dsp:cNvSpPr/>
      </dsp:nvSpPr>
      <dsp:spPr>
        <a:xfrm>
          <a:off x="1782079" y="1074507"/>
          <a:ext cx="103711" cy="179039"/>
        </a:xfrm>
        <a:prstGeom prst="rightArrow">
          <a:avLst>
            <a:gd name="adj1" fmla="val 60000"/>
            <a:gd name="adj2" fmla="val 50000"/>
          </a:avLst>
        </a:prstGeom>
        <a:gradFill rotWithShape="0">
          <a:gsLst>
            <a:gs pos="0">
              <a:schemeClr val="accent2">
                <a:hueOff val="-4081280"/>
                <a:satOff val="-33333"/>
                <a:lumOff val="3987"/>
                <a:alphaOff val="0"/>
                <a:shade val="51000"/>
                <a:satMod val="130000"/>
              </a:schemeClr>
            </a:gs>
            <a:gs pos="80000">
              <a:schemeClr val="accent2">
                <a:hueOff val="-4081280"/>
                <a:satOff val="-33333"/>
                <a:lumOff val="3987"/>
                <a:alphaOff val="0"/>
                <a:shade val="93000"/>
                <a:satMod val="130000"/>
              </a:schemeClr>
            </a:gs>
            <a:gs pos="100000">
              <a:schemeClr val="accent2">
                <a:hueOff val="-4081280"/>
                <a:satOff val="-33333"/>
                <a:lumOff val="3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782079" y="1110315"/>
        <a:ext cx="72598" cy="107423"/>
      </dsp:txXfrm>
    </dsp:sp>
    <dsp:sp modelId="{A4395CC8-5162-4F86-8E14-781A951E78BF}">
      <dsp:nvSpPr>
        <dsp:cNvPr id="0" name=""/>
        <dsp:cNvSpPr/>
      </dsp:nvSpPr>
      <dsp:spPr>
        <a:xfrm>
          <a:off x="1934711" y="921915"/>
          <a:ext cx="614634" cy="484222"/>
        </a:xfrm>
        <a:prstGeom prst="ellipse">
          <a:avLst/>
        </a:prstGeom>
        <a:gradFill rotWithShape="0">
          <a:gsLst>
            <a:gs pos="0">
              <a:schemeClr val="accent2">
                <a:hueOff val="-4081280"/>
                <a:satOff val="-33333"/>
                <a:lumOff val="3987"/>
                <a:alphaOff val="0"/>
                <a:shade val="51000"/>
                <a:satMod val="130000"/>
              </a:schemeClr>
            </a:gs>
            <a:gs pos="80000">
              <a:schemeClr val="accent2">
                <a:hueOff val="-4081280"/>
                <a:satOff val="-33333"/>
                <a:lumOff val="3987"/>
                <a:alphaOff val="0"/>
                <a:shade val="93000"/>
                <a:satMod val="130000"/>
              </a:schemeClr>
            </a:gs>
            <a:gs pos="100000">
              <a:schemeClr val="accent2">
                <a:hueOff val="-4081280"/>
                <a:satOff val="-33333"/>
                <a:lumOff val="3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Political Science</a:t>
          </a:r>
        </a:p>
      </dsp:txBody>
      <dsp:txXfrm>
        <a:off x="2024722" y="992828"/>
        <a:ext cx="434612" cy="342396"/>
      </dsp:txXfrm>
    </dsp:sp>
    <dsp:sp modelId="{996624AA-C172-4589-AC44-B55184D95475}">
      <dsp:nvSpPr>
        <dsp:cNvPr id="0" name=""/>
        <dsp:cNvSpPr/>
      </dsp:nvSpPr>
      <dsp:spPr>
        <a:xfrm rot="5400000">
          <a:off x="1365352" y="1537785"/>
          <a:ext cx="122943" cy="179039"/>
        </a:xfrm>
        <a:prstGeom prst="rightArrow">
          <a:avLst>
            <a:gd name="adj1" fmla="val 60000"/>
            <a:gd name="adj2" fmla="val 5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383794" y="1555152"/>
        <a:ext cx="86060" cy="107423"/>
      </dsp:txXfrm>
    </dsp:sp>
    <dsp:sp modelId="{AA634A11-A221-45B5-AB0A-4DF81CF89A8D}">
      <dsp:nvSpPr>
        <dsp:cNvPr id="0" name=""/>
        <dsp:cNvSpPr/>
      </dsp:nvSpPr>
      <dsp:spPr>
        <a:xfrm>
          <a:off x="1099902" y="1746769"/>
          <a:ext cx="653844" cy="464924"/>
        </a:xfrm>
        <a:prstGeom prst="ellips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Business</a:t>
          </a:r>
        </a:p>
      </dsp:txBody>
      <dsp:txXfrm>
        <a:off x="1195655" y="1814856"/>
        <a:ext cx="462338" cy="328750"/>
      </dsp:txXfrm>
    </dsp:sp>
    <dsp:sp modelId="{2A1DCCC5-F52E-4A59-BD17-9DE46C601177}">
      <dsp:nvSpPr>
        <dsp:cNvPr id="0" name=""/>
        <dsp:cNvSpPr/>
      </dsp:nvSpPr>
      <dsp:spPr>
        <a:xfrm rot="10800000">
          <a:off x="987943" y="1074507"/>
          <a:ext cx="89517" cy="179039"/>
        </a:xfrm>
        <a:prstGeom prst="rightArrow">
          <a:avLst>
            <a:gd name="adj1" fmla="val 60000"/>
            <a:gd name="adj2" fmla="val 50000"/>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014798" y="1110315"/>
        <a:ext cx="62662" cy="107423"/>
      </dsp:txXfrm>
    </dsp:sp>
    <dsp:sp modelId="{31688000-EDE8-4EA0-BE03-9A71DAE3F3FA}">
      <dsp:nvSpPr>
        <dsp:cNvPr id="0" name=""/>
        <dsp:cNvSpPr/>
      </dsp:nvSpPr>
      <dsp:spPr>
        <a:xfrm>
          <a:off x="277520" y="903450"/>
          <a:ext cx="668196" cy="521153"/>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E" sz="900" kern="1200">
              <a:latin typeface="Calibri" panose="020F0502020204030204"/>
              <a:ea typeface="+mn-ea"/>
              <a:cs typeface="+mn-cs"/>
            </a:rPr>
            <a:t>Sociology</a:t>
          </a:r>
        </a:p>
      </dsp:txBody>
      <dsp:txXfrm>
        <a:off x="375375" y="979771"/>
        <a:ext cx="472486" cy="368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7BF00-32EC-4614-8512-798646D0A4EE}">
      <dsp:nvSpPr>
        <dsp:cNvPr id="0" name=""/>
        <dsp:cNvSpPr/>
      </dsp:nvSpPr>
      <dsp:spPr>
        <a:xfrm>
          <a:off x="1352972" y="933872"/>
          <a:ext cx="561129" cy="5611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latin typeface="Calibri" panose="020F0502020204030204"/>
              <a:ea typeface="+mn-ea"/>
              <a:cs typeface="+mn-cs"/>
            </a:rPr>
            <a:t>Joint Honor Degrees </a:t>
          </a:r>
        </a:p>
      </dsp:txBody>
      <dsp:txXfrm>
        <a:off x="1435147" y="1016047"/>
        <a:ext cx="396779" cy="396779"/>
      </dsp:txXfrm>
    </dsp:sp>
    <dsp:sp modelId="{F2347155-CE07-45D9-8A63-7271C0BE8442}">
      <dsp:nvSpPr>
        <dsp:cNvPr id="0" name=""/>
        <dsp:cNvSpPr/>
      </dsp:nvSpPr>
      <dsp:spPr>
        <a:xfrm rot="16200000">
          <a:off x="1572201" y="730767"/>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590602" y="785508"/>
        <a:ext cx="85870" cy="109019"/>
      </dsp:txXfrm>
    </dsp:sp>
    <dsp:sp modelId="{F3D3763D-CB81-4487-BCF4-212FE14902D9}">
      <dsp:nvSpPr>
        <dsp:cNvPr id="0" name=""/>
        <dsp:cNvSpPr/>
      </dsp:nvSpPr>
      <dsp:spPr>
        <a:xfrm>
          <a:off x="1282831" y="1004"/>
          <a:ext cx="701412" cy="701412"/>
        </a:xfrm>
        <a:prstGeom prst="ellipse">
          <a:avLst/>
        </a:prstGeom>
        <a:gradFill rotWithShape="0">
          <a:gsLst>
            <a:gs pos="45000">
              <a:srgbClr val="00B05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latin typeface="Calibri" panose="020F0502020204030204"/>
              <a:ea typeface="+mn-ea"/>
              <a:cs typeface="+mn-cs"/>
            </a:rPr>
            <a:t>Economics and Political Science </a:t>
          </a:r>
        </a:p>
      </dsp:txBody>
      <dsp:txXfrm>
        <a:off x="1385550" y="103723"/>
        <a:ext cx="495974" cy="495974"/>
      </dsp:txXfrm>
    </dsp:sp>
    <dsp:sp modelId="{B3B01B35-26B4-4129-8EC6-FEE996401EF4}">
      <dsp:nvSpPr>
        <dsp:cNvPr id="0" name=""/>
        <dsp:cNvSpPr/>
      </dsp:nvSpPr>
      <dsp:spPr>
        <a:xfrm rot="19800000">
          <a:off x="1912394" y="927177"/>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914859" y="972717"/>
        <a:ext cx="85870" cy="109019"/>
      </dsp:txXfrm>
    </dsp:sp>
    <dsp:sp modelId="{A2787F89-9164-4045-BDB5-33DBB91BC219}">
      <dsp:nvSpPr>
        <dsp:cNvPr id="0" name=""/>
        <dsp:cNvSpPr/>
      </dsp:nvSpPr>
      <dsp:spPr>
        <a:xfrm>
          <a:off x="2029974" y="432368"/>
          <a:ext cx="701412" cy="701412"/>
        </a:xfrm>
        <a:prstGeom prst="ellipse">
          <a:avLst/>
        </a:prstGeom>
        <a:gradFill rotWithShape="0">
          <a:gsLst>
            <a:gs pos="45000">
              <a:srgbClr val="00B0F0"/>
            </a:gs>
            <a:gs pos="55000">
              <a:srgbClr val="FFC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Economics and Sociology</a:t>
          </a:r>
        </a:p>
      </dsp:txBody>
      <dsp:txXfrm>
        <a:off x="2132693" y="535087"/>
        <a:ext cx="495974" cy="495974"/>
      </dsp:txXfrm>
    </dsp:sp>
    <dsp:sp modelId="{4F7A5765-A610-44E2-B0C5-F86AB008253C}">
      <dsp:nvSpPr>
        <dsp:cNvPr id="0" name=""/>
        <dsp:cNvSpPr/>
      </dsp:nvSpPr>
      <dsp:spPr>
        <a:xfrm rot="1800000">
          <a:off x="1912394" y="131999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914859" y="1347138"/>
        <a:ext cx="85870" cy="109019"/>
      </dsp:txXfrm>
    </dsp:sp>
    <dsp:sp modelId="{425013E1-1DAF-441F-A81F-39E3F3F602FE}">
      <dsp:nvSpPr>
        <dsp:cNvPr id="0" name=""/>
        <dsp:cNvSpPr/>
      </dsp:nvSpPr>
      <dsp:spPr>
        <a:xfrm>
          <a:off x="2029974" y="1295094"/>
          <a:ext cx="701412" cy="701412"/>
        </a:xfrm>
        <a:prstGeom prst="ellipse">
          <a:avLst/>
        </a:prstGeom>
        <a:gradFill rotWithShape="0">
          <a:gsLst>
            <a:gs pos="45000">
              <a:srgbClr val="00B0F0"/>
            </a:gs>
            <a:gs pos="55000">
              <a:srgbClr val="00B05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Political Science and Sociology</a:t>
          </a:r>
        </a:p>
      </dsp:txBody>
      <dsp:txXfrm>
        <a:off x="2132693" y="1397813"/>
        <a:ext cx="495974" cy="495974"/>
      </dsp:txXfrm>
    </dsp:sp>
    <dsp:sp modelId="{246E898F-D3C1-48D7-8E8B-999157851932}">
      <dsp:nvSpPr>
        <dsp:cNvPr id="0" name=""/>
        <dsp:cNvSpPr/>
      </dsp:nvSpPr>
      <dsp:spPr>
        <a:xfrm rot="5400000">
          <a:off x="1572201" y="151640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a:off x="1590602" y="1534348"/>
        <a:ext cx="85870" cy="109019"/>
      </dsp:txXfrm>
    </dsp:sp>
    <dsp:sp modelId="{A5F0ED06-C563-4265-A521-584D2C168941}">
      <dsp:nvSpPr>
        <dsp:cNvPr id="0" name=""/>
        <dsp:cNvSpPr/>
      </dsp:nvSpPr>
      <dsp:spPr>
        <a:xfrm>
          <a:off x="1282831" y="1726458"/>
          <a:ext cx="701412" cy="701412"/>
        </a:xfrm>
        <a:prstGeom prst="ellipse">
          <a:avLst/>
        </a:prstGeom>
        <a:gradFill rotWithShape="0">
          <a:gsLst>
            <a:gs pos="45000">
              <a:srgbClr val="FFC00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Economics </a:t>
          </a:r>
        </a:p>
      </dsp:txBody>
      <dsp:txXfrm>
        <a:off x="1385550" y="1829177"/>
        <a:ext cx="495974" cy="495974"/>
      </dsp:txXfrm>
    </dsp:sp>
    <dsp:sp modelId="{74C6D8EB-3B2E-415D-B932-02FD0A9B4308}">
      <dsp:nvSpPr>
        <dsp:cNvPr id="0" name=""/>
        <dsp:cNvSpPr/>
      </dsp:nvSpPr>
      <dsp:spPr>
        <a:xfrm rot="9000000">
          <a:off x="1232008" y="1319998"/>
          <a:ext cx="122671" cy="181699"/>
        </a:xfrm>
        <a:prstGeom prst="rightArrow">
          <a:avLst>
            <a:gd name="adj1" fmla="val 60000"/>
            <a:gd name="adj2" fmla="val 50000"/>
          </a:avLst>
        </a:prstGeom>
        <a:solidFill>
          <a:srgbClr val="000000">
            <a:lumMod val="85000"/>
            <a:lumOff val="15000"/>
          </a:srgb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266344" y="1347138"/>
        <a:ext cx="85870" cy="109019"/>
      </dsp:txXfrm>
    </dsp:sp>
    <dsp:sp modelId="{EE0027E1-8384-4235-B781-24B867B4E4BE}">
      <dsp:nvSpPr>
        <dsp:cNvPr id="0" name=""/>
        <dsp:cNvSpPr/>
      </dsp:nvSpPr>
      <dsp:spPr>
        <a:xfrm>
          <a:off x="535688" y="1295094"/>
          <a:ext cx="701412" cy="701412"/>
        </a:xfrm>
        <a:prstGeom prst="ellipse">
          <a:avLst/>
        </a:prstGeom>
        <a:gradFill rotWithShape="0">
          <a:gsLst>
            <a:gs pos="45000">
              <a:srgbClr val="00B050"/>
            </a:gs>
            <a:gs pos="55000">
              <a:srgbClr val="7030A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Business and Political Science</a:t>
          </a:r>
        </a:p>
      </dsp:txBody>
      <dsp:txXfrm>
        <a:off x="638407" y="1397813"/>
        <a:ext cx="495974" cy="495974"/>
      </dsp:txXfrm>
    </dsp:sp>
    <dsp:sp modelId="{E7197900-ED3A-483B-8FD8-921B55215048}">
      <dsp:nvSpPr>
        <dsp:cNvPr id="0" name=""/>
        <dsp:cNvSpPr/>
      </dsp:nvSpPr>
      <dsp:spPr>
        <a:xfrm rot="12600000">
          <a:off x="1232008" y="927177"/>
          <a:ext cx="122671" cy="181699"/>
        </a:xfrm>
        <a:prstGeom prst="rightArrow">
          <a:avLst>
            <a:gd name="adj1" fmla="val 60000"/>
            <a:gd name="adj2" fmla="val 50000"/>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E" sz="600" kern="1200">
            <a:solidFill>
              <a:sysClr val="windowText" lastClr="000000"/>
            </a:solidFill>
            <a:latin typeface="Calibri" panose="020F0502020204030204"/>
            <a:ea typeface="+mn-ea"/>
            <a:cs typeface="+mn-cs"/>
          </a:endParaRPr>
        </a:p>
      </dsp:txBody>
      <dsp:txXfrm rot="10800000">
        <a:off x="1266344" y="972717"/>
        <a:ext cx="85870" cy="109019"/>
      </dsp:txXfrm>
    </dsp:sp>
    <dsp:sp modelId="{FC10865B-4234-4BEA-A266-CE963C1FF202}">
      <dsp:nvSpPr>
        <dsp:cNvPr id="0" name=""/>
        <dsp:cNvSpPr/>
      </dsp:nvSpPr>
      <dsp:spPr>
        <a:xfrm>
          <a:off x="535688" y="432368"/>
          <a:ext cx="701412" cy="701412"/>
        </a:xfrm>
        <a:prstGeom prst="ellipse">
          <a:avLst/>
        </a:prstGeom>
        <a:gradFill rotWithShape="0">
          <a:gsLst>
            <a:gs pos="45000">
              <a:srgbClr val="7030A0"/>
            </a:gs>
            <a:gs pos="55000">
              <a:srgbClr val="00B0F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a:solidFill>
                <a:srgbClr val="FFFFFF"/>
              </a:solidFill>
              <a:latin typeface="Calibri" panose="020F0502020204030204"/>
              <a:ea typeface="+mn-ea"/>
              <a:cs typeface="+mn-cs"/>
            </a:rPr>
            <a:t>Sociology and Business</a:t>
          </a:r>
        </a:p>
      </dsp:txBody>
      <dsp:txXfrm>
        <a:off x="638407" y="535087"/>
        <a:ext cx="495974" cy="495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74CE0-F42A-E94D-BDCA-C92639B14F09}">
      <dsp:nvSpPr>
        <dsp:cNvPr id="0" name=""/>
        <dsp:cNvSpPr/>
      </dsp:nvSpPr>
      <dsp:spPr>
        <a:xfrm>
          <a:off x="3981"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1</a:t>
          </a:r>
          <a:r>
            <a:rPr lang="en-GB" sz="2000" kern="1200" baseline="30000" dirty="0"/>
            <a:t>st</a:t>
          </a:r>
          <a:r>
            <a:rPr lang="en-GB" sz="2000" kern="1200" dirty="0"/>
            <a:t> Year</a:t>
          </a:r>
          <a:br>
            <a:rPr lang="en-GB" sz="2000" kern="1200" dirty="0"/>
          </a:br>
          <a:r>
            <a:rPr lang="en-GB" sz="1400" kern="1200" dirty="0"/>
            <a:t>(Junior </a:t>
          </a:r>
          <a:br>
            <a:rPr lang="en-GB" sz="1400" kern="1200" dirty="0"/>
          </a:br>
          <a:r>
            <a:rPr lang="en-GB" sz="1400" kern="1200" dirty="0"/>
            <a:t>Fresh)</a:t>
          </a:r>
          <a:endParaRPr lang="en-GB" sz="2000" kern="1200" dirty="0"/>
        </a:p>
      </dsp:txBody>
      <dsp:txXfrm>
        <a:off x="467524" y="293080"/>
        <a:ext cx="1390628" cy="927085"/>
      </dsp:txXfrm>
    </dsp:sp>
    <dsp:sp modelId="{B8CAC172-030E-464C-BEDB-B77E114D332E}">
      <dsp:nvSpPr>
        <dsp:cNvPr id="0" name=""/>
        <dsp:cNvSpPr/>
      </dsp:nvSpPr>
      <dsp:spPr>
        <a:xfrm>
          <a:off x="2089923" y="293080"/>
          <a:ext cx="2317713" cy="927085"/>
        </a:xfrm>
        <a:prstGeom prst="chevron">
          <a:avLst/>
        </a:prstGeom>
        <a:solidFill>
          <a:schemeClr val="bg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2</a:t>
          </a:r>
          <a:r>
            <a:rPr lang="en-GB" sz="2000" kern="1200" baseline="30000" dirty="0"/>
            <a:t>nd</a:t>
          </a:r>
          <a:r>
            <a:rPr lang="en-GB" sz="2000" kern="1200" dirty="0"/>
            <a:t> Year</a:t>
          </a:r>
          <a:br>
            <a:rPr lang="en-GB" sz="2000" kern="1200" dirty="0"/>
          </a:br>
          <a:r>
            <a:rPr lang="en-GB" sz="1400" kern="1200" dirty="0"/>
            <a:t>(Senior </a:t>
          </a:r>
          <a:br>
            <a:rPr lang="en-GB" sz="1400" kern="1200" dirty="0"/>
          </a:br>
          <a:r>
            <a:rPr lang="en-GB" sz="1400" kern="1200" dirty="0"/>
            <a:t>Fresh)</a:t>
          </a:r>
        </a:p>
      </dsp:txBody>
      <dsp:txXfrm>
        <a:off x="2553466" y="293080"/>
        <a:ext cx="1390628" cy="927085"/>
      </dsp:txXfrm>
    </dsp:sp>
    <dsp:sp modelId="{DD7C71BF-E3F1-D34F-AC03-39D6F96EFA79}">
      <dsp:nvSpPr>
        <dsp:cNvPr id="0" name=""/>
        <dsp:cNvSpPr/>
      </dsp:nvSpPr>
      <dsp:spPr>
        <a:xfrm>
          <a:off x="4175866"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3</a:t>
          </a:r>
          <a:r>
            <a:rPr lang="en-GB" sz="2000" kern="1200" baseline="30000" dirty="0"/>
            <a:t>rd</a:t>
          </a:r>
          <a:r>
            <a:rPr lang="en-GB" sz="2000" kern="1200" dirty="0"/>
            <a:t> Year</a:t>
          </a:r>
          <a:br>
            <a:rPr lang="en-GB" sz="2000" kern="1200" dirty="0"/>
          </a:br>
          <a:r>
            <a:rPr lang="en-GB" sz="1400" kern="1200" dirty="0"/>
            <a:t>(Junior </a:t>
          </a:r>
          <a:br>
            <a:rPr lang="en-GB" sz="1400" kern="1200" dirty="0"/>
          </a:br>
          <a:r>
            <a:rPr lang="en-GB" sz="1400" kern="1200" dirty="0"/>
            <a:t>Sophister)</a:t>
          </a:r>
        </a:p>
      </dsp:txBody>
      <dsp:txXfrm>
        <a:off x="4639409" y="293080"/>
        <a:ext cx="1390628" cy="927085"/>
      </dsp:txXfrm>
    </dsp:sp>
    <dsp:sp modelId="{3A132D40-AA2C-AF48-AAA0-CDEEBDD2CD8E}">
      <dsp:nvSpPr>
        <dsp:cNvPr id="0" name=""/>
        <dsp:cNvSpPr/>
      </dsp:nvSpPr>
      <dsp:spPr>
        <a:xfrm>
          <a:off x="6261808" y="293080"/>
          <a:ext cx="2317713" cy="927085"/>
        </a:xfrm>
        <a:prstGeom prst="chevron">
          <a:avLst/>
        </a:prstGeom>
        <a:solidFill>
          <a:schemeClr val="accent1"/>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4</a:t>
          </a:r>
          <a:r>
            <a:rPr lang="en-GB" sz="2000" kern="1200" baseline="30000" dirty="0"/>
            <a:t>th</a:t>
          </a:r>
          <a:r>
            <a:rPr lang="en-GB" sz="2000" kern="1200" dirty="0"/>
            <a:t> Year</a:t>
          </a:r>
          <a:br>
            <a:rPr lang="en-GB" sz="2000" kern="1200" dirty="0"/>
          </a:br>
          <a:r>
            <a:rPr lang="en-GB" sz="1400" kern="1200" dirty="0"/>
            <a:t>(Senior Sophister)</a:t>
          </a:r>
        </a:p>
      </dsp:txBody>
      <dsp:txXfrm>
        <a:off x="6725351" y="293080"/>
        <a:ext cx="1390628" cy="9270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2FA2CE6C-339B-6D48-89EF-98BFB8A15979}" type="datetimeFigureOut">
              <a:rPr lang="en-US" smtClean="0"/>
              <a:pPr/>
              <a:t>9/17/2025</a:t>
            </a:fld>
            <a:endParaRPr lang="en-US"/>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E3EB03F5-D840-DC4A-98B9-8263B84BE70A}" type="slidenum">
              <a:rPr lang="en-US" smtClean="0"/>
              <a:pPr/>
              <a:t>‹#›</a:t>
            </a:fld>
            <a:endParaRPr lang="en-US"/>
          </a:p>
        </p:txBody>
      </p:sp>
    </p:spTree>
    <p:extLst>
      <p:ext uri="{BB962C8B-B14F-4D97-AF65-F5344CB8AC3E}">
        <p14:creationId xmlns:p14="http://schemas.microsoft.com/office/powerpoint/2010/main" val="994879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ba.i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cd.ie/courses/undergraduate/your-trinity-pathways/assets/Trinity-Graduate-Attributes.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tcd.ie/courses/undergraduate/your-trinity-education" TargetMode="External"/><Relationship Id="rId5" Type="http://schemas.openxmlformats.org/officeDocument/2006/relationships/hyperlink" Target="https://www.tcd.ie/courses/undergraduate/your-trinity-pathways" TargetMode="External"/><Relationship Id="rId4" Type="http://schemas.openxmlformats.org/officeDocument/2006/relationships/hyperlink" Target="https://www.tcd.ie/trinity-electiv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Arial" panose="020B0604020202020204" pitchFamily="34" charset="0"/>
              </a:rPr>
              <a:t>Trinity College Dublin was created by royal charter in 1592</a:t>
            </a:r>
          </a:p>
          <a:p>
            <a:endParaRPr lang="en-IE" dirty="0"/>
          </a:p>
          <a:p>
            <a:r>
              <a:rPr lang="en-IE" dirty="0"/>
              <a:t>The leading Irish research university</a:t>
            </a:r>
          </a:p>
          <a:p>
            <a:r>
              <a:rPr lang="en-IE" dirty="0"/>
              <a:t>Global recognition</a:t>
            </a:r>
          </a:p>
          <a:p>
            <a:r>
              <a:rPr lang="en-IE" dirty="0"/>
              <a:t>Ranked 1</a:t>
            </a:r>
            <a:r>
              <a:rPr lang="en-IE" baseline="30000" dirty="0"/>
              <a:t>st</a:t>
            </a:r>
            <a:r>
              <a:rPr lang="en-IE" dirty="0"/>
              <a:t> in Ireland and 129</a:t>
            </a:r>
            <a:r>
              <a:rPr lang="en-IE" baseline="30000" dirty="0"/>
              <a:t>th</a:t>
            </a:r>
            <a:r>
              <a:rPr lang="en-IE" dirty="0"/>
              <a:t> in the World (QS 2014</a:t>
            </a:r>
            <a:r>
              <a:rPr lang="en-IE" baseline="0" dirty="0"/>
              <a:t> 71</a:t>
            </a:r>
            <a:r>
              <a:rPr lang="en-IE" baseline="30000" dirty="0"/>
              <a:t>st</a:t>
            </a:r>
            <a:r>
              <a:rPr lang="en-IE" baseline="0" dirty="0"/>
              <a:t> in world and 25</a:t>
            </a:r>
            <a:r>
              <a:rPr lang="en-IE" baseline="30000" dirty="0"/>
              <a:t>th</a:t>
            </a:r>
            <a:r>
              <a:rPr lang="en-IE" baseline="0" dirty="0"/>
              <a:t> in Europe)</a:t>
            </a:r>
            <a:endParaRPr lang="en-IE" dirty="0"/>
          </a:p>
          <a:p>
            <a:r>
              <a:rPr lang="en-IE" dirty="0"/>
              <a:t>A community of Scholars</a:t>
            </a:r>
          </a:p>
          <a:p>
            <a:endParaRPr lang="en-GB" dirty="0"/>
          </a:p>
          <a:p>
            <a:endParaRPr lang="en-GB" dirty="0"/>
          </a:p>
          <a:p>
            <a:r>
              <a:rPr lang="en-GB" dirty="0"/>
              <a:t>Nobel prize winners</a:t>
            </a:r>
          </a:p>
          <a:p>
            <a:r>
              <a:rPr lang="en-GB" dirty="0"/>
              <a:t>Beckett, Shaw, Walton</a:t>
            </a:r>
            <a:endParaRPr lang="en-US" dirty="0"/>
          </a:p>
          <a:p>
            <a:endParaRPr lang="en-US" dirty="0"/>
          </a:p>
          <a:p>
            <a:r>
              <a:rPr lang="en-US" dirty="0"/>
              <a:t>For the purpose of compiling the rankings, 5,100 academics from around the world were surveyed concerning the research quality of the university and their views accounted for 40% of the score. In addition, 1,480 international employers in a recruiter review were surveyed concerning their views on graduate employability which accounted for 10%. The other half of the marks was made up of teaching quality which was measured by staff: student ratio (20%), a further 20% was allocated to research quality which was gauged by the university’s citations of major papers. The international outlook was also measured by international faculty staff (5%) and international students (5%).  Trinity College scored highly in all of these categories.</a:t>
            </a:r>
          </a:p>
          <a:p>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28608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9DD4D23-C98A-435E-AE88-9061F8349B02}" type="slidenum">
              <a:rPr lang="en-GB" smtClean="0"/>
              <a:pPr/>
              <a:t>15</a:t>
            </a:fld>
            <a:endParaRPr lang="en-GB"/>
          </a:p>
        </p:txBody>
      </p:sp>
    </p:spTree>
    <p:extLst>
      <p:ext uri="{BB962C8B-B14F-4D97-AF65-F5344CB8AC3E}">
        <p14:creationId xmlns:p14="http://schemas.microsoft.com/office/powerpoint/2010/main" val="2258424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 Learning Development supports Trinity students reach their academic potential. We offer a range of services including individual appointments, workshops and skills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Mathematics Help Room -&gt; school of math</a:t>
            </a:r>
          </a:p>
          <a:p>
            <a:r>
              <a:rPr lang="en-US" dirty="0"/>
              <a:t>https://maths.tcd.ie/outreach/helproom/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16</a:t>
            </a:fld>
            <a:endParaRPr lang="en-GB"/>
          </a:p>
        </p:txBody>
      </p:sp>
    </p:spTree>
    <p:extLst>
      <p:ext uri="{BB962C8B-B14F-4D97-AF65-F5344CB8AC3E}">
        <p14:creationId xmlns:p14="http://schemas.microsoft.com/office/powerpoint/2010/main" val="419764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en-US" sz="1200" dirty="0">
                <a:solidFill>
                  <a:srgbClr val="0070C0"/>
                </a:solidFill>
              </a:rPr>
              <a:t>Students with significant level of absenteeism can be deemed non-satisfactory (“NS”) and prevented from sitting final examinations</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17</a:t>
            </a:fld>
            <a:endParaRPr lang="en-GB"/>
          </a:p>
        </p:txBody>
      </p:sp>
    </p:spTree>
    <p:extLst>
      <p:ext uri="{BB962C8B-B14F-4D97-AF65-F5344CB8AC3E}">
        <p14:creationId xmlns:p14="http://schemas.microsoft.com/office/powerpoint/2010/main" val="166584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Please ensure today that you are registered for 60 ECTs for year 1 of your degree.</a:t>
            </a:r>
          </a:p>
          <a:p>
            <a:r>
              <a:rPr lang="en-IE" dirty="0"/>
              <a:t>Ensure you are registered for relevant tutorials or seminars for each module that are enrolled in.</a:t>
            </a:r>
          </a:p>
          <a:p>
            <a:endParaRPr lang="en-IE"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23</a:t>
            </a:fld>
            <a:endParaRPr lang="en-GB"/>
          </a:p>
        </p:txBody>
      </p:sp>
    </p:spTree>
    <p:extLst>
      <p:ext uri="{BB962C8B-B14F-4D97-AF65-F5344CB8AC3E}">
        <p14:creationId xmlns:p14="http://schemas.microsoft.com/office/powerpoint/2010/main" val="369005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HOW MANY SOCIETIES</a:t>
            </a:r>
          </a:p>
          <a:p>
            <a:r>
              <a:rPr lang="en-IE" dirty="0"/>
              <a:t>Foresight: business school: forum to meet businessmen</a:t>
            </a:r>
          </a:p>
          <a:p>
            <a:r>
              <a:rPr lang="en-IE" dirty="0"/>
              <a:t>Enterprise: supports start ups</a:t>
            </a:r>
          </a:p>
          <a:p>
            <a:r>
              <a:rPr lang="en-IE" dirty="0"/>
              <a:t>Upstart: </a:t>
            </a:r>
            <a:r>
              <a:rPr lang="en-IE" dirty="0" err="1"/>
              <a:t>entrepeneurs</a:t>
            </a:r>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26</a:t>
            </a:fld>
            <a:endParaRPr lang="en-GB"/>
          </a:p>
        </p:txBody>
      </p:sp>
    </p:spTree>
    <p:extLst>
      <p:ext uri="{BB962C8B-B14F-4D97-AF65-F5344CB8AC3E}">
        <p14:creationId xmlns:p14="http://schemas.microsoft.com/office/powerpoint/2010/main" val="303885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Strong international research reputation</a:t>
            </a:r>
          </a:p>
          <a:p>
            <a:r>
              <a:rPr lang="en-IE" b="1" dirty="0"/>
              <a:t>Excellent links </a:t>
            </a:r>
            <a:r>
              <a:rPr lang="en-IE" dirty="0"/>
              <a:t>to Irish and global organisations in the private, public and voluntary sector</a:t>
            </a:r>
          </a:p>
          <a:p>
            <a:r>
              <a:rPr lang="en-IE" b="1" dirty="0"/>
              <a:t>Active alumni:  </a:t>
            </a:r>
            <a:r>
              <a:rPr lang="en-IE" dirty="0">
                <a:hlinkClick r:id="rId3"/>
              </a:rPr>
              <a:t>Trinity Business Alumni</a:t>
            </a:r>
            <a:endParaRPr lang="en-IE" dirty="0"/>
          </a:p>
          <a:p>
            <a:endParaRPr lang="en-IE" dirty="0"/>
          </a:p>
          <a:p>
            <a:r>
              <a:rPr lang="en-IE" b="1" dirty="0"/>
              <a:t>Range of Undergraduate programmes</a:t>
            </a:r>
            <a:r>
              <a:rPr lang="en-IE" dirty="0"/>
              <a:t>:  BESS/BBS, Business &amp; Language, Computer Science &amp; Business, Law &amp; Business</a:t>
            </a:r>
          </a:p>
          <a:p>
            <a:r>
              <a:rPr lang="en-IE" dirty="0"/>
              <a:t>Gain an understanding of the role of management and organisation in society and knowledge of:</a:t>
            </a:r>
          </a:p>
          <a:p>
            <a:pPr lvl="1"/>
            <a:r>
              <a:rPr lang="en-IE" dirty="0"/>
              <a:t>marketing, finance, accounting, entrepreneurship, strategy, human resources, innovation, operations, information systems and many more. </a:t>
            </a:r>
          </a:p>
          <a:p>
            <a:endParaRPr lang="en-IE" dirty="0"/>
          </a:p>
          <a:p>
            <a:r>
              <a:rPr lang="en-IE" dirty="0"/>
              <a:t>Comprises the Departments of Economics, Philosophy, Political Science and Sociology</a:t>
            </a:r>
            <a:br>
              <a:rPr lang="en-IE" dirty="0"/>
            </a:br>
            <a:endParaRPr lang="en-IE" dirty="0"/>
          </a:p>
          <a:p>
            <a:r>
              <a:rPr lang="en-IE" dirty="0"/>
              <a:t>The School is at the forefront of teaching and research in Ireland across its four Disciplines</a:t>
            </a:r>
          </a:p>
          <a:p>
            <a:endParaRPr lang="en-IE" dirty="0"/>
          </a:p>
          <a:p>
            <a:endParaRPr lang="en-IE"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95451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Arial" panose="020B0604020202020204" pitchFamily="34" charset="0"/>
              </a:rPr>
              <a:t>BUSINESS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Learn more about the world of business and management and study subjects such as </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marketing, finance, accounting, entrepreneurship, strategy, human resources, innovation, operations, information systems and many more. </a:t>
            </a:r>
          </a:p>
          <a:p>
            <a:r>
              <a:rPr lang="en-IE" sz="1200" kern="1200" dirty="0">
                <a:solidFill>
                  <a:schemeClr val="tx1"/>
                </a:solidFill>
                <a:effectLst/>
                <a:latin typeface="+mn-lt"/>
                <a:ea typeface="+mn-ea"/>
                <a:cs typeface="Arial" panose="020B0604020202020204" pitchFamily="34" charset="0"/>
              </a:rPr>
              <a:t> </a:t>
            </a:r>
          </a:p>
          <a:p>
            <a:r>
              <a:rPr lang="en-IE" sz="1200" b="1" kern="1200" dirty="0">
                <a:solidFill>
                  <a:schemeClr val="tx1"/>
                </a:solidFill>
                <a:effectLst/>
                <a:latin typeface="+mn-lt"/>
                <a:ea typeface="+mn-ea"/>
                <a:cs typeface="Arial" panose="020B0604020202020204" pitchFamily="34" charset="0"/>
              </a:rPr>
              <a:t>ECONOMICS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Develops the concepts and tools to understand:</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How to limit / prevent unemployment</a:t>
            </a:r>
          </a:p>
          <a:p>
            <a:pPr lvl="1"/>
            <a:r>
              <a:rPr lang="en-IE" sz="1200" kern="1200" dirty="0">
                <a:solidFill>
                  <a:schemeClr val="tx1"/>
                </a:solidFill>
                <a:effectLst/>
                <a:latin typeface="+mn-lt"/>
                <a:ea typeface="+mn-ea"/>
                <a:cs typeface="Arial" panose="020B0604020202020204" pitchFamily="34" charset="0"/>
              </a:rPr>
              <a:t>How to regulate financial markets</a:t>
            </a:r>
          </a:p>
          <a:p>
            <a:pPr lvl="1"/>
            <a:r>
              <a:rPr lang="en-IE" sz="1200" kern="1200" dirty="0">
                <a:solidFill>
                  <a:schemeClr val="tx1"/>
                </a:solidFill>
                <a:effectLst/>
                <a:latin typeface="+mn-lt"/>
                <a:ea typeface="+mn-ea"/>
                <a:cs typeface="Arial" panose="020B0604020202020204" pitchFamily="34" charset="0"/>
              </a:rPr>
              <a:t>How to control the market power of large firms</a:t>
            </a:r>
          </a:p>
          <a:p>
            <a:pPr lvl="1"/>
            <a:r>
              <a:rPr lang="en-IE" sz="1200" kern="1200" dirty="0">
                <a:solidFill>
                  <a:schemeClr val="tx1"/>
                </a:solidFill>
                <a:effectLst/>
                <a:latin typeface="+mn-lt"/>
                <a:ea typeface="+mn-ea"/>
                <a:cs typeface="Arial" panose="020B0604020202020204" pitchFamily="34" charset="0"/>
              </a:rPr>
              <a:t>How best to address climate change</a:t>
            </a:r>
          </a:p>
          <a:p>
            <a:pPr lvl="1"/>
            <a:r>
              <a:rPr lang="en-IE" sz="1200" kern="1200" dirty="0">
                <a:solidFill>
                  <a:schemeClr val="tx1"/>
                </a:solidFill>
                <a:effectLst/>
                <a:latin typeface="+mn-lt"/>
                <a:ea typeface="+mn-ea"/>
                <a:cs typeface="Arial" panose="020B0604020202020204" pitchFamily="34" charset="0"/>
              </a:rPr>
              <a:t>How to help poorer countries grow and develop</a:t>
            </a:r>
          </a:p>
          <a:p>
            <a:r>
              <a:rPr lang="en-IE" sz="1200" kern="1200" dirty="0">
                <a:solidFill>
                  <a:schemeClr val="tx1"/>
                </a:solidFill>
                <a:effectLst/>
                <a:latin typeface="+mn-lt"/>
                <a:ea typeface="+mn-ea"/>
                <a:cs typeface="Arial" panose="020B0604020202020204" pitchFamily="34" charset="0"/>
              </a:rPr>
              <a:t> </a:t>
            </a:r>
          </a:p>
          <a:p>
            <a:r>
              <a:rPr lang="en-IE" sz="1200" b="1" kern="1200" dirty="0">
                <a:solidFill>
                  <a:schemeClr val="tx1"/>
                </a:solidFill>
                <a:effectLst/>
                <a:latin typeface="+mn-lt"/>
                <a:ea typeface="+mn-ea"/>
                <a:cs typeface="Arial" panose="020B0604020202020204" pitchFamily="34" charset="0"/>
              </a:rPr>
              <a:t>POLITICAL SCIENCE</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Students will learn about</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democracy works</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people vote</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political parties compete</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How European integration works</a:t>
            </a:r>
            <a:endParaRPr lang="en-IE" sz="1200" kern="1200" dirty="0">
              <a:solidFill>
                <a:schemeClr val="tx1"/>
              </a:solidFill>
              <a:effectLst/>
              <a:latin typeface="+mn-lt"/>
              <a:ea typeface="+mn-ea"/>
              <a:cs typeface="Arial" panose="020B0604020202020204" pitchFamily="34" charset="0"/>
            </a:endParaRPr>
          </a:p>
          <a:p>
            <a:pPr lvl="1"/>
            <a:r>
              <a:rPr lang="en-IE" sz="1200" b="1" kern="1200" dirty="0">
                <a:solidFill>
                  <a:schemeClr val="tx1"/>
                </a:solidFill>
                <a:effectLst/>
                <a:latin typeface="+mn-lt"/>
                <a:ea typeface="+mn-ea"/>
                <a:cs typeface="Arial" panose="020B0604020202020204" pitchFamily="34" charset="0"/>
              </a:rPr>
              <a:t>The values behind political ideologies</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SOCIOLOGY</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 </a:t>
            </a:r>
            <a:endParaRPr lang="en-IE" sz="1200" kern="1200" dirty="0">
              <a:solidFill>
                <a:schemeClr val="tx1"/>
              </a:solidFill>
              <a:effectLst/>
              <a:latin typeface="+mn-lt"/>
              <a:ea typeface="+mn-ea"/>
              <a:cs typeface="Arial" panose="020B0604020202020204" pitchFamily="34" charset="0"/>
            </a:endParaRPr>
          </a:p>
          <a:p>
            <a:r>
              <a:rPr lang="en-IE" sz="1200" b="1" kern="1200" dirty="0">
                <a:solidFill>
                  <a:schemeClr val="tx1"/>
                </a:solidFill>
                <a:effectLst/>
                <a:latin typeface="+mn-lt"/>
                <a:ea typeface="+mn-ea"/>
                <a:cs typeface="Arial" panose="020B0604020202020204" pitchFamily="34" charset="0"/>
              </a:rPr>
              <a:t>Understand phenomena such as</a:t>
            </a:r>
            <a:endParaRPr lang="en-IE" sz="1200" kern="1200" dirty="0">
              <a:solidFill>
                <a:schemeClr val="tx1"/>
              </a:solidFill>
              <a:effectLst/>
              <a:latin typeface="+mn-lt"/>
              <a:ea typeface="+mn-ea"/>
              <a:cs typeface="Arial" panose="020B0604020202020204" pitchFamily="34" charset="0"/>
            </a:endParaRPr>
          </a:p>
          <a:p>
            <a:pPr lvl="1"/>
            <a:r>
              <a:rPr lang="en-IE" sz="1200" kern="1200" dirty="0">
                <a:solidFill>
                  <a:schemeClr val="tx1"/>
                </a:solidFill>
                <a:effectLst/>
                <a:latin typeface="+mn-lt"/>
                <a:ea typeface="+mn-ea"/>
                <a:cs typeface="Arial" panose="020B0604020202020204" pitchFamily="34" charset="0"/>
              </a:rPr>
              <a:t>Social change and how it affects your own life and that of others</a:t>
            </a:r>
          </a:p>
          <a:p>
            <a:pPr lvl="1"/>
            <a:r>
              <a:rPr lang="en-IE" sz="1200" kern="1200" dirty="0">
                <a:solidFill>
                  <a:schemeClr val="tx1"/>
                </a:solidFill>
                <a:effectLst/>
                <a:latin typeface="+mn-lt"/>
                <a:ea typeface="+mn-ea"/>
                <a:cs typeface="Arial" panose="020B0604020202020204" pitchFamily="34" charset="0"/>
              </a:rPr>
              <a:t>Shared practices of behaviour </a:t>
            </a:r>
          </a:p>
          <a:p>
            <a:pPr lvl="1"/>
            <a:r>
              <a:rPr lang="en-IE" sz="1200" kern="1200" dirty="0">
                <a:solidFill>
                  <a:schemeClr val="tx1"/>
                </a:solidFill>
                <a:effectLst/>
                <a:latin typeface="+mn-lt"/>
                <a:ea typeface="+mn-ea"/>
                <a:cs typeface="Arial" panose="020B0604020202020204" pitchFamily="34" charset="0"/>
              </a:rPr>
              <a:t>Social movements like fair trade or feminism</a:t>
            </a:r>
          </a:p>
          <a:p>
            <a:pPr lvl="1"/>
            <a:r>
              <a:rPr lang="en-IE" sz="1200" kern="1200" dirty="0">
                <a:solidFill>
                  <a:schemeClr val="tx1"/>
                </a:solidFill>
                <a:effectLst/>
                <a:latin typeface="+mn-lt"/>
                <a:ea typeface="+mn-ea"/>
                <a:cs typeface="Arial" panose="020B0604020202020204" pitchFamily="34" charset="0"/>
              </a:rPr>
              <a:t>Structures of Inequality in society along lines of social class, gender, ethnicity or race</a:t>
            </a:r>
          </a:p>
          <a:p>
            <a:pPr lvl="1"/>
            <a:r>
              <a:rPr lang="en-IE" sz="1200" kern="1200" dirty="0">
                <a:solidFill>
                  <a:schemeClr val="tx1"/>
                </a:solidFill>
                <a:effectLst/>
                <a:latin typeface="+mn-lt"/>
                <a:ea typeface="+mn-ea"/>
                <a:cs typeface="Arial" panose="020B0604020202020204" pitchFamily="34" charset="0"/>
              </a:rPr>
              <a:t>The nature and meaning of work</a:t>
            </a:r>
          </a:p>
          <a:p>
            <a:pPr lvl="1"/>
            <a:r>
              <a:rPr lang="en-IE" sz="1200" kern="1200" dirty="0">
                <a:solidFill>
                  <a:schemeClr val="tx1"/>
                </a:solidFill>
                <a:effectLst/>
                <a:latin typeface="+mn-lt"/>
                <a:ea typeface="+mn-ea"/>
                <a:cs typeface="Arial" panose="020B0604020202020204" pitchFamily="34" charset="0"/>
              </a:rPr>
              <a:t>How do to social research </a:t>
            </a:r>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52152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+ 12 + 6 = 22 possible exit routes</a:t>
            </a:r>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333019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 / Minor (40 + 20) </a:t>
            </a:r>
            <a:r>
              <a:rPr lang="en-GB" dirty="0">
                <a:sym typeface="Wingdings" pitchFamily="2" charset="2"/>
              </a:rPr>
              <a:t> dropped one subject at the end of 3</a:t>
            </a:r>
            <a:r>
              <a:rPr lang="en-GB" baseline="30000" dirty="0">
                <a:sym typeface="Wingdings" pitchFamily="2" charset="2"/>
              </a:rPr>
              <a:t>rd</a:t>
            </a:r>
            <a:r>
              <a:rPr lang="en-GB" dirty="0">
                <a:sym typeface="Wingdings" pitchFamily="2" charset="2"/>
              </a:rPr>
              <a:t> year </a:t>
            </a:r>
            <a:endParaRPr lang="en-GB" dirty="0"/>
          </a:p>
          <a:p>
            <a:endParaRPr lang="en-GB" dirty="0"/>
          </a:p>
          <a:p>
            <a:endParaRPr lang="en-GB" dirty="0"/>
          </a:p>
          <a:p>
            <a:r>
              <a:rPr lang="en-GB" dirty="0"/>
              <a:t>4 Single </a:t>
            </a:r>
            <a:r>
              <a:rPr lang="en-GB" dirty="0" err="1"/>
              <a:t>honors</a:t>
            </a:r>
            <a:endParaRPr lang="en-GB" dirty="0"/>
          </a:p>
          <a:p>
            <a:r>
              <a:rPr lang="en-GB" dirty="0"/>
              <a:t>12 Major / Min (2 x 4*3 / 2)</a:t>
            </a:r>
          </a:p>
          <a:p>
            <a:r>
              <a:rPr lang="en-GB" dirty="0"/>
              <a:t>6 Joint </a:t>
            </a:r>
            <a:r>
              <a:rPr lang="en-GB" dirty="0" err="1"/>
              <a:t>Honors</a:t>
            </a:r>
            <a:r>
              <a:rPr lang="en-GB" dirty="0"/>
              <a:t> (4*3 / 2)</a:t>
            </a:r>
          </a:p>
          <a:p>
            <a:r>
              <a:rPr lang="en-GB" dirty="0"/>
              <a:t>= 22 possible degree pathways</a:t>
            </a:r>
          </a:p>
        </p:txBody>
      </p:sp>
      <p:sp>
        <p:nvSpPr>
          <p:cNvPr id="4" name="Slide Number Placeholder 3"/>
          <p:cNvSpPr>
            <a:spLocks noGrp="1"/>
          </p:cNvSpPr>
          <p:nvPr>
            <p:ph type="sldNum" sz="quarter" idx="5"/>
          </p:nvPr>
        </p:nvSpPr>
        <p:spPr/>
        <p:txBody>
          <a:bodyPr/>
          <a:lstStyle/>
          <a:p>
            <a:fld id="{EDE2C0D8-86A0-AD4B-B8C0-0FEE6247FDB8}" type="slidenum">
              <a:rPr lang="en-GB" smtClean="0"/>
              <a:pPr/>
              <a:t>7</a:t>
            </a:fld>
            <a:endParaRPr lang="en-GB"/>
          </a:p>
        </p:txBody>
      </p:sp>
    </p:spTree>
    <p:extLst>
      <p:ext uri="{BB962C8B-B14F-4D97-AF65-F5344CB8AC3E}">
        <p14:creationId xmlns:p14="http://schemas.microsoft.com/office/powerpoint/2010/main" val="296562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module possible: </a:t>
            </a:r>
          </a:p>
          <a:p>
            <a:r>
              <a:rPr lang="en-US" dirty="0"/>
              <a:t>S1 20 + S2 20 + 20 OM/TE (third column)</a:t>
            </a:r>
          </a:p>
          <a:p>
            <a:r>
              <a:rPr lang="en-US" dirty="0"/>
              <a:t>S1 40 + 20 OM/TE (first column)</a:t>
            </a:r>
          </a:p>
          <a:p>
            <a:endParaRPr lang="en-US" dirty="0"/>
          </a:p>
          <a:p>
            <a:endParaRPr lang="en-US" dirty="0"/>
          </a:p>
          <a:p>
            <a:r>
              <a:rPr lang="en-IE" sz="1200" b="1" i="0" u="none" strike="noStrike" kern="1200" dirty="0">
                <a:solidFill>
                  <a:schemeClr val="tx1"/>
                </a:solidFill>
                <a:effectLst/>
                <a:latin typeface="+mn-lt"/>
                <a:ea typeface="+mn-ea"/>
                <a:cs typeface="Arial" panose="020B0604020202020204" pitchFamily="34" charset="0"/>
              </a:rPr>
              <a:t>Designed Open Modules </a:t>
            </a:r>
            <a:r>
              <a:rPr lang="en-IE" sz="1200" b="0" i="0" u="none" strike="noStrike" kern="1200" dirty="0">
                <a:solidFill>
                  <a:schemeClr val="tx1"/>
                </a:solidFill>
                <a:effectLst/>
                <a:latin typeface="+mn-lt"/>
                <a:ea typeface="+mn-ea"/>
                <a:cs typeface="Arial" panose="020B0604020202020204" pitchFamily="34" charset="0"/>
              </a:rPr>
              <a:t>are modules from within the four disciplines that </a:t>
            </a:r>
            <a:r>
              <a:rPr lang="en-IE" sz="1200" b="1" i="0" u="none" strike="noStrike" kern="1200" dirty="0">
                <a:solidFill>
                  <a:schemeClr val="tx1"/>
                </a:solidFill>
                <a:effectLst/>
                <a:latin typeface="+mn-lt"/>
                <a:ea typeface="+mn-ea"/>
                <a:cs typeface="Arial" panose="020B0604020202020204" pitchFamily="34" charset="0"/>
              </a:rPr>
              <a:t>are complementary and related to your own programme of study</a:t>
            </a:r>
            <a:r>
              <a:rPr lang="en-IE" sz="1200" b="0" i="0" u="none" strike="noStrike" kern="1200" dirty="0">
                <a:solidFill>
                  <a:schemeClr val="tx1"/>
                </a:solidFill>
                <a:effectLst/>
                <a:latin typeface="+mn-lt"/>
                <a:ea typeface="+mn-ea"/>
                <a:cs typeface="Arial" panose="020B0604020202020204" pitchFamily="34" charset="0"/>
              </a:rPr>
              <a:t>. Open Modules will provide you with a wealth of opportunities to enrich the study of your core curriculum and to develop the </a:t>
            </a:r>
            <a:r>
              <a:rPr lang="en-IE" sz="1200" b="0" i="0" u="none" strike="noStrike" kern="1200" dirty="0">
                <a:solidFill>
                  <a:schemeClr val="tx1"/>
                </a:solidFill>
                <a:effectLst/>
                <a:latin typeface="+mn-lt"/>
                <a:ea typeface="+mn-ea"/>
                <a:cs typeface="Arial" panose="020B0604020202020204" pitchFamily="34" charset="0"/>
                <a:hlinkClick r:id="rId3"/>
              </a:rPr>
              <a:t>Trinity Graduate Attributes</a:t>
            </a:r>
            <a:r>
              <a:rPr lang="en-IE" sz="1200" b="0" i="0" u="none" strike="noStrike" kern="1200" dirty="0">
                <a:solidFill>
                  <a:schemeClr val="tx1"/>
                </a:solidFill>
                <a:effectLst/>
                <a:latin typeface="+mn-lt"/>
                <a:ea typeface="+mn-ea"/>
                <a:cs typeface="Arial" panose="020B0604020202020204" pitchFamily="34" charset="0"/>
              </a:rPr>
              <a:t>.</a:t>
            </a:r>
          </a:p>
          <a:p>
            <a:endParaRPr lang="en-IE" sz="1200" b="0" i="0" u="none" strike="noStrike" kern="1200" dirty="0">
              <a:solidFill>
                <a:schemeClr val="tx1"/>
              </a:solidFill>
              <a:effectLst/>
              <a:latin typeface="+mn-lt"/>
              <a:ea typeface="+mn-ea"/>
              <a:cs typeface="Arial" panose="020B0604020202020204" pitchFamily="34" charset="0"/>
            </a:endParaRPr>
          </a:p>
          <a:p>
            <a:r>
              <a:rPr lang="en-IE" sz="1200" b="1" i="0" u="none" strike="noStrike" kern="1200" dirty="0">
                <a:solidFill>
                  <a:schemeClr val="tx1"/>
                </a:solidFill>
                <a:effectLst/>
                <a:latin typeface="+mn-lt"/>
                <a:ea typeface="+mn-ea"/>
                <a:cs typeface="Arial" panose="020B0604020202020204" pitchFamily="34" charset="0"/>
              </a:rPr>
              <a:t>Important Quick Facts about Open Modules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are taken in combination with Trinity Electives. For more information on Trinity Electives, see </a:t>
            </a:r>
            <a:r>
              <a:rPr lang="en-IE" sz="1200" b="0" i="0" u="none" strike="noStrike" kern="1200" dirty="0">
                <a:solidFill>
                  <a:schemeClr val="tx1"/>
                </a:solidFill>
                <a:effectLst/>
                <a:latin typeface="+mn-lt"/>
                <a:ea typeface="+mn-ea"/>
                <a:cs typeface="Arial" panose="020B0604020202020204" pitchFamily="34" charset="0"/>
                <a:hlinkClick r:id="rId4"/>
              </a:rPr>
              <a:t>www.tcd.ie/trinity-electives</a:t>
            </a:r>
            <a:r>
              <a:rPr lang="en-IE" sz="1200" b="0" i="0" u="none" strike="noStrike" kern="1200" dirty="0">
                <a:solidFill>
                  <a:schemeClr val="tx1"/>
                </a:solidFill>
                <a:effectLst/>
                <a:latin typeface="+mn-lt"/>
                <a:ea typeface="+mn-ea"/>
                <a:cs typeface="Arial" panose="020B0604020202020204" pitchFamily="34" charset="0"/>
              </a:rPr>
              <a:t>. </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are weighted at either 5 or 10 ECTS (credits); 5 credit modules are taught and assessed within one semester; 10 credit modules may be taught and assessed over one or two semesters. (The modules you take as part of your programme are worth either 5 or 10 credits and you must take 60 credits per year.)</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The number of Open Modules you may take varies according to your programme. If you are on a Single </a:t>
            </a:r>
            <a:r>
              <a:rPr lang="en-IE" sz="1200" b="0" i="0" u="none" strike="noStrike" kern="1200" dirty="0" err="1">
                <a:solidFill>
                  <a:schemeClr val="tx1"/>
                </a:solidFill>
                <a:effectLst/>
                <a:latin typeface="+mn-lt"/>
                <a:ea typeface="+mn-ea"/>
                <a:cs typeface="Arial" panose="020B0604020202020204" pitchFamily="34" charset="0"/>
              </a:rPr>
              <a:t>Honors</a:t>
            </a:r>
            <a:r>
              <a:rPr lang="en-IE" sz="1200" b="0" i="0" u="none" strike="noStrike" kern="1200" dirty="0">
                <a:solidFill>
                  <a:schemeClr val="tx1"/>
                </a:solidFill>
                <a:effectLst/>
                <a:latin typeface="+mn-lt"/>
                <a:ea typeface="+mn-ea"/>
                <a:cs typeface="Arial" panose="020B0604020202020204" pitchFamily="34" charset="0"/>
              </a:rPr>
              <a:t> or Joint </a:t>
            </a:r>
            <a:r>
              <a:rPr lang="en-IE" sz="1200" b="0" i="0" u="none" strike="noStrike" kern="1200" dirty="0" err="1">
                <a:solidFill>
                  <a:schemeClr val="tx1"/>
                </a:solidFill>
                <a:effectLst/>
                <a:latin typeface="+mn-lt"/>
                <a:ea typeface="+mn-ea"/>
                <a:cs typeface="Arial" panose="020B0604020202020204" pitchFamily="34" charset="0"/>
              </a:rPr>
              <a:t>Honors</a:t>
            </a:r>
            <a:r>
              <a:rPr lang="en-IE" sz="1200" b="0" i="0" u="none" strike="noStrike" kern="1200" dirty="0">
                <a:solidFill>
                  <a:schemeClr val="tx1"/>
                </a:solidFill>
                <a:effectLst/>
                <a:latin typeface="+mn-lt"/>
                <a:ea typeface="+mn-ea"/>
                <a:cs typeface="Arial" panose="020B0604020202020204" pitchFamily="34" charset="0"/>
              </a:rPr>
              <a:t> programme (listed below) and opt to take Open Modules and Trinity Electives in your SF year (20 credits in total), you will take either 10 or 15 credits of Open Modules depending on whether you take one or two Trinity Electives (weighted at 5 credits each).</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Open Modules will be selected as part of the online enrolment process after the 1st Year end of year </a:t>
            </a:r>
            <a:r>
              <a:rPr lang="en-IE" sz="1200" b="0" i="0" u="none" strike="noStrike" kern="1200" dirty="0" err="1">
                <a:solidFill>
                  <a:schemeClr val="tx1"/>
                </a:solidFill>
                <a:effectLst/>
                <a:latin typeface="+mn-lt"/>
                <a:ea typeface="+mn-ea"/>
                <a:cs typeface="Arial" panose="020B0604020202020204" pitchFamily="34" charset="0"/>
              </a:rPr>
              <a:t>assessement</a:t>
            </a:r>
            <a:r>
              <a:rPr lang="en-IE" sz="1200" b="0" i="0" u="none" strike="noStrike" kern="1200" dirty="0">
                <a:solidFill>
                  <a:schemeClr val="tx1"/>
                </a:solidFill>
                <a:effectLst/>
                <a:latin typeface="+mn-lt"/>
                <a:ea typeface="+mn-ea"/>
                <a:cs typeface="Arial" panose="020B0604020202020204" pitchFamily="34" charset="0"/>
              </a:rPr>
              <a:t> results have been published at the end of May.</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Allocation will be on a first come, first served basis and places are subject to availability.</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Arial" panose="020B0604020202020204" pitchFamily="34" charset="0"/>
              </a:rPr>
              <a:t>Additional information on Open Modules may be found at </a:t>
            </a:r>
            <a:r>
              <a:rPr lang="en-IE" sz="1200" b="0" i="0" u="none" strike="noStrike" kern="1200" dirty="0">
                <a:solidFill>
                  <a:schemeClr val="tx1"/>
                </a:solidFill>
                <a:effectLst/>
                <a:latin typeface="+mn-lt"/>
                <a:ea typeface="+mn-ea"/>
                <a:cs typeface="Arial" panose="020B0604020202020204" pitchFamily="34" charset="0"/>
                <a:hlinkClick r:id="rId5"/>
              </a:rPr>
              <a:t>www.tcd.ie/courses/undergraduate/your-trinity-pathways </a:t>
            </a:r>
            <a:r>
              <a:rPr lang="en-IE" sz="1200" b="0" i="0" u="none" strike="noStrike" kern="1200" dirty="0">
                <a:solidFill>
                  <a:schemeClr val="tx1"/>
                </a:solidFill>
                <a:effectLst/>
                <a:latin typeface="+mn-lt"/>
                <a:ea typeface="+mn-ea"/>
                <a:cs typeface="Arial" panose="020B0604020202020204" pitchFamily="34" charset="0"/>
              </a:rPr>
              <a:t> and </a:t>
            </a:r>
            <a:r>
              <a:rPr lang="en-IE" sz="1200" b="0" i="0" u="none" strike="noStrike" kern="1200" dirty="0">
                <a:solidFill>
                  <a:schemeClr val="tx1"/>
                </a:solidFill>
                <a:effectLst/>
                <a:latin typeface="+mn-lt"/>
                <a:ea typeface="+mn-ea"/>
                <a:cs typeface="Arial" panose="020B0604020202020204" pitchFamily="34" charset="0"/>
                <a:hlinkClick r:id="rId6"/>
              </a:rPr>
              <a:t>www.tcd.ie/courses/undergraduate/your-trinity-education</a:t>
            </a:r>
            <a:r>
              <a:rPr lang="en-IE" sz="1200" b="0" i="0" u="none" strike="noStrike" kern="1200" dirty="0">
                <a:solidFill>
                  <a:schemeClr val="tx1"/>
                </a:solidFill>
                <a:effectLst/>
                <a:latin typeface="+mn-lt"/>
                <a:ea typeface="+mn-ea"/>
                <a:cs typeface="Arial" panose="020B0604020202020204" pitchFamily="34" charset="0"/>
              </a:rPr>
              <a:t>.</a:t>
            </a:r>
          </a:p>
          <a:p>
            <a:endParaRPr lang="en-US" dirty="0"/>
          </a:p>
          <a:p>
            <a:endParaRPr lang="en-US" dirty="0"/>
          </a:p>
          <a:p>
            <a:r>
              <a:rPr lang="en-US" dirty="0"/>
              <a:t>Trinity Electives </a:t>
            </a:r>
          </a:p>
          <a:p>
            <a:r>
              <a:rPr lang="en-US" dirty="0"/>
              <a:t>https://</a:t>
            </a:r>
            <a:r>
              <a:rPr lang="en-US" dirty="0" err="1"/>
              <a:t>www.tcd.ie</a:t>
            </a:r>
            <a:r>
              <a:rPr lang="en-US" dirty="0"/>
              <a:t>/trinity-electives/apply/ </a:t>
            </a:r>
          </a:p>
          <a:p>
            <a:endParaRPr lang="en-US" dirty="0"/>
          </a:p>
          <a:p>
            <a:r>
              <a:rPr lang="en-US" dirty="0"/>
              <a:t>You can only choose ONE elective per semester. </a:t>
            </a:r>
          </a:p>
          <a:p>
            <a:r>
              <a:rPr lang="en-IE" sz="1200" b="0" i="0" u="none" strike="noStrike" kern="1200" dirty="0">
                <a:solidFill>
                  <a:schemeClr val="tx1"/>
                </a:solidFill>
                <a:effectLst/>
                <a:latin typeface="+mn-lt"/>
                <a:ea typeface="+mn-ea"/>
                <a:cs typeface="Arial" panose="020B0604020202020204" pitchFamily="34" charset="0"/>
              </a:rPr>
              <a:t>For any students eligible to take Trinity Electives, a maximum of two may be taken, one per semester.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55506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348287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Implication: Without having heard Accounting or Finance in 2</a:t>
            </a:r>
            <a:r>
              <a:rPr lang="en-GB" baseline="30000" dirty="0"/>
              <a:t>nd</a:t>
            </a:r>
            <a:r>
              <a:rPr lang="en-GB" dirty="0"/>
              <a:t> year, </a:t>
            </a:r>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a:p>
        </p:txBody>
      </p:sp>
    </p:spTree>
    <p:extLst>
      <p:ext uri="{BB962C8B-B14F-4D97-AF65-F5344CB8AC3E}">
        <p14:creationId xmlns:p14="http://schemas.microsoft.com/office/powerpoint/2010/main" val="121635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IE" sz="1200" b="0" dirty="0"/>
              <a:t>Access Trinity Electives (10 ECTS) in 3</a:t>
            </a:r>
            <a:r>
              <a:rPr lang="en-IE" sz="1200" b="0" baseline="30000" dirty="0"/>
              <a:t>rd</a:t>
            </a:r>
            <a:r>
              <a:rPr lang="en-IE" sz="1200" b="0" dirty="0"/>
              <a:t> year under single </a:t>
            </a:r>
            <a:r>
              <a:rPr lang="en-IE" sz="1200" b="0" dirty="0" err="1"/>
              <a:t>honor</a:t>
            </a:r>
            <a:r>
              <a:rPr lang="en-IE" sz="1200" b="0" dirty="0"/>
              <a:t> degree</a:t>
            </a:r>
          </a:p>
          <a:p>
            <a:pPr marL="342900" indent="-342900">
              <a:buFont typeface="Arial"/>
              <a:buChar char="•"/>
            </a:pPr>
            <a:r>
              <a:rPr lang="en-IE" sz="1200" b="0" dirty="0"/>
              <a:t>Capstone project (20 ECTS) undertaken in all 4</a:t>
            </a:r>
            <a:r>
              <a:rPr lang="en-IE" sz="1200" b="0" baseline="30000" dirty="0"/>
              <a:t>th</a:t>
            </a:r>
            <a:r>
              <a:rPr lang="en-IE" sz="1200" b="0" dirty="0"/>
              <a:t> years. Choice of which discipline to do it in for a joint degree. </a:t>
            </a:r>
          </a:p>
          <a:p>
            <a:pPr marL="342900" indent="-342900">
              <a:buFont typeface="Arial"/>
              <a:buChar char="•"/>
            </a:pPr>
            <a:r>
              <a:rPr lang="en-IE" sz="1200" b="0" dirty="0"/>
              <a:t>Major / minor</a:t>
            </a:r>
          </a:p>
          <a:p>
            <a:pPr marL="800100" lvl="1" indent="-342900">
              <a:buFont typeface="Arial"/>
              <a:buChar char="•"/>
            </a:pPr>
            <a:r>
              <a:rPr lang="en-IE" sz="1200" b="0" dirty="0"/>
              <a:t>Capstone in major</a:t>
            </a:r>
          </a:p>
          <a:p>
            <a:pPr marL="800100" lvl="1" indent="-342900">
              <a:buFont typeface="Arial"/>
              <a:buChar char="•"/>
            </a:pPr>
            <a:r>
              <a:rPr lang="en-IE" sz="1200" b="0" dirty="0"/>
              <a:t>S1 40 + Capstone 20 -&gt; 60 and 1 subject only, e.g.</a:t>
            </a:r>
            <a:br>
              <a:rPr lang="en-IE" sz="1200" b="0" dirty="0"/>
            </a:br>
            <a:r>
              <a:rPr lang="en-IE" sz="1200" b="0" dirty="0"/>
              <a:t>Major Sociology minor business: 60 ECTS from sociology including the capstone + 40 </a:t>
            </a:r>
            <a:r>
              <a:rPr lang="en-IE" sz="1200" b="0" dirty="0" err="1"/>
              <a:t>optionals</a:t>
            </a:r>
            <a:endParaRPr lang="en-IE" sz="1200" b="0" dirty="0"/>
          </a:p>
          <a:p>
            <a:pPr marL="800100" lvl="1" indent="-342900">
              <a:buFont typeface="Arial"/>
              <a:buChar char="•"/>
            </a:pPr>
            <a:endParaRPr lang="en-IE" sz="1200" b="0" dirty="0"/>
          </a:p>
          <a:p>
            <a:pPr marL="342900" indent="-342900">
              <a:buFont typeface="Arial"/>
              <a:buChar char="•"/>
            </a:pPr>
            <a:r>
              <a:rPr lang="en-IE" sz="1200" b="0" dirty="0"/>
              <a:t>See BESS handbook for full details. </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a:p>
        </p:txBody>
      </p:sp>
    </p:spTree>
    <p:extLst>
      <p:ext uri="{BB962C8B-B14F-4D97-AF65-F5344CB8AC3E}">
        <p14:creationId xmlns:p14="http://schemas.microsoft.com/office/powerpoint/2010/main" val="2521982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65127" cy="5143500"/>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2600">
                <a:solidFill>
                  <a:schemeClr val="bg1"/>
                </a:solidFill>
              </a:defRPr>
            </a:lvl1pPr>
          </a:lstStyle>
          <a:p>
            <a:r>
              <a:rPr lang="ga-IE"/>
              <a:t>Click to edit Master title style</a:t>
            </a:r>
            <a:endParaRPr lang="en-GB"/>
          </a:p>
        </p:txBody>
      </p:sp>
      <p:sp>
        <p:nvSpPr>
          <p:cNvPr id="3" name="Subtitle 2"/>
          <p:cNvSpPr>
            <a:spLocks noGrp="1"/>
          </p:cNvSpPr>
          <p:nvPr>
            <p:ph type="subTitle" idx="1"/>
          </p:nvPr>
        </p:nvSpPr>
        <p:spPr>
          <a:xfrm>
            <a:off x="828675" y="3217050"/>
            <a:ext cx="7500938" cy="271350"/>
          </a:xfrm>
        </p:spPr>
        <p:txBody>
          <a:bodyPr/>
          <a:lstStyle>
            <a:lvl1pPr marL="0" indent="0" algn="l">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GB" dirty="0"/>
          </a:p>
        </p:txBody>
      </p:sp>
      <p:sp>
        <p:nvSpPr>
          <p:cNvPr id="11" name="Text Placeholder 10"/>
          <p:cNvSpPr>
            <a:spLocks noGrp="1"/>
          </p:cNvSpPr>
          <p:nvPr>
            <p:ph type="body" sz="quarter" idx="10"/>
          </p:nvPr>
        </p:nvSpPr>
        <p:spPr>
          <a:xfrm>
            <a:off x="828688" y="4111318"/>
            <a:ext cx="4679325" cy="734531"/>
          </a:xfrm>
        </p:spPr>
        <p:txBody>
          <a:bodyPr/>
          <a:lstStyle>
            <a:lvl1pPr>
              <a:spcBef>
                <a:spcPts val="0"/>
              </a:spcBef>
              <a:defRPr sz="1400">
                <a:solidFill>
                  <a:schemeClr val="bg1"/>
                </a:solidFill>
              </a:defRPr>
            </a:lvl1pPr>
            <a:lvl2pPr marL="0" indent="0">
              <a:spcBef>
                <a:spcPts val="0"/>
              </a:spcBef>
              <a:buNone/>
              <a:defRPr sz="1400">
                <a:solidFill>
                  <a:schemeClr val="bg1"/>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a:t>Click to edit Master text styles</a:t>
            </a:r>
          </a:p>
          <a:p>
            <a:pPr lvl="1"/>
            <a:r>
              <a:rPr lang="ga-IE"/>
              <a:t>Second level</a:t>
            </a:r>
          </a:p>
          <a:p>
            <a:pPr lvl="2"/>
            <a:r>
              <a:rPr lang="ga-IE"/>
              <a:t>Third level</a:t>
            </a:r>
          </a:p>
        </p:txBody>
      </p:sp>
      <p:pic>
        <p:nvPicPr>
          <p:cNvPr id="10" name="Picture 9"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5" y="1302191"/>
            <a:ext cx="7500938" cy="3030141"/>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2 Column Content 20pt">
    <p:spTree>
      <p:nvGrpSpPr>
        <p:cNvPr id="1" name=""/>
        <p:cNvGrpSpPr/>
        <p:nvPr/>
      </p:nvGrpSpPr>
      <p:grpSpPr>
        <a:xfrm>
          <a:off x="0" y="0"/>
          <a:ext cx="0" cy="0"/>
          <a:chOff x="0" y="0"/>
          <a:chExt cx="0" cy="0"/>
        </a:xfrm>
      </p:grpSpPr>
      <p:sp>
        <p:nvSpPr>
          <p:cNvPr id="5" name="Rectangle 4"/>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sp>
        <p:nvSpPr>
          <p:cNvPr id="2" name="Title 1"/>
          <p:cNvSpPr>
            <a:spLocks noGrp="1"/>
          </p:cNvSpPr>
          <p:nvPr>
            <p:ph type="title"/>
          </p:nvPr>
        </p:nvSpPr>
        <p:spPr/>
        <p:txBody>
          <a:bodyPr/>
          <a:lstStyle/>
          <a:p>
            <a:r>
              <a:rPr lang="ga-IE"/>
              <a:t>Click to edit Master title style</a:t>
            </a:r>
            <a:endParaRPr lang="en-GB"/>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828675" y="1302192"/>
            <a:ext cx="7500938" cy="2891980"/>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pic>
        <p:nvPicPr>
          <p:cNvPr id="11" name="Picture 10"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10" name="TextBox 9"/>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420921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76" y="1410807"/>
            <a:ext cx="3933824"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8"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6" name="Straight Connector 5"/>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2"/>
          </p:nvPr>
        </p:nvSpPr>
        <p:spPr>
          <a:xfrm>
            <a:off x="4914901" y="1410807"/>
            <a:ext cx="3934800" cy="2372524"/>
          </a:xfrm>
        </p:spPr>
        <p:txBody>
          <a:bodyPr/>
          <a:lstStyle>
            <a:lvl1pPr marL="276225" indent="-276225">
              <a:spcBef>
                <a:spcPts val="900"/>
              </a:spcBef>
              <a:buClr>
                <a:schemeClr val="tx2"/>
              </a:buClr>
              <a:buFont typeface="Arial" panose="020B0604020202020204" pitchFamily="34" charset="0"/>
              <a:buChar char="‒"/>
              <a:defRPr sz="1400" b="0"/>
            </a:lvl1pPr>
            <a:lvl2pPr marL="625475" indent="-233363">
              <a:buFont typeface="Arial" panose="020B0604020202020204" pitchFamily="34" charset="0"/>
              <a:buChar char="•"/>
              <a:defRPr sz="1400"/>
            </a:lvl2pPr>
            <a:lvl3pPr marL="912813" indent="-222250">
              <a:defRPr sz="1400"/>
            </a:lvl3pPr>
            <a:lvl4pPr marL="1128713" indent="-190500">
              <a:defRPr sz="1400"/>
            </a:lvl4pPr>
            <a:lvl5pPr marL="1439863" indent="-185738">
              <a:defRPr sz="14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GB"/>
          </a:p>
        </p:txBody>
      </p:sp>
      <p:sp>
        <p:nvSpPr>
          <p:cNvPr id="14" name="Rectangle 13"/>
          <p:cNvSpPr/>
          <p:nvPr userDrawn="1"/>
        </p:nvSpPr>
        <p:spPr>
          <a:xfrm>
            <a:off x="0" y="4495500"/>
            <a:ext cx="9144000" cy="648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5" name="Picture 14" descr="TC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478" y="4613536"/>
            <a:ext cx="1585894" cy="427482"/>
          </a:xfrm>
          <a:prstGeom prst="rect">
            <a:avLst/>
          </a:prstGeom>
        </p:spPr>
      </p:pic>
      <p:sp>
        <p:nvSpPr>
          <p:cNvPr id="16" name="TextBox 15"/>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297191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078712"/>
            <a:ext cx="4204800" cy="373932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4" name="Text Placeholder 3"/>
          <p:cNvSpPr>
            <a:spLocks noGrp="1"/>
          </p:cNvSpPr>
          <p:nvPr>
            <p:ph type="body" sz="quarter" idx="10"/>
          </p:nvPr>
        </p:nvSpPr>
        <p:spPr>
          <a:xfrm>
            <a:off x="828683" y="1428750"/>
            <a:ext cx="3819525" cy="2990766"/>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ga-IE"/>
              <a:t>Click to edit Master text styles</a:t>
            </a:r>
          </a:p>
          <a:p>
            <a:pPr lvl="1"/>
            <a:r>
              <a:rPr lang="ga-IE"/>
              <a:t>Second level</a:t>
            </a:r>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sp>
        <p:nvSpPr>
          <p:cNvPr id="17" name="TextBox 16"/>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12823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078712"/>
            <a:ext cx="9144000" cy="3739319"/>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ga-IE"/>
              <a:t>Click to edit Master title style</a:t>
            </a:r>
            <a:endParaRPr lang="en-GB"/>
          </a:p>
        </p:txBody>
      </p:sp>
      <p:sp>
        <p:nvSpPr>
          <p:cNvPr id="6" name="Text Placeholder 5"/>
          <p:cNvSpPr>
            <a:spLocks noGrp="1"/>
          </p:cNvSpPr>
          <p:nvPr>
            <p:ph type="body" sz="quarter" idx="11"/>
          </p:nvPr>
        </p:nvSpPr>
        <p:spPr>
          <a:xfrm>
            <a:off x="828675" y="685806"/>
            <a:ext cx="7500938" cy="207169"/>
          </a:xfrm>
        </p:spPr>
        <p:txBody>
          <a:bodyPr/>
          <a:lstStyle>
            <a:lvl1pPr>
              <a:defRPr sz="2000" b="0">
                <a:solidFill>
                  <a:schemeClr val="tx1"/>
                </a:solidFill>
              </a:defRPr>
            </a:lvl1pPr>
          </a:lstStyle>
          <a:p>
            <a:pPr lvl="0"/>
            <a:r>
              <a:rPr lang="ga-IE"/>
              <a:t>Click to edit Master text styles</a:t>
            </a:r>
          </a:p>
        </p:txBody>
      </p:sp>
      <p:cxnSp>
        <p:nvCxnSpPr>
          <p:cNvPr id="7" name="Straight Connector 6"/>
          <p:cNvCxnSpPr/>
          <p:nvPr userDrawn="1"/>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sp>
        <p:nvSpPr>
          <p:cNvPr id="11" name="TextBox 10"/>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313861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71711" cy="5147194"/>
          </a:xfrm>
          <a:prstGeom prst="rect">
            <a:avLst/>
          </a:prstGeom>
        </p:spPr>
      </p:pic>
      <p:sp>
        <p:nvSpPr>
          <p:cNvPr id="2" name="Title 1"/>
          <p:cNvSpPr>
            <a:spLocks noGrp="1"/>
          </p:cNvSpPr>
          <p:nvPr>
            <p:ph type="ctrTitle"/>
          </p:nvPr>
        </p:nvSpPr>
        <p:spPr>
          <a:xfrm>
            <a:off x="828686" y="2786400"/>
            <a:ext cx="7500939" cy="416138"/>
          </a:xfrm>
        </p:spPr>
        <p:txBody>
          <a:bodyPr/>
          <a:lstStyle>
            <a:lvl1pPr algn="l">
              <a:defRPr sz="4200">
                <a:solidFill>
                  <a:schemeClr val="bg1"/>
                </a:solidFill>
              </a:defRPr>
            </a:lvl1pPr>
          </a:lstStyle>
          <a:p>
            <a:r>
              <a:rPr lang="ga-IE"/>
              <a:t>Click to edit Master title style</a:t>
            </a:r>
            <a:endParaRPr lang="en-GB"/>
          </a:p>
        </p:txBody>
      </p:sp>
      <p:pic>
        <p:nvPicPr>
          <p:cNvPr id="5" name="Picture 4" descr="TCD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477" y="381655"/>
            <a:ext cx="3039743" cy="819370"/>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GB"/>
          </a:p>
        </p:txBody>
      </p:sp>
    </p:spTree>
    <p:extLst>
      <p:ext uri="{BB962C8B-B14F-4D97-AF65-F5344CB8AC3E}">
        <p14:creationId xmlns:p14="http://schemas.microsoft.com/office/powerpoint/2010/main" val="75774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86" y="270000"/>
            <a:ext cx="7500939" cy="421200"/>
          </a:xfrm>
          <a:prstGeom prst="rect">
            <a:avLst/>
          </a:prstGeom>
        </p:spPr>
        <p:txBody>
          <a:bodyPr vert="horz" lIns="0" tIns="0" rIns="0" bIns="0" rtlCol="0" anchor="b" anchorCtr="0">
            <a:noAutofit/>
          </a:bodyPr>
          <a:lstStyle/>
          <a:p>
            <a:r>
              <a:rPr lang="ga-IE"/>
              <a:t>Click to edit Master title style</a:t>
            </a:r>
            <a:endParaRPr lang="en-GB"/>
          </a:p>
        </p:txBody>
      </p:sp>
      <p:sp>
        <p:nvSpPr>
          <p:cNvPr id="3" name="Text Placeholder 2"/>
          <p:cNvSpPr>
            <a:spLocks noGrp="1"/>
          </p:cNvSpPr>
          <p:nvPr>
            <p:ph type="body" idx="1"/>
          </p:nvPr>
        </p:nvSpPr>
        <p:spPr>
          <a:xfrm>
            <a:off x="828675" y="1303403"/>
            <a:ext cx="7500938" cy="3072600"/>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11" name="Rectangle 10"/>
          <p:cNvSpPr/>
          <p:nvPr/>
        </p:nvSpPr>
        <p:spPr>
          <a:xfrm>
            <a:off x="0" y="4819500"/>
            <a:ext cx="9144000" cy="324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nchorCtr="0"/>
          <a:lstStyle/>
          <a:p>
            <a:pPr marL="727075" indent="0" algn="l"/>
            <a:r>
              <a:rPr lang="en-GB" sz="1000" b="1" dirty="0"/>
              <a:t>Trinity College Dublin, </a:t>
            </a:r>
            <a:r>
              <a:rPr lang="en-GB" sz="1000" dirty="0"/>
              <a:t>The University of Dublin</a:t>
            </a:r>
          </a:p>
        </p:txBody>
      </p:sp>
      <p:cxnSp>
        <p:nvCxnSpPr>
          <p:cNvPr id="6" name="Straight Connector 5"/>
          <p:cNvCxnSpPr/>
          <p:nvPr/>
        </p:nvCxnSpPr>
        <p:spPr>
          <a:xfrm>
            <a:off x="0" y="1078706"/>
            <a:ext cx="9144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954041" y="4903833"/>
            <a:ext cx="375572" cy="15388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9B0B15D8-8C78-934C-9F81-483F5C37CC80}"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endParaRP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0" r:id="rId3"/>
    <p:sldLayoutId id="2147483661" r:id="rId4"/>
    <p:sldLayoutId id="2147483657" r:id="rId5"/>
    <p:sldLayoutId id="2147483658" r:id="rId6"/>
    <p:sldLayoutId id="2147483659" r:id="rId7"/>
    <p:sldLayoutId id="2147483654" r:id="rId8"/>
  </p:sldLayoutIdLst>
  <p:hf hdr="0" ftr="0" dt="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cd.ie/courses/undergraduate/your-trinity-pathway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cd.ie/ssp/undergraduate/bess/current/fa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ess@tcd.i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tcd.ie/b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cd.ie/ssp/undergraduate/student-evaluations/YouSaid_WeDid.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cd.ie/students/clubs-societi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4.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Fáilte/Welcome</a:t>
            </a:r>
            <a:r>
              <a:rPr lang="en-GB" dirty="0"/>
              <a:t>!</a:t>
            </a:r>
          </a:p>
        </p:txBody>
      </p:sp>
      <p:sp>
        <p:nvSpPr>
          <p:cNvPr id="3" name="Subtitle 2"/>
          <p:cNvSpPr>
            <a:spLocks noGrp="1"/>
          </p:cNvSpPr>
          <p:nvPr>
            <p:ph type="subTitle" idx="1"/>
          </p:nvPr>
        </p:nvSpPr>
        <p:spPr/>
        <p:txBody>
          <a:bodyPr/>
          <a:lstStyle/>
          <a:p>
            <a:r>
              <a:rPr lang="en-GB" dirty="0"/>
              <a:t>BESS Orientation meeting </a:t>
            </a:r>
          </a:p>
          <a:p>
            <a:r>
              <a:rPr lang="en-GB" sz="1400" dirty="0"/>
              <a:t>18 September 2025 Ed Burke Theatre</a:t>
            </a:r>
          </a:p>
        </p:txBody>
      </p:sp>
      <p:sp>
        <p:nvSpPr>
          <p:cNvPr id="6" name="Text Placeholder 5"/>
          <p:cNvSpPr>
            <a:spLocks noGrp="1"/>
          </p:cNvSpPr>
          <p:nvPr>
            <p:ph type="body" sz="quarter" idx="10"/>
          </p:nvPr>
        </p:nvSpPr>
        <p:spPr>
          <a:xfrm>
            <a:off x="410536" y="4111318"/>
            <a:ext cx="4679325" cy="734531"/>
          </a:xfrm>
        </p:spPr>
        <p:txBody>
          <a:bodyPr/>
          <a:lstStyle/>
          <a:p>
            <a:r>
              <a:rPr lang="en-GB" dirty="0"/>
              <a:t>Asst. Prof. Dr Gorkem Aksaray and Michael Wycherley</a:t>
            </a:r>
          </a:p>
          <a:p>
            <a:pPr lvl="1"/>
            <a:r>
              <a:rPr lang="en-GB" dirty="0"/>
              <a:t>Academic Directors BESS programme</a:t>
            </a:r>
          </a:p>
          <a:p>
            <a:pPr lvl="2"/>
            <a:endParaRPr lang="en-GB" dirty="0"/>
          </a:p>
        </p:txBody>
      </p:sp>
      <p:pic>
        <p:nvPicPr>
          <p:cNvPr id="5" name="Picture 4">
            <a:extLst>
              <a:ext uri="{FF2B5EF4-FFF2-40B4-BE49-F238E27FC236}">
                <a16:creationId xmlns:a16="http://schemas.microsoft.com/office/drawing/2014/main" id="{7720A5CC-D70B-4F49-BEE1-6616D6CEA258}"/>
              </a:ext>
            </a:extLst>
          </p:cNvPr>
          <p:cNvPicPr>
            <a:picLocks noChangeAspect="1"/>
          </p:cNvPicPr>
          <p:nvPr/>
        </p:nvPicPr>
        <p:blipFill>
          <a:blip r:embed="rId2" cstate="print"/>
          <a:stretch>
            <a:fillRect/>
          </a:stretch>
        </p:blipFill>
        <p:spPr>
          <a:xfrm>
            <a:off x="4671721" y="0"/>
            <a:ext cx="4493795" cy="5143500"/>
          </a:xfrm>
          <a:prstGeom prst="rect">
            <a:avLst/>
          </a:prstGeom>
        </p:spPr>
      </p:pic>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828675" y="1302191"/>
            <a:ext cx="7810828" cy="3030141"/>
          </a:xfrm>
        </p:spPr>
        <p:txBody>
          <a:bodyPr/>
          <a:lstStyle/>
          <a:p>
            <a:r>
              <a:rPr lang="en-US" dirty="0"/>
              <a:t>Be mindful of </a:t>
            </a:r>
          </a:p>
          <a:p>
            <a:pPr marL="342900" indent="-342900">
              <a:buFont typeface="Arial" panose="020B0604020202020204" pitchFamily="34" charset="0"/>
              <a:buChar char="•"/>
            </a:pPr>
            <a:r>
              <a:rPr lang="en-IE" b="0" u="sng" dirty="0"/>
              <a:t>mandatory modules </a:t>
            </a:r>
            <a:r>
              <a:rPr lang="en-IE" b="0" dirty="0"/>
              <a:t>for specific degree pathways (see BESS handbook)</a:t>
            </a:r>
          </a:p>
          <a:p>
            <a:pPr marL="342900" indent="-342900">
              <a:buFont typeface="Arial" panose="020B0604020202020204" pitchFamily="34" charset="0"/>
              <a:buChar char="•"/>
            </a:pPr>
            <a:r>
              <a:rPr lang="en-IE" b="0" u="sng" dirty="0"/>
              <a:t>prerequisites</a:t>
            </a:r>
            <a:r>
              <a:rPr lang="en-IE" b="0" dirty="0"/>
              <a:t> for 3</a:t>
            </a:r>
            <a:r>
              <a:rPr lang="en-IE" b="0" baseline="30000" dirty="0"/>
              <a:t>rd</a:t>
            </a:r>
            <a:r>
              <a:rPr lang="en-IE" b="0" dirty="0"/>
              <a:t>/4</a:t>
            </a:r>
            <a:r>
              <a:rPr lang="en-IE" b="0" baseline="30000" dirty="0"/>
              <a:t>th</a:t>
            </a:r>
            <a:r>
              <a:rPr lang="en-IE" b="0" dirty="0"/>
              <a:t> year subjects (see BESS handbook) and their implications for your pathway opportunities</a:t>
            </a:r>
          </a:p>
          <a:p>
            <a:r>
              <a:rPr lang="en-IE" dirty="0"/>
              <a:t>Examination for Foundation Scholarship </a:t>
            </a:r>
            <a:r>
              <a:rPr lang="en-IE" b="0" dirty="0"/>
              <a:t>(early January of SF year) – most prestigious undergraduate award in the country.</a:t>
            </a:r>
          </a:p>
          <a:p>
            <a:r>
              <a:rPr lang="en-IE" dirty="0"/>
              <a:t>Study abroad prep</a:t>
            </a:r>
            <a:r>
              <a:rPr lang="en-IE" b="0" dirty="0"/>
              <a:t>: Application process for going abroad in the 3</a:t>
            </a:r>
            <a:r>
              <a:rPr lang="en-IE" b="0" baseline="30000" dirty="0"/>
              <a:t>rd</a:t>
            </a:r>
            <a:r>
              <a:rPr lang="en-IE" b="0" dirty="0"/>
              <a:t> year.</a:t>
            </a:r>
          </a:p>
          <a:p>
            <a:r>
              <a:rPr lang="en-IE" b="0" dirty="0"/>
              <a:t>See BESS Handbook for </a:t>
            </a:r>
            <a:r>
              <a:rPr lang="en-IE" b="0" u="sng" dirty="0"/>
              <a:t>details on pathways, modules </a:t>
            </a:r>
            <a:r>
              <a:rPr lang="en-IE" b="0" u="sng"/>
              <a:t>and prerequisites</a:t>
            </a:r>
            <a:r>
              <a:rPr lang="en-IE" b="0" dirty="0"/>
              <a:t>!</a:t>
            </a:r>
          </a:p>
        </p:txBody>
      </p:sp>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89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CEB-EAC2-554D-A7CB-236810BD1678}"/>
              </a:ext>
            </a:extLst>
          </p:cNvPr>
          <p:cNvSpPr>
            <a:spLocks noGrp="1"/>
          </p:cNvSpPr>
          <p:nvPr>
            <p:ph type="title"/>
          </p:nvPr>
        </p:nvSpPr>
        <p:spPr/>
        <p:txBody>
          <a:bodyPr/>
          <a:lstStyle/>
          <a:p>
            <a:r>
              <a:rPr lang="en-GB" dirty="0"/>
              <a:t>Example</a:t>
            </a:r>
          </a:p>
        </p:txBody>
      </p:sp>
      <p:sp>
        <p:nvSpPr>
          <p:cNvPr id="4" name="Text Placeholder 3">
            <a:extLst>
              <a:ext uri="{FF2B5EF4-FFF2-40B4-BE49-F238E27FC236}">
                <a16:creationId xmlns:a16="http://schemas.microsoft.com/office/drawing/2014/main" id="{5CE70DC4-84B0-E345-802F-0054CE51FBDF}"/>
              </a:ext>
            </a:extLst>
          </p:cNvPr>
          <p:cNvSpPr>
            <a:spLocks noGrp="1"/>
          </p:cNvSpPr>
          <p:nvPr>
            <p:ph type="body" sz="quarter" idx="11"/>
          </p:nvPr>
        </p:nvSpPr>
        <p:spPr/>
        <p:txBody>
          <a:bodyPr/>
          <a:lstStyle/>
          <a:p>
            <a:r>
              <a:rPr lang="en-GB" dirty="0"/>
              <a:t>Important </a:t>
            </a:r>
            <a:r>
              <a:rPr lang="en-GB" dirty="0" err="1"/>
              <a:t>prereqs</a:t>
            </a:r>
            <a:r>
              <a:rPr lang="en-GB" dirty="0"/>
              <a:t> in </a:t>
            </a:r>
            <a:r>
              <a:rPr lang="en-GB" i="1" dirty="0"/>
              <a:t>Business</a:t>
            </a:r>
          </a:p>
        </p:txBody>
      </p:sp>
      <p:pic>
        <p:nvPicPr>
          <p:cNvPr id="13" name="Picture 12">
            <a:extLst>
              <a:ext uri="{FF2B5EF4-FFF2-40B4-BE49-F238E27FC236}">
                <a16:creationId xmlns:a16="http://schemas.microsoft.com/office/drawing/2014/main" id="{9B31D56C-956E-6B46-989C-AFAEAD926320}"/>
              </a:ext>
            </a:extLst>
          </p:cNvPr>
          <p:cNvPicPr>
            <a:picLocks noChangeAspect="1"/>
          </p:cNvPicPr>
          <p:nvPr/>
        </p:nvPicPr>
        <p:blipFill>
          <a:blip r:embed="rId3" cstate="print"/>
          <a:stretch>
            <a:fillRect/>
          </a:stretch>
        </p:blipFill>
        <p:spPr>
          <a:xfrm>
            <a:off x="4768454" y="270000"/>
            <a:ext cx="4265818" cy="4704588"/>
          </a:xfrm>
          <a:prstGeom prst="rect">
            <a:avLst/>
          </a:prstGeom>
        </p:spPr>
      </p:pic>
      <p:pic>
        <p:nvPicPr>
          <p:cNvPr id="14" name="Picture 13">
            <a:extLst>
              <a:ext uri="{FF2B5EF4-FFF2-40B4-BE49-F238E27FC236}">
                <a16:creationId xmlns:a16="http://schemas.microsoft.com/office/drawing/2014/main" id="{2F2D1062-A37E-3E4F-A4F1-1360015B56D5}"/>
              </a:ext>
            </a:extLst>
          </p:cNvPr>
          <p:cNvPicPr>
            <a:picLocks noChangeAspect="1"/>
          </p:cNvPicPr>
          <p:nvPr/>
        </p:nvPicPr>
        <p:blipFill>
          <a:blip r:embed="rId4" cstate="print"/>
          <a:stretch>
            <a:fillRect/>
          </a:stretch>
        </p:blipFill>
        <p:spPr>
          <a:xfrm>
            <a:off x="109728" y="1524000"/>
            <a:ext cx="4266301" cy="3349500"/>
          </a:xfrm>
          <a:prstGeom prst="rect">
            <a:avLst/>
          </a:prstGeom>
        </p:spPr>
      </p:pic>
      <p:sp>
        <p:nvSpPr>
          <p:cNvPr id="15" name="TextBox 14">
            <a:extLst>
              <a:ext uri="{FF2B5EF4-FFF2-40B4-BE49-F238E27FC236}">
                <a16:creationId xmlns:a16="http://schemas.microsoft.com/office/drawing/2014/main" id="{2589BD1E-2AC9-5A45-9A3C-3FAFBF64040E}"/>
              </a:ext>
            </a:extLst>
          </p:cNvPr>
          <p:cNvSpPr txBox="1"/>
          <p:nvPr/>
        </p:nvSpPr>
        <p:spPr>
          <a:xfrm>
            <a:off x="97536" y="1227820"/>
            <a:ext cx="2821222" cy="338554"/>
          </a:xfrm>
          <a:prstGeom prst="rect">
            <a:avLst/>
          </a:prstGeom>
          <a:noFill/>
        </p:spPr>
        <p:txBody>
          <a:bodyPr wrap="none" rtlCol="0">
            <a:spAutoFit/>
          </a:bodyPr>
          <a:lstStyle/>
          <a:p>
            <a:r>
              <a:rPr lang="en-GB" sz="1600" dirty="0"/>
              <a:t>Senior Fresh (2</a:t>
            </a:r>
            <a:r>
              <a:rPr lang="en-GB" sz="1600" baseline="30000" dirty="0"/>
              <a:t>nd</a:t>
            </a:r>
            <a:r>
              <a:rPr lang="en-GB" sz="1600" dirty="0"/>
              <a:t> year) Modules</a:t>
            </a:r>
          </a:p>
        </p:txBody>
      </p:sp>
      <p:sp>
        <p:nvSpPr>
          <p:cNvPr id="16" name="TextBox 15">
            <a:extLst>
              <a:ext uri="{FF2B5EF4-FFF2-40B4-BE49-F238E27FC236}">
                <a16:creationId xmlns:a16="http://schemas.microsoft.com/office/drawing/2014/main" id="{96DBD8D6-E299-FB4A-A186-7B80FDE2683C}"/>
              </a:ext>
            </a:extLst>
          </p:cNvPr>
          <p:cNvSpPr txBox="1"/>
          <p:nvPr/>
        </p:nvSpPr>
        <p:spPr>
          <a:xfrm>
            <a:off x="4768454" y="-18371"/>
            <a:ext cx="3101298" cy="338554"/>
          </a:xfrm>
          <a:prstGeom prst="rect">
            <a:avLst/>
          </a:prstGeom>
          <a:noFill/>
        </p:spPr>
        <p:txBody>
          <a:bodyPr wrap="none" rtlCol="0">
            <a:spAutoFit/>
          </a:bodyPr>
          <a:lstStyle/>
          <a:p>
            <a:r>
              <a:rPr lang="en-GB" sz="1600" dirty="0"/>
              <a:t>Junior Sophister (3</a:t>
            </a:r>
            <a:r>
              <a:rPr lang="en-GB" sz="1600" baseline="30000" dirty="0"/>
              <a:t>rd</a:t>
            </a:r>
            <a:r>
              <a:rPr lang="en-GB" sz="1600" dirty="0"/>
              <a:t> year) Modules</a:t>
            </a:r>
          </a:p>
        </p:txBody>
      </p:sp>
      <p:sp>
        <p:nvSpPr>
          <p:cNvPr id="17" name="Rectangle 16">
            <a:extLst>
              <a:ext uri="{FF2B5EF4-FFF2-40B4-BE49-F238E27FC236}">
                <a16:creationId xmlns:a16="http://schemas.microsoft.com/office/drawing/2014/main" id="{2E5E305A-2B8B-DE4E-9E33-2D6238E07324}"/>
              </a:ext>
            </a:extLst>
          </p:cNvPr>
          <p:cNvSpPr/>
          <p:nvPr/>
        </p:nvSpPr>
        <p:spPr>
          <a:xfrm>
            <a:off x="97536" y="2243328"/>
            <a:ext cx="4278493" cy="3789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C8E79BF-5E49-ED41-AD56-6F8C4286BA30}"/>
              </a:ext>
            </a:extLst>
          </p:cNvPr>
          <p:cNvSpPr/>
          <p:nvPr/>
        </p:nvSpPr>
        <p:spPr>
          <a:xfrm>
            <a:off x="97535" y="3726196"/>
            <a:ext cx="4278493" cy="541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45B8515C-5DF0-5246-BE10-114FFE6FAFF2}"/>
              </a:ext>
            </a:extLst>
          </p:cNvPr>
          <p:cNvGrpSpPr/>
          <p:nvPr/>
        </p:nvGrpSpPr>
        <p:grpSpPr>
          <a:xfrm>
            <a:off x="4376028" y="1011936"/>
            <a:ext cx="392426" cy="3829320"/>
            <a:chOff x="4376028" y="1011936"/>
            <a:chExt cx="392426" cy="3829320"/>
          </a:xfrm>
        </p:grpSpPr>
        <p:grpSp>
          <p:nvGrpSpPr>
            <p:cNvPr id="36" name="Group 35">
              <a:extLst>
                <a:ext uri="{FF2B5EF4-FFF2-40B4-BE49-F238E27FC236}">
                  <a16:creationId xmlns:a16="http://schemas.microsoft.com/office/drawing/2014/main" id="{8238F044-6A8F-044A-8EC8-32CD3A45D00D}"/>
                </a:ext>
              </a:extLst>
            </p:cNvPr>
            <p:cNvGrpSpPr/>
            <p:nvPr/>
          </p:nvGrpSpPr>
          <p:grpSpPr>
            <a:xfrm>
              <a:off x="4376029" y="1011936"/>
              <a:ext cx="392425" cy="3829320"/>
              <a:chOff x="4376029" y="1011936"/>
              <a:chExt cx="392425" cy="3829320"/>
            </a:xfrm>
          </p:grpSpPr>
          <p:cxnSp>
            <p:nvCxnSpPr>
              <p:cNvPr id="20" name="Straight Arrow Connector 19">
                <a:extLst>
                  <a:ext uri="{FF2B5EF4-FFF2-40B4-BE49-F238E27FC236}">
                    <a16:creationId xmlns:a16="http://schemas.microsoft.com/office/drawing/2014/main" id="{543849BA-15A8-3C49-9128-3202C01E1FB6}"/>
                  </a:ext>
                </a:extLst>
              </p:cNvPr>
              <p:cNvCxnSpPr>
                <a:cxnSpLocks/>
                <a:stCxn id="17" idx="3"/>
              </p:cNvCxnSpPr>
              <p:nvPr/>
            </p:nvCxnSpPr>
            <p:spPr>
              <a:xfrm flipV="1">
                <a:off x="4376029" y="1011936"/>
                <a:ext cx="392425" cy="1420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DA5C002-A6FA-3047-849F-79BDB0F3E1A1}"/>
                  </a:ext>
                </a:extLst>
              </p:cNvPr>
              <p:cNvCxnSpPr>
                <a:cxnSpLocks/>
                <a:stCxn id="17" idx="3"/>
              </p:cNvCxnSpPr>
              <p:nvPr/>
            </p:nvCxnSpPr>
            <p:spPr>
              <a:xfrm flipV="1">
                <a:off x="4376029" y="1227821"/>
                <a:ext cx="391944" cy="1204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9A6413-6246-7F4A-A4B8-007A90E5A8AF}"/>
                  </a:ext>
                </a:extLst>
              </p:cNvPr>
              <p:cNvCxnSpPr>
                <a:cxnSpLocks/>
                <a:stCxn id="17" idx="3"/>
              </p:cNvCxnSpPr>
              <p:nvPr/>
            </p:nvCxnSpPr>
            <p:spPr>
              <a:xfrm>
                <a:off x="4376029" y="2432811"/>
                <a:ext cx="3919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C754226-56FC-B94A-83C6-F65FED8DF98B}"/>
                  </a:ext>
                </a:extLst>
              </p:cNvPr>
              <p:cNvCxnSpPr>
                <a:cxnSpLocks/>
                <a:stCxn id="17" idx="3"/>
              </p:cNvCxnSpPr>
              <p:nvPr/>
            </p:nvCxnSpPr>
            <p:spPr>
              <a:xfrm>
                <a:off x="4376029" y="2432811"/>
                <a:ext cx="391944" cy="719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CB213B-9112-594F-8731-F5650A9FB651}"/>
                  </a:ext>
                </a:extLst>
              </p:cNvPr>
              <p:cNvCxnSpPr>
                <a:cxnSpLocks/>
                <a:stCxn id="17" idx="3"/>
              </p:cNvCxnSpPr>
              <p:nvPr/>
            </p:nvCxnSpPr>
            <p:spPr>
              <a:xfrm>
                <a:off x="4376029" y="2432811"/>
                <a:ext cx="391944" cy="1098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F524223-D52F-4F41-979B-BE60F04BBFF8}"/>
                  </a:ext>
                </a:extLst>
              </p:cNvPr>
              <p:cNvCxnSpPr>
                <a:cxnSpLocks/>
                <a:stCxn id="17" idx="3"/>
              </p:cNvCxnSpPr>
              <p:nvPr/>
            </p:nvCxnSpPr>
            <p:spPr>
              <a:xfrm>
                <a:off x="4376029" y="2432811"/>
                <a:ext cx="391944" cy="24084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5CB54E1F-EA6B-FE4C-B31E-E98E65D43E0F}"/>
                </a:ext>
              </a:extLst>
            </p:cNvPr>
            <p:cNvCxnSpPr>
              <a:cxnSpLocks/>
              <a:stCxn id="18" idx="3"/>
            </p:cNvCxnSpPr>
            <p:nvPr/>
          </p:nvCxnSpPr>
          <p:spPr>
            <a:xfrm flipV="1">
              <a:off x="4376028" y="1713483"/>
              <a:ext cx="391944" cy="22832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CCE46C-E1B2-3C46-9016-AED24F37F6CC}"/>
                </a:ext>
              </a:extLst>
            </p:cNvPr>
            <p:cNvCxnSpPr>
              <a:cxnSpLocks/>
              <a:stCxn id="18" idx="3"/>
            </p:cNvCxnSpPr>
            <p:nvPr/>
          </p:nvCxnSpPr>
          <p:spPr>
            <a:xfrm flipV="1">
              <a:off x="4376028" y="2073053"/>
              <a:ext cx="391944" cy="19236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2BBAFC0-48C8-D549-8D95-0EF811B49399}"/>
                </a:ext>
              </a:extLst>
            </p:cNvPr>
            <p:cNvCxnSpPr>
              <a:cxnSpLocks/>
              <a:stCxn id="18" idx="3"/>
            </p:cNvCxnSpPr>
            <p:nvPr/>
          </p:nvCxnSpPr>
          <p:spPr>
            <a:xfrm flipV="1">
              <a:off x="4376028" y="3996697"/>
              <a:ext cx="39194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74B146C-4AA6-2342-8480-0EC0A0C10547}"/>
                </a:ext>
              </a:extLst>
            </p:cNvPr>
            <p:cNvCxnSpPr>
              <a:cxnSpLocks/>
              <a:stCxn id="18" idx="3"/>
            </p:cNvCxnSpPr>
            <p:nvPr/>
          </p:nvCxnSpPr>
          <p:spPr>
            <a:xfrm>
              <a:off x="4376028" y="3996698"/>
              <a:ext cx="391944" cy="6383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9A3129C-DF25-F94E-BBB7-82F8488DEC08}"/>
                </a:ext>
              </a:extLst>
            </p:cNvPr>
            <p:cNvCxnSpPr>
              <a:cxnSpLocks/>
              <a:stCxn id="18" idx="3"/>
              <a:endCxn id="13" idx="1"/>
            </p:cNvCxnSpPr>
            <p:nvPr/>
          </p:nvCxnSpPr>
          <p:spPr>
            <a:xfrm flipV="1">
              <a:off x="4376028" y="2622294"/>
              <a:ext cx="392426" cy="13744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5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B5C946AD-8236-BB45-AD83-27712685206B}"/>
              </a:ext>
            </a:extLst>
          </p:cNvPr>
          <p:cNvGraphicFramePr/>
          <p:nvPr>
            <p:extLst>
              <p:ext uri="{D42A27DB-BD31-4B8C-83A1-F6EECF244321}">
                <p14:modId xmlns:p14="http://schemas.microsoft.com/office/powerpoint/2010/main" val="2034606888"/>
              </p:ext>
            </p:extLst>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828675" y="1302191"/>
            <a:ext cx="7500938" cy="3030141"/>
          </a:xfrm>
        </p:spPr>
        <p:txBody>
          <a:bodyPr/>
          <a:lstStyle/>
          <a:p>
            <a:r>
              <a:rPr lang="en-US" sz="1800" dirty="0"/>
              <a:t>Confirm </a:t>
            </a:r>
            <a:r>
              <a:rPr lang="en-US" sz="1800" u="sng" dirty="0"/>
              <a:t>degree pathway</a:t>
            </a:r>
            <a:r>
              <a:rPr lang="en-US" sz="1800" dirty="0"/>
              <a:t> and choose which areas to study within your chosen discipline(s) </a:t>
            </a:r>
          </a:p>
          <a:p>
            <a:r>
              <a:rPr lang="en-US" sz="1800" dirty="0"/>
              <a:t>Opportunity to </a:t>
            </a:r>
            <a:r>
              <a:rPr lang="en-US" sz="1800" u="sng" dirty="0"/>
              <a:t>study abroad</a:t>
            </a:r>
            <a:r>
              <a:rPr lang="en-US" sz="1800" dirty="0"/>
              <a:t> </a:t>
            </a:r>
            <a:r>
              <a:rPr lang="en-US" sz="1800" b="0" dirty="0"/>
              <a:t>– in Europe and the World – in 3</a:t>
            </a:r>
            <a:r>
              <a:rPr lang="en-US" sz="1800" b="0" baseline="30000" dirty="0"/>
              <a:t>rd</a:t>
            </a:r>
            <a:r>
              <a:rPr lang="en-US" sz="1800" b="0" dirty="0"/>
              <a:t> year. </a:t>
            </a:r>
          </a:p>
          <a:p>
            <a:r>
              <a:rPr lang="en-US" sz="1800" u="sng" dirty="0"/>
              <a:t>Capstone</a:t>
            </a:r>
            <a:r>
              <a:rPr lang="en-US" sz="1800" dirty="0"/>
              <a:t> project </a:t>
            </a:r>
            <a:r>
              <a:rPr lang="en-US" sz="1800" b="0" dirty="0"/>
              <a:t>(20 ECTS) undertaken in all 4</a:t>
            </a:r>
            <a:r>
              <a:rPr lang="en-US" sz="1800" b="0" baseline="30000" dirty="0"/>
              <a:t>th</a:t>
            </a:r>
            <a:r>
              <a:rPr lang="en-US" sz="1800" b="0" dirty="0"/>
              <a:t> years. </a:t>
            </a:r>
          </a:p>
          <a:p>
            <a:r>
              <a:rPr lang="en-US" sz="1800" b="0" dirty="0"/>
              <a:t>See BESS handbook for full details. </a:t>
            </a:r>
          </a:p>
          <a:p>
            <a:endParaRPr lang="en-US" sz="1400" dirty="0"/>
          </a:p>
        </p:txBody>
      </p:sp>
    </p:spTree>
    <p:extLst>
      <p:ext uri="{BB962C8B-B14F-4D97-AF65-F5344CB8AC3E}">
        <p14:creationId xmlns:p14="http://schemas.microsoft.com/office/powerpoint/2010/main" val="317279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8C26-93CB-B04A-AB12-47214C64F897}"/>
              </a:ext>
            </a:extLst>
          </p:cNvPr>
          <p:cNvSpPr>
            <a:spLocks noGrp="1"/>
          </p:cNvSpPr>
          <p:nvPr>
            <p:ph type="title"/>
          </p:nvPr>
        </p:nvSpPr>
        <p:spPr/>
        <p:txBody>
          <a:bodyPr/>
          <a:lstStyle/>
          <a:p>
            <a:r>
              <a:rPr lang="en-US" dirty="0">
                <a:solidFill>
                  <a:srgbClr val="0E73B9"/>
                </a:solidFill>
              </a:rPr>
              <a:t>Pathway Explore Tool</a:t>
            </a:r>
          </a:p>
        </p:txBody>
      </p:sp>
      <p:sp>
        <p:nvSpPr>
          <p:cNvPr id="4" name="Text Placeholder 3">
            <a:extLst>
              <a:ext uri="{FF2B5EF4-FFF2-40B4-BE49-F238E27FC236}">
                <a16:creationId xmlns:a16="http://schemas.microsoft.com/office/drawing/2014/main" id="{C2BA0488-F8AB-A549-83C6-435BE07DEC91}"/>
              </a:ext>
            </a:extLst>
          </p:cNvPr>
          <p:cNvSpPr>
            <a:spLocks noGrp="1"/>
          </p:cNvSpPr>
          <p:nvPr>
            <p:ph type="body" sz="quarter" idx="11"/>
          </p:nvPr>
        </p:nvSpPr>
        <p:spPr/>
        <p:txBody>
          <a:bodyPr/>
          <a:lstStyle/>
          <a:p>
            <a:r>
              <a:rPr lang="en-US" dirty="0">
                <a:hlinkClick r:id="rId2"/>
              </a:rPr>
              <a:t>https://www.tcd.ie/courses/undergraduate/your-trinity-pathways/</a:t>
            </a:r>
            <a:r>
              <a:rPr lang="en-US" dirty="0"/>
              <a:t> </a:t>
            </a:r>
          </a:p>
        </p:txBody>
      </p:sp>
      <p:pic>
        <p:nvPicPr>
          <p:cNvPr id="5" name="Picture 4">
            <a:extLst>
              <a:ext uri="{FF2B5EF4-FFF2-40B4-BE49-F238E27FC236}">
                <a16:creationId xmlns:a16="http://schemas.microsoft.com/office/drawing/2014/main" id="{13BD837F-0D67-B749-B19D-65C0A02C7802}"/>
              </a:ext>
            </a:extLst>
          </p:cNvPr>
          <p:cNvPicPr>
            <a:picLocks noChangeAspect="1"/>
          </p:cNvPicPr>
          <p:nvPr/>
        </p:nvPicPr>
        <p:blipFill>
          <a:blip r:embed="rId3" cstate="print"/>
          <a:stretch>
            <a:fillRect/>
          </a:stretch>
        </p:blipFill>
        <p:spPr>
          <a:xfrm>
            <a:off x="1271239" y="1302191"/>
            <a:ext cx="6211229" cy="3376228"/>
          </a:xfrm>
          <a:prstGeom prst="rect">
            <a:avLst/>
          </a:prstGeom>
        </p:spPr>
      </p:pic>
      <p:sp>
        <p:nvSpPr>
          <p:cNvPr id="7" name="Right Arrow 6">
            <a:extLst>
              <a:ext uri="{FF2B5EF4-FFF2-40B4-BE49-F238E27FC236}">
                <a16:creationId xmlns:a16="http://schemas.microsoft.com/office/drawing/2014/main" id="{B8859EE0-FE8B-D44F-8B3C-0129E4247B9D}"/>
              </a:ext>
            </a:extLst>
          </p:cNvPr>
          <p:cNvSpPr/>
          <p:nvPr/>
        </p:nvSpPr>
        <p:spPr>
          <a:xfrm rot="10800000">
            <a:off x="5430643" y="4050590"/>
            <a:ext cx="2732049" cy="407103"/>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43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599E-B481-FB48-AEC6-79977EBC38D6}"/>
              </a:ext>
            </a:extLst>
          </p:cNvPr>
          <p:cNvSpPr>
            <a:spLocks noGrp="1"/>
          </p:cNvSpPr>
          <p:nvPr>
            <p:ph type="title"/>
          </p:nvPr>
        </p:nvSpPr>
        <p:spPr/>
        <p:txBody>
          <a:bodyPr/>
          <a:lstStyle/>
          <a:p>
            <a:r>
              <a:rPr lang="en-IE" dirty="0">
                <a:solidFill>
                  <a:srgbClr val="0E73B9"/>
                </a:solidFill>
              </a:rPr>
              <a:t>Frequently Asked Questions</a:t>
            </a:r>
            <a:endParaRPr lang="en-US" dirty="0">
              <a:solidFill>
                <a:srgbClr val="0E73B9"/>
              </a:solidFill>
            </a:endParaRPr>
          </a:p>
        </p:txBody>
      </p:sp>
      <p:sp>
        <p:nvSpPr>
          <p:cNvPr id="4" name="Text Placeholder 3">
            <a:extLst>
              <a:ext uri="{FF2B5EF4-FFF2-40B4-BE49-F238E27FC236}">
                <a16:creationId xmlns:a16="http://schemas.microsoft.com/office/drawing/2014/main" id="{A345D41D-2CE3-1340-B774-D6D2368C042C}"/>
              </a:ext>
            </a:extLst>
          </p:cNvPr>
          <p:cNvSpPr>
            <a:spLocks noGrp="1"/>
          </p:cNvSpPr>
          <p:nvPr>
            <p:ph type="body" sz="quarter" idx="11"/>
          </p:nvPr>
        </p:nvSpPr>
        <p:spPr>
          <a:xfrm>
            <a:off x="828675" y="685806"/>
            <a:ext cx="7500938" cy="421200"/>
          </a:xfrm>
        </p:spPr>
        <p:txBody>
          <a:bodyPr/>
          <a:lstStyle/>
          <a:p>
            <a:r>
              <a:rPr lang="en-US" dirty="0">
                <a:hlinkClick r:id="rId2"/>
              </a:rPr>
              <a:t>https://www.tcd.ie/ssp/undergraduate/bess/current/faq/</a:t>
            </a:r>
            <a:r>
              <a:rPr lang="en-US" dirty="0"/>
              <a:t> </a:t>
            </a:r>
          </a:p>
        </p:txBody>
      </p:sp>
      <p:pic>
        <p:nvPicPr>
          <p:cNvPr id="5" name="Picture 4">
            <a:extLst>
              <a:ext uri="{FF2B5EF4-FFF2-40B4-BE49-F238E27FC236}">
                <a16:creationId xmlns:a16="http://schemas.microsoft.com/office/drawing/2014/main" id="{27096DE6-7F2A-0C42-B1C7-92BBC3BABF87}"/>
              </a:ext>
            </a:extLst>
          </p:cNvPr>
          <p:cNvPicPr>
            <a:picLocks noChangeAspect="1"/>
          </p:cNvPicPr>
          <p:nvPr/>
        </p:nvPicPr>
        <p:blipFill rotWithShape="1">
          <a:blip r:embed="rId3" cstate="print"/>
          <a:srcRect t="11486"/>
          <a:stretch/>
        </p:blipFill>
        <p:spPr>
          <a:xfrm>
            <a:off x="1133120" y="1107006"/>
            <a:ext cx="6454455" cy="3939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395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05C1-FE59-764E-A379-26C3AE667420}"/>
              </a:ext>
            </a:extLst>
          </p:cNvPr>
          <p:cNvSpPr>
            <a:spLocks noGrp="1"/>
          </p:cNvSpPr>
          <p:nvPr>
            <p:ph type="title"/>
          </p:nvPr>
        </p:nvSpPr>
        <p:spPr/>
        <p:txBody>
          <a:bodyPr/>
          <a:lstStyle/>
          <a:p>
            <a:r>
              <a:rPr lang="en-US" dirty="0">
                <a:solidFill>
                  <a:srgbClr val="0E73B9"/>
                </a:solidFill>
              </a:rPr>
              <a:t>BESS </a:t>
            </a:r>
            <a:r>
              <a:rPr lang="en-US" dirty="0" err="1">
                <a:solidFill>
                  <a:srgbClr val="0E73B9"/>
                </a:solidFill>
              </a:rPr>
              <a:t>Programme</a:t>
            </a:r>
            <a:r>
              <a:rPr lang="en-US" dirty="0">
                <a:solidFill>
                  <a:srgbClr val="0E73B9"/>
                </a:solidFill>
              </a:rPr>
              <a:t> Administration</a:t>
            </a:r>
          </a:p>
        </p:txBody>
      </p:sp>
      <p:sp>
        <p:nvSpPr>
          <p:cNvPr id="3" name="Text Placeholder 2">
            <a:extLst>
              <a:ext uri="{FF2B5EF4-FFF2-40B4-BE49-F238E27FC236}">
                <a16:creationId xmlns:a16="http://schemas.microsoft.com/office/drawing/2014/main" id="{49C55689-4B96-8341-A631-90F1B8C8BFEC}"/>
              </a:ext>
            </a:extLst>
          </p:cNvPr>
          <p:cNvSpPr>
            <a:spLocks noGrp="1"/>
          </p:cNvSpPr>
          <p:nvPr>
            <p:ph type="body" sz="quarter" idx="10"/>
          </p:nvPr>
        </p:nvSpPr>
        <p:spPr>
          <a:xfrm>
            <a:off x="646432" y="535579"/>
            <a:ext cx="7500938" cy="3030141"/>
          </a:xfrm>
        </p:spPr>
        <p:txBody>
          <a:bodyPr/>
          <a:lstStyle/>
          <a:p>
            <a:endParaRPr lang="en-IE" dirty="0"/>
          </a:p>
          <a:p>
            <a:r>
              <a:rPr lang="en-IE" dirty="0"/>
              <a:t>Administrator: Martina </a:t>
            </a:r>
            <a:r>
              <a:rPr lang="en-IE" dirty="0" err="1"/>
              <a:t>Ní</a:t>
            </a:r>
            <a:r>
              <a:rPr lang="en-IE" dirty="0"/>
              <a:t> </a:t>
            </a:r>
            <a:r>
              <a:rPr lang="en-IE" dirty="0" err="1"/>
              <a:t>Chochláin</a:t>
            </a:r>
            <a:endParaRPr lang="en-IE" dirty="0"/>
          </a:p>
          <a:p>
            <a:r>
              <a:rPr lang="en-IE" dirty="0"/>
              <a:t>Email: </a:t>
            </a:r>
            <a:r>
              <a:rPr lang="en-IE" dirty="0">
                <a:hlinkClick r:id="rId3"/>
              </a:rPr>
              <a:t>bess@tcd.ie</a:t>
            </a:r>
            <a:r>
              <a:rPr lang="en-IE" dirty="0"/>
              <a:t>  (giving your student number)</a:t>
            </a:r>
            <a:endParaRPr lang="en-US" dirty="0"/>
          </a:p>
          <a:p>
            <a:pPr marL="0" lvl="1" indent="0">
              <a:buNone/>
            </a:pPr>
            <a:r>
              <a:rPr lang="en-IE" b="1" dirty="0"/>
              <a:t>Don’t be a stranger! </a:t>
            </a:r>
            <a:r>
              <a:rPr lang="en-IE" dirty="0"/>
              <a:t>Available every day via Teams &amp; Email.  </a:t>
            </a:r>
          </a:p>
          <a:p>
            <a:pPr marL="0" lvl="1" indent="0">
              <a:buNone/>
            </a:pPr>
            <a:r>
              <a:rPr lang="en-IE" dirty="0"/>
              <a:t>Available in person/telephone Mons &amp; Wed</a:t>
            </a:r>
          </a:p>
          <a:p>
            <a:pPr marL="346075" lvl="2" indent="0">
              <a:spcBef>
                <a:spcPts val="0"/>
              </a:spcBef>
              <a:buNone/>
            </a:pPr>
            <a:endParaRPr lang="en-US" sz="1600" dirty="0"/>
          </a:p>
        </p:txBody>
      </p:sp>
      <p:sp>
        <p:nvSpPr>
          <p:cNvPr id="4" name="Text Placeholder 3">
            <a:extLst>
              <a:ext uri="{FF2B5EF4-FFF2-40B4-BE49-F238E27FC236}">
                <a16:creationId xmlns:a16="http://schemas.microsoft.com/office/drawing/2014/main" id="{F1620265-7A67-4548-95B6-814289E5A54C}"/>
              </a:ext>
            </a:extLst>
          </p:cNvPr>
          <p:cNvSpPr>
            <a:spLocks noGrp="1"/>
          </p:cNvSpPr>
          <p:nvPr>
            <p:ph type="body" sz="quarter" idx="11"/>
          </p:nvPr>
        </p:nvSpPr>
        <p:spPr/>
        <p:txBody>
          <a:bodyPr/>
          <a:lstStyle/>
          <a:p>
            <a:r>
              <a:rPr lang="en-IE" dirty="0"/>
              <a:t>Office: </a:t>
            </a:r>
            <a:r>
              <a:rPr lang="en-US" dirty="0"/>
              <a:t>Room 3023, Level 3, Arts Building</a:t>
            </a:r>
          </a:p>
        </p:txBody>
      </p:sp>
      <p:sp>
        <p:nvSpPr>
          <p:cNvPr id="6" name="Rectangle 5">
            <a:extLst>
              <a:ext uri="{FF2B5EF4-FFF2-40B4-BE49-F238E27FC236}">
                <a16:creationId xmlns:a16="http://schemas.microsoft.com/office/drawing/2014/main" id="{64008CAF-C50F-C245-A972-AA1A989F9C4B}"/>
              </a:ext>
            </a:extLst>
          </p:cNvPr>
          <p:cNvSpPr/>
          <p:nvPr/>
        </p:nvSpPr>
        <p:spPr>
          <a:xfrm>
            <a:off x="6780049" y="2595039"/>
            <a:ext cx="2167581" cy="369332"/>
          </a:xfrm>
          <a:prstGeom prst="rect">
            <a:avLst/>
          </a:prstGeom>
        </p:spPr>
        <p:txBody>
          <a:bodyPr wrap="none">
            <a:spAutoFit/>
          </a:bodyPr>
          <a:lstStyle/>
          <a:p>
            <a:r>
              <a:rPr lang="en-IE" dirty="0"/>
              <a:t>Martina </a:t>
            </a:r>
            <a:r>
              <a:rPr lang="en-IE" dirty="0" err="1"/>
              <a:t>Ní</a:t>
            </a:r>
            <a:r>
              <a:rPr lang="en-IE" dirty="0"/>
              <a:t> </a:t>
            </a:r>
            <a:r>
              <a:rPr lang="en-IE" dirty="0" err="1"/>
              <a:t>Chochláin</a:t>
            </a:r>
            <a:endParaRPr lang="en-IE" dirty="0"/>
          </a:p>
        </p:txBody>
      </p:sp>
      <p:pic>
        <p:nvPicPr>
          <p:cNvPr id="7" name="Picture 2">
            <a:extLst>
              <a:ext uri="{FF2B5EF4-FFF2-40B4-BE49-F238E27FC236}">
                <a16:creationId xmlns:a16="http://schemas.microsoft.com/office/drawing/2014/main" id="{9BCCC9BB-5CAA-6D41-80F7-D8BAFBA93F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279" y="3282990"/>
            <a:ext cx="1484181" cy="13834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0" name="Table 10">
            <a:extLst>
              <a:ext uri="{FF2B5EF4-FFF2-40B4-BE49-F238E27FC236}">
                <a16:creationId xmlns:a16="http://schemas.microsoft.com/office/drawing/2014/main" id="{E8682497-F1A2-4A4C-82E8-712462FBCA24}"/>
              </a:ext>
            </a:extLst>
          </p:cNvPr>
          <p:cNvGraphicFramePr>
            <a:graphicFrameLocks noGrp="1"/>
          </p:cNvGraphicFramePr>
          <p:nvPr>
            <p:extLst>
              <p:ext uri="{D42A27DB-BD31-4B8C-83A1-F6EECF244321}">
                <p14:modId xmlns:p14="http://schemas.microsoft.com/office/powerpoint/2010/main" val="2030803464"/>
              </p:ext>
            </p:extLst>
          </p:nvPr>
        </p:nvGraphicFramePr>
        <p:xfrm>
          <a:off x="558225" y="2698376"/>
          <a:ext cx="6096000" cy="1909545"/>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273223298"/>
                    </a:ext>
                  </a:extLst>
                </a:gridCol>
                <a:gridCol w="3048000">
                  <a:extLst>
                    <a:ext uri="{9D8B030D-6E8A-4147-A177-3AD203B41FA5}">
                      <a16:colId xmlns:a16="http://schemas.microsoft.com/office/drawing/2014/main" val="639961122"/>
                    </a:ext>
                  </a:extLst>
                </a:gridCol>
              </a:tblGrid>
              <a:tr h="1909545">
                <a:tc>
                  <a:txBody>
                    <a:bodyPr/>
                    <a:lstStyle/>
                    <a:p>
                      <a:pPr marL="285750" lvl="0" indent="-285750">
                        <a:spcBef>
                          <a:spcPts val="0"/>
                        </a:spcBef>
                        <a:buFont typeface="Wingdings" pitchFamily="2" charset="2"/>
                        <a:buChar char="Ø"/>
                      </a:pPr>
                      <a:r>
                        <a:rPr lang="en-IE" sz="1600" kern="1200" dirty="0"/>
                        <a:t>Annual/Re-assessment Progression &amp; Publication of Results</a:t>
                      </a:r>
                    </a:p>
                    <a:p>
                      <a:pPr marL="285750" lvl="0" indent="-285750">
                        <a:spcBef>
                          <a:spcPts val="0"/>
                        </a:spcBef>
                        <a:buFont typeface="Wingdings" pitchFamily="2" charset="2"/>
                        <a:buChar char="Ø"/>
                      </a:pPr>
                      <a:r>
                        <a:rPr lang="en-IE" sz="1600" kern="1200" dirty="0"/>
                        <a:t>Mark Changes</a:t>
                      </a:r>
                    </a:p>
                    <a:p>
                      <a:pPr marL="285750" lvl="0" indent="-285750">
                        <a:spcBef>
                          <a:spcPts val="0"/>
                        </a:spcBef>
                        <a:buFont typeface="Wingdings" pitchFamily="2" charset="2"/>
                        <a:buChar char="Ø"/>
                      </a:pPr>
                      <a:r>
                        <a:rPr lang="en-IE" sz="1600" kern="1200" dirty="0"/>
                        <a:t>Timetabling</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IE" sz="1600" kern="1200" dirty="0"/>
                        <a:t>Course Regulations</a:t>
                      </a:r>
                    </a:p>
                    <a:p>
                      <a:pPr marL="285750" lvl="0" indent="-285750">
                        <a:spcBef>
                          <a:spcPts val="0"/>
                        </a:spcBef>
                        <a:buFont typeface="Wingdings" pitchFamily="2" charset="2"/>
                        <a:buChar char="Ø"/>
                      </a:pPr>
                      <a:endParaRPr lang="en-IE" sz="1600" b="1" kern="1200" dirty="0">
                        <a:solidFill>
                          <a:schemeClr val="lt1"/>
                        </a:solidFill>
                        <a:latin typeface="+mn-lt"/>
                        <a:ea typeface="+mn-ea"/>
                        <a:cs typeface="+mn-cs"/>
                      </a:endParaRPr>
                    </a:p>
                  </a:txBody>
                  <a:tcPr/>
                </a:tc>
                <a:tc>
                  <a:txBody>
                    <a:bodyPr/>
                    <a:lstStyle/>
                    <a:p>
                      <a:pPr marL="285750" indent="-285750">
                        <a:buFont typeface="Wingdings" pitchFamily="2" charset="2"/>
                        <a:buChar char="Ø"/>
                      </a:pPr>
                      <a:r>
                        <a:rPr lang="en-US" sz="1600" dirty="0"/>
                        <a:t>Management of Course Handbook/Web Site</a:t>
                      </a:r>
                    </a:p>
                    <a:p>
                      <a:pPr marL="285750" indent="-285750">
                        <a:buFont typeface="Wingdings" pitchFamily="2" charset="2"/>
                        <a:buChar char="Ø"/>
                      </a:pPr>
                      <a:r>
                        <a:rPr lang="en-US" sz="1600" dirty="0"/>
                        <a:t>Student Cases</a:t>
                      </a:r>
                    </a:p>
                    <a:p>
                      <a:pPr marL="285750" indent="-285750">
                        <a:buFont typeface="Wingdings" pitchFamily="2" charset="2"/>
                        <a:buChar char="Ø"/>
                      </a:pPr>
                      <a:r>
                        <a:rPr lang="en-US" sz="1600" dirty="0"/>
                        <a:t>General Course Queries – </a:t>
                      </a:r>
                      <a:br>
                        <a:rPr lang="en-US" sz="1600" dirty="0"/>
                      </a:br>
                      <a:r>
                        <a:rPr lang="en-US" sz="1600" dirty="0"/>
                        <a:t>If I can’t help you personally, I’ll know someone who can!</a:t>
                      </a:r>
                    </a:p>
                    <a:p>
                      <a:pPr marL="285750" indent="-285750">
                        <a:buFont typeface="Wingdings" pitchFamily="2" charset="2"/>
                        <a:buChar char="Ø"/>
                      </a:pPr>
                      <a:endParaRPr lang="en-US" sz="1600" dirty="0"/>
                    </a:p>
                  </a:txBody>
                  <a:tcPr/>
                </a:tc>
                <a:extLst>
                  <a:ext uri="{0D108BD9-81ED-4DB2-BD59-A6C34878D82A}">
                    <a16:rowId xmlns:a16="http://schemas.microsoft.com/office/drawing/2014/main" val="3205286628"/>
                  </a:ext>
                </a:extLst>
              </a:tr>
            </a:tbl>
          </a:graphicData>
        </a:graphic>
      </p:graphicFrame>
      <p:pic>
        <p:nvPicPr>
          <p:cNvPr id="9" name="Picture 8" descr="A close-up of a young child&#10;&#10;Description automatically generated with low confidence">
            <a:extLst>
              <a:ext uri="{FF2B5EF4-FFF2-40B4-BE49-F238E27FC236}">
                <a16:creationId xmlns:a16="http://schemas.microsoft.com/office/drawing/2014/main" id="{65723E22-D48D-4D8B-B754-9D474C2AAD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4344" y="453457"/>
            <a:ext cx="1941425" cy="1939807"/>
          </a:xfrm>
          <a:prstGeom prst="rect">
            <a:avLst/>
          </a:prstGeom>
        </p:spPr>
      </p:pic>
    </p:spTree>
    <p:extLst>
      <p:ext uri="{BB962C8B-B14F-4D97-AF65-F5344CB8AC3E}">
        <p14:creationId xmlns:p14="http://schemas.microsoft.com/office/powerpoint/2010/main" val="86343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6886-2567-5F44-82AF-B201987849FB}"/>
              </a:ext>
            </a:extLst>
          </p:cNvPr>
          <p:cNvSpPr>
            <a:spLocks noGrp="1"/>
          </p:cNvSpPr>
          <p:nvPr>
            <p:ph type="title"/>
          </p:nvPr>
        </p:nvSpPr>
        <p:spPr/>
        <p:txBody>
          <a:bodyPr/>
          <a:lstStyle/>
          <a:p>
            <a:r>
              <a:rPr lang="en-IE" dirty="0">
                <a:solidFill>
                  <a:srgbClr val="0E73B9"/>
                </a:solidFill>
              </a:rPr>
              <a:t>We are here to help!</a:t>
            </a:r>
            <a:endParaRPr lang="en-US" dirty="0">
              <a:solidFill>
                <a:srgbClr val="0E73B9"/>
              </a:solidFill>
            </a:endParaRPr>
          </a:p>
        </p:txBody>
      </p:sp>
      <p:sp>
        <p:nvSpPr>
          <p:cNvPr id="3" name="Text Placeholder 2">
            <a:extLst>
              <a:ext uri="{FF2B5EF4-FFF2-40B4-BE49-F238E27FC236}">
                <a16:creationId xmlns:a16="http://schemas.microsoft.com/office/drawing/2014/main" id="{329363AA-BDD0-D54F-9D4A-79207B2BCED8}"/>
              </a:ext>
            </a:extLst>
          </p:cNvPr>
          <p:cNvSpPr>
            <a:spLocks noGrp="1"/>
          </p:cNvSpPr>
          <p:nvPr>
            <p:ph type="body" sz="quarter" idx="10"/>
          </p:nvPr>
        </p:nvSpPr>
        <p:spPr/>
        <p:txBody>
          <a:bodyPr/>
          <a:lstStyle/>
          <a:p>
            <a:pPr marL="342900" indent="-342900">
              <a:buFont typeface="Wingdings" pitchFamily="2" charset="2"/>
              <a:buChar char="Ø"/>
            </a:pPr>
            <a:r>
              <a:rPr lang="en-US" sz="1800" b="0" dirty="0"/>
              <a:t>BESS website </a:t>
            </a:r>
            <a:r>
              <a:rPr lang="en-US" sz="1800" b="0" dirty="0">
                <a:hlinkClick r:id="rId3"/>
              </a:rPr>
              <a:t>www.tcd.ie/bess</a:t>
            </a:r>
            <a:r>
              <a:rPr lang="en-US" sz="1800" b="0" dirty="0"/>
              <a:t> </a:t>
            </a:r>
          </a:p>
          <a:p>
            <a:pPr marL="342900" indent="-342900">
              <a:buFont typeface="Wingdings" pitchFamily="2" charset="2"/>
              <a:buChar char="Ø"/>
            </a:pPr>
            <a:r>
              <a:rPr lang="en-US" sz="1800" b="0" dirty="0"/>
              <a:t>BESS Handbook</a:t>
            </a:r>
          </a:p>
          <a:p>
            <a:pPr marL="342900" indent="-342900">
              <a:buFont typeface="Wingdings" pitchFamily="2" charset="2"/>
              <a:buChar char="Ø"/>
            </a:pPr>
            <a:r>
              <a:rPr lang="en-US" sz="1800" b="0" dirty="0"/>
              <a:t>BESS Administration and Directors</a:t>
            </a:r>
          </a:p>
          <a:p>
            <a:pPr marL="342900" indent="-342900">
              <a:buFont typeface="Wingdings" pitchFamily="2" charset="2"/>
              <a:buChar char="Ø"/>
            </a:pPr>
            <a:r>
              <a:rPr lang="en-US" sz="1800" b="0" dirty="0"/>
              <a:t>Your Module Lecturers </a:t>
            </a:r>
          </a:p>
          <a:p>
            <a:pPr marL="342900" indent="-342900">
              <a:buFont typeface="Wingdings" pitchFamily="2" charset="2"/>
              <a:buChar char="Ø"/>
            </a:pPr>
            <a:r>
              <a:rPr lang="en-US" sz="1800" b="0" dirty="0"/>
              <a:t>Module Teaching Assistants</a:t>
            </a:r>
          </a:p>
          <a:p>
            <a:pPr marL="342900" indent="-342900">
              <a:buFont typeface="Wingdings" pitchFamily="2" charset="2"/>
              <a:buChar char="Ø"/>
            </a:pPr>
            <a:r>
              <a:rPr lang="en-US" sz="1800" b="0" dirty="0"/>
              <a:t>Your College Tutor</a:t>
            </a:r>
          </a:p>
          <a:p>
            <a:pPr marL="342900" indent="-342900">
              <a:buFont typeface="Wingdings" pitchFamily="2" charset="2"/>
              <a:buChar char="Ø"/>
            </a:pPr>
            <a:r>
              <a:rPr lang="en-US" sz="1800" b="0" dirty="0"/>
              <a:t>Student Learning Development</a:t>
            </a:r>
          </a:p>
          <a:p>
            <a:pPr marL="342900" indent="-342900">
              <a:buFont typeface="Wingdings" pitchFamily="2" charset="2"/>
              <a:buChar char="Ø"/>
            </a:pPr>
            <a:r>
              <a:rPr lang="en-US" sz="1800" b="0" dirty="0"/>
              <a:t>Mathematics Help Room </a:t>
            </a:r>
            <a:r>
              <a:rPr lang="en-US" sz="1300" dirty="0"/>
              <a:t>https://maths.tcd.ie/outreach/helproom/ </a:t>
            </a:r>
          </a:p>
          <a:p>
            <a:pPr marL="342900" indent="-342900">
              <a:buFont typeface="Wingdings" pitchFamily="2" charset="2"/>
              <a:buChar char="Ø"/>
            </a:pPr>
            <a:endParaRPr lang="en-US" sz="1800" b="0" dirty="0"/>
          </a:p>
          <a:p>
            <a:endParaRPr lang="en-US" sz="1800" b="0" dirty="0"/>
          </a:p>
        </p:txBody>
      </p:sp>
      <p:sp>
        <p:nvSpPr>
          <p:cNvPr id="4" name="Text Placeholder 3">
            <a:extLst>
              <a:ext uri="{FF2B5EF4-FFF2-40B4-BE49-F238E27FC236}">
                <a16:creationId xmlns:a16="http://schemas.microsoft.com/office/drawing/2014/main" id="{A711C6D1-3B27-8B46-A050-045570757B17}"/>
              </a:ext>
            </a:extLst>
          </p:cNvPr>
          <p:cNvSpPr>
            <a:spLocks noGrp="1"/>
          </p:cNvSpPr>
          <p:nvPr>
            <p:ph type="body" sz="quarter" idx="11"/>
          </p:nvPr>
        </p:nvSpPr>
        <p:spPr/>
        <p:txBody>
          <a:bodyPr/>
          <a:lstStyle/>
          <a:p>
            <a:endParaRPr lang="en-US"/>
          </a:p>
        </p:txBody>
      </p:sp>
      <p:pic>
        <p:nvPicPr>
          <p:cNvPr id="5" name="Picture 5">
            <a:extLst>
              <a:ext uri="{FF2B5EF4-FFF2-40B4-BE49-F238E27FC236}">
                <a16:creationId xmlns:a16="http://schemas.microsoft.com/office/drawing/2014/main" id="{1732B4E8-3B00-F04D-BA36-592BA03145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562" y="1107006"/>
            <a:ext cx="2688437" cy="3683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2374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4CA0-8DA1-AC4A-824A-2863BDBD793D}"/>
              </a:ext>
            </a:extLst>
          </p:cNvPr>
          <p:cNvSpPr>
            <a:spLocks noGrp="1"/>
          </p:cNvSpPr>
          <p:nvPr>
            <p:ph type="title"/>
          </p:nvPr>
        </p:nvSpPr>
        <p:spPr/>
        <p:txBody>
          <a:bodyPr/>
          <a:lstStyle/>
          <a:p>
            <a:r>
              <a:rPr lang="en-US" dirty="0">
                <a:solidFill>
                  <a:srgbClr val="0E73B9"/>
                </a:solidFill>
              </a:rPr>
              <a:t>Important BESS Rules (1)</a:t>
            </a:r>
          </a:p>
        </p:txBody>
      </p:sp>
      <p:sp>
        <p:nvSpPr>
          <p:cNvPr id="3" name="Text Placeholder 2">
            <a:extLst>
              <a:ext uri="{FF2B5EF4-FFF2-40B4-BE49-F238E27FC236}">
                <a16:creationId xmlns:a16="http://schemas.microsoft.com/office/drawing/2014/main" id="{CB652085-DA47-AB4C-94DC-1645626F7B14}"/>
              </a:ext>
            </a:extLst>
          </p:cNvPr>
          <p:cNvSpPr>
            <a:spLocks noGrp="1"/>
          </p:cNvSpPr>
          <p:nvPr>
            <p:ph type="body" sz="quarter" idx="10"/>
          </p:nvPr>
        </p:nvSpPr>
        <p:spPr/>
        <p:txBody>
          <a:bodyPr/>
          <a:lstStyle/>
          <a:p>
            <a:r>
              <a:rPr lang="en-IE" altLang="en-US" dirty="0"/>
              <a:t>Lectures and tutorials are compulsory!</a:t>
            </a:r>
          </a:p>
          <a:p>
            <a:pPr marL="342900" indent="-342900">
              <a:buFont typeface="Wingdings" pitchFamily="2" charset="2"/>
              <a:buChar char="Ø"/>
            </a:pPr>
            <a:r>
              <a:rPr lang="en-IE" altLang="en-US" b="0" dirty="0">
                <a:solidFill>
                  <a:srgbClr val="0070C0"/>
                </a:solidFill>
              </a:rPr>
              <a:t>Students with significant level of </a:t>
            </a:r>
            <a:r>
              <a:rPr lang="en-IE" altLang="en-US" dirty="0">
                <a:solidFill>
                  <a:srgbClr val="0070C0"/>
                </a:solidFill>
              </a:rPr>
              <a:t>absenteeism</a:t>
            </a:r>
            <a:r>
              <a:rPr lang="en-IE" altLang="en-US" b="0" dirty="0">
                <a:solidFill>
                  <a:srgbClr val="0070C0"/>
                </a:solidFill>
              </a:rPr>
              <a:t> can be deemed non-satisfactory (“NS”) and prevented from sitting final examinations!</a:t>
            </a:r>
            <a:endParaRPr lang="en-US" altLang="en-US" dirty="0"/>
          </a:p>
          <a:p>
            <a:r>
              <a:rPr lang="en-IE" altLang="en-US" dirty="0"/>
              <a:t>Some tests may take place </a:t>
            </a:r>
            <a:r>
              <a:rPr lang="en-IE" altLang="en-US" u="sng" dirty="0"/>
              <a:t>during</a:t>
            </a:r>
            <a:r>
              <a:rPr lang="en-IE" altLang="en-US" dirty="0"/>
              <a:t> Michaelmas and Hilary Terms </a:t>
            </a:r>
            <a:br>
              <a:rPr lang="en-IE" altLang="en-US" dirty="0"/>
            </a:br>
            <a:r>
              <a:rPr lang="en-IE" altLang="en-US" b="0" dirty="0"/>
              <a:t>(e.g. in modules with continuous assessment).</a:t>
            </a:r>
          </a:p>
          <a:p>
            <a:r>
              <a:rPr lang="en-IE" altLang="en-US" b="0" dirty="0"/>
              <a:t>Lecture, test and exam scheduling is done by central College and students are generally informed at the same time as </a:t>
            </a:r>
            <a:r>
              <a:rPr lang="en-IE" altLang="en-US" b="0"/>
              <a:t>academic staff</a:t>
            </a:r>
          </a:p>
        </p:txBody>
      </p:sp>
      <p:sp>
        <p:nvSpPr>
          <p:cNvPr id="4" name="Text Placeholder 3">
            <a:extLst>
              <a:ext uri="{FF2B5EF4-FFF2-40B4-BE49-F238E27FC236}">
                <a16:creationId xmlns:a16="http://schemas.microsoft.com/office/drawing/2014/main" id="{C0C29811-8BBF-7343-BFBB-FC9AB051AAD7}"/>
              </a:ext>
            </a:extLst>
          </p:cNvPr>
          <p:cNvSpPr>
            <a:spLocks noGrp="1"/>
          </p:cNvSpPr>
          <p:nvPr>
            <p:ph type="body" sz="quarter" idx="11"/>
          </p:nvPr>
        </p:nvSpPr>
        <p:spPr/>
        <p:txBody>
          <a:bodyPr/>
          <a:lstStyle/>
          <a:p>
            <a:r>
              <a:rPr lang="en-US" dirty="0"/>
              <a:t>Attend your lectures and tutorials!</a:t>
            </a:r>
          </a:p>
        </p:txBody>
      </p:sp>
    </p:spTree>
    <p:extLst>
      <p:ext uri="{BB962C8B-B14F-4D97-AF65-F5344CB8AC3E}">
        <p14:creationId xmlns:p14="http://schemas.microsoft.com/office/powerpoint/2010/main" val="416153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72-8146-604F-9B03-8053DC34024B}"/>
              </a:ext>
            </a:extLst>
          </p:cNvPr>
          <p:cNvSpPr>
            <a:spLocks noGrp="1"/>
          </p:cNvSpPr>
          <p:nvPr>
            <p:ph type="title"/>
          </p:nvPr>
        </p:nvSpPr>
        <p:spPr/>
        <p:txBody>
          <a:bodyPr/>
          <a:lstStyle/>
          <a:p>
            <a:r>
              <a:rPr lang="en-US" dirty="0">
                <a:solidFill>
                  <a:srgbClr val="0E73B9"/>
                </a:solidFill>
              </a:rPr>
              <a:t>Attend your lectures and classes</a:t>
            </a:r>
          </a:p>
        </p:txBody>
      </p:sp>
      <p:sp>
        <p:nvSpPr>
          <p:cNvPr id="4" name="Text Placeholder 3">
            <a:extLst>
              <a:ext uri="{FF2B5EF4-FFF2-40B4-BE49-F238E27FC236}">
                <a16:creationId xmlns:a16="http://schemas.microsoft.com/office/drawing/2014/main" id="{15B7BE52-500E-4C43-84C9-35A132CBC9B7}"/>
              </a:ext>
            </a:extLst>
          </p:cNvPr>
          <p:cNvSpPr>
            <a:spLocks noGrp="1"/>
          </p:cNvSpPr>
          <p:nvPr>
            <p:ph type="body" sz="quarter" idx="11"/>
          </p:nvPr>
        </p:nvSpPr>
        <p:spPr/>
        <p:txBody>
          <a:bodyPr/>
          <a:lstStyle/>
          <a:p>
            <a:endParaRPr lang="en-US" dirty="0"/>
          </a:p>
        </p:txBody>
      </p:sp>
      <p:graphicFrame>
        <p:nvGraphicFramePr>
          <p:cNvPr id="6" name="Group 77">
            <a:extLst>
              <a:ext uri="{FF2B5EF4-FFF2-40B4-BE49-F238E27FC236}">
                <a16:creationId xmlns:a16="http://schemas.microsoft.com/office/drawing/2014/main" id="{41A2FD0A-93C7-5D4A-8AEE-B582DF861237}"/>
              </a:ext>
            </a:extLst>
          </p:cNvPr>
          <p:cNvGraphicFramePr>
            <a:graphicFrameLocks/>
          </p:cNvGraphicFramePr>
          <p:nvPr/>
        </p:nvGraphicFramePr>
        <p:xfrm>
          <a:off x="1198407" y="1107006"/>
          <a:ext cx="7030845" cy="3786919"/>
        </p:xfrm>
        <a:graphic>
          <a:graphicData uri="http://schemas.openxmlformats.org/drawingml/2006/table">
            <a:tbl>
              <a:tblPr/>
              <a:tblGrid>
                <a:gridCol w="2205755">
                  <a:extLst>
                    <a:ext uri="{9D8B030D-6E8A-4147-A177-3AD203B41FA5}">
                      <a16:colId xmlns:a16="http://schemas.microsoft.com/office/drawing/2014/main" val="20000"/>
                    </a:ext>
                  </a:extLst>
                </a:gridCol>
                <a:gridCol w="827158">
                  <a:extLst>
                    <a:ext uri="{9D8B030D-6E8A-4147-A177-3AD203B41FA5}">
                      <a16:colId xmlns:a16="http://schemas.microsoft.com/office/drawing/2014/main" val="20001"/>
                    </a:ext>
                  </a:extLst>
                </a:gridCol>
                <a:gridCol w="1033948">
                  <a:extLst>
                    <a:ext uri="{9D8B030D-6E8A-4147-A177-3AD203B41FA5}">
                      <a16:colId xmlns:a16="http://schemas.microsoft.com/office/drawing/2014/main" val="20002"/>
                    </a:ext>
                  </a:extLst>
                </a:gridCol>
                <a:gridCol w="1033948">
                  <a:extLst>
                    <a:ext uri="{9D8B030D-6E8A-4147-A177-3AD203B41FA5}">
                      <a16:colId xmlns:a16="http://schemas.microsoft.com/office/drawing/2014/main" val="20003"/>
                    </a:ext>
                  </a:extLst>
                </a:gridCol>
                <a:gridCol w="965018">
                  <a:extLst>
                    <a:ext uri="{9D8B030D-6E8A-4147-A177-3AD203B41FA5}">
                      <a16:colId xmlns:a16="http://schemas.microsoft.com/office/drawing/2014/main" val="20004"/>
                    </a:ext>
                  </a:extLst>
                </a:gridCol>
                <a:gridCol w="965018">
                  <a:extLst>
                    <a:ext uri="{9D8B030D-6E8A-4147-A177-3AD203B41FA5}">
                      <a16:colId xmlns:a16="http://schemas.microsoft.com/office/drawing/2014/main" val="20005"/>
                    </a:ext>
                  </a:extLst>
                </a:gridCol>
              </a:tblGrid>
              <a:tr h="481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“Expected” grade=&gt;</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II.1</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II.2</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III/Fail</a:t>
                      </a:r>
                    </a:p>
                  </a:txBody>
                  <a:tcPr marL="90000" marR="90000" marT="46800" marB="4680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Total</a:t>
                      </a:r>
                    </a:p>
                  </a:txBody>
                  <a:tcPr marL="90000" marR="90000" marT="46800" marB="4680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Virtually all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90%)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49%</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29%</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Most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66% but &lt; 90%)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35%</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46%</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42%</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40%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Around half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33% but &lt; 66%)</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32%</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24%</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Not many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(&gt; 10% but &lt; 33%)</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6%</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907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Hardly any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(&lt; 10%)</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490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Total</a:t>
                      </a:r>
                    </a:p>
                  </a:txBody>
                  <a:tcPr marL="90000" marR="90000" marT="46800" marB="4680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100%</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0212183"/>
                  </a:ext>
                </a:extLst>
              </a:tr>
            </a:tbl>
          </a:graphicData>
        </a:graphic>
      </p:graphicFrame>
    </p:spTree>
    <p:extLst>
      <p:ext uri="{BB962C8B-B14F-4D97-AF65-F5344CB8AC3E}">
        <p14:creationId xmlns:p14="http://schemas.microsoft.com/office/powerpoint/2010/main" val="41917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(2)</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r>
              <a:rPr lang="en-US" dirty="0"/>
              <a:t>Check your college emails </a:t>
            </a:r>
            <a:r>
              <a:rPr lang="en-US" u="sng" dirty="0"/>
              <a:t>daily</a:t>
            </a:r>
            <a:r>
              <a:rPr lang="en-US" dirty="0"/>
              <a:t>! </a:t>
            </a:r>
          </a:p>
          <a:p>
            <a:r>
              <a:rPr lang="en-US" dirty="0"/>
              <a:t>Only use your </a:t>
            </a:r>
            <a:r>
              <a:rPr lang="en-US" u="sng" dirty="0"/>
              <a:t>official college email address</a:t>
            </a:r>
            <a:r>
              <a:rPr lang="en-US" dirty="0"/>
              <a:t> (…@</a:t>
            </a:r>
            <a:r>
              <a:rPr lang="en-US" dirty="0" err="1"/>
              <a:t>tcd.ie</a:t>
            </a:r>
            <a:r>
              <a:rPr lang="en-US" dirty="0"/>
              <a:t>)</a:t>
            </a:r>
          </a:p>
          <a:p>
            <a:pPr marL="342900" indent="-342900">
              <a:buFont typeface="Wingdings" pitchFamily="2" charset="2"/>
              <a:buChar char="Ø"/>
            </a:pPr>
            <a:r>
              <a:rPr lang="en-US" b="0" dirty="0">
                <a:solidFill>
                  <a:srgbClr val="0E73B9"/>
                </a:solidFill>
              </a:rPr>
              <a:t>You cannot expect responses to private email accounts!</a:t>
            </a:r>
          </a:p>
          <a:p>
            <a:r>
              <a:rPr lang="en-US" dirty="0"/>
              <a:t>Be polite and respectful when writing emails to college staff</a:t>
            </a:r>
          </a:p>
          <a:p>
            <a:r>
              <a:rPr lang="en-US" dirty="0"/>
              <a:t>Write </a:t>
            </a:r>
            <a:r>
              <a:rPr lang="en-US" u="sng" dirty="0"/>
              <a:t>concise</a:t>
            </a:r>
            <a:r>
              <a:rPr lang="en-US" dirty="0"/>
              <a:t> emails that state </a:t>
            </a:r>
            <a:r>
              <a:rPr lang="en-US" u="sng" dirty="0"/>
              <a:t>clearly</a:t>
            </a:r>
            <a:r>
              <a:rPr lang="en-US" dirty="0"/>
              <a:t> your concern</a:t>
            </a:r>
          </a:p>
          <a:p>
            <a:pPr marL="342900" indent="-342900">
              <a:buFont typeface="Wingdings" pitchFamily="2" charset="2"/>
              <a:buChar char="Ø"/>
            </a:pPr>
            <a:r>
              <a:rPr lang="en-US" b="0" dirty="0">
                <a:solidFill>
                  <a:srgbClr val="0E73B9"/>
                </a:solidFill>
              </a:rPr>
              <a:t>Always provide your course and student ID in </a:t>
            </a:r>
            <a:r>
              <a:rPr lang="en-US" b="0">
                <a:solidFill>
                  <a:srgbClr val="0E73B9"/>
                </a:solidFill>
              </a:rPr>
              <a:t>emails!</a:t>
            </a:r>
            <a:endParaRPr lang="en-US" b="0" dirty="0">
              <a:solidFill>
                <a:srgbClr val="0E73B9"/>
              </a:solidFill>
            </a:endParaRPr>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Keep updated and communicate properly</a:t>
            </a:r>
          </a:p>
        </p:txBody>
      </p:sp>
    </p:spTree>
    <p:extLst>
      <p:ext uri="{BB962C8B-B14F-4D97-AF65-F5344CB8AC3E}">
        <p14:creationId xmlns:p14="http://schemas.microsoft.com/office/powerpoint/2010/main" val="321575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5FA355-8061-8643-8C50-24BA92BFAA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939" y="1930908"/>
            <a:ext cx="4539004" cy="2593717"/>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new square">
            <a:extLst>
              <a:ext uri="{FF2B5EF4-FFF2-40B4-BE49-F238E27FC236}">
                <a16:creationId xmlns:a16="http://schemas.microsoft.com/office/drawing/2014/main" id="{DDB3AA8F-23FD-3B40-BB11-DDB29BFE0594}"/>
              </a:ext>
            </a:extLst>
          </p:cNvPr>
          <p:cNvPicPr>
            <a:picLocks noChangeAspect="1" noChangeArrowheads="1"/>
          </p:cNvPicPr>
          <p:nvPr/>
        </p:nvPicPr>
        <p:blipFill>
          <a:blip r:embed="rId4" cstate="print">
            <a:lum bright="-6000" contrast="30000"/>
          </a:blip>
          <a:srcRect/>
          <a:stretch>
            <a:fillRect/>
          </a:stretch>
        </p:blipFill>
        <p:spPr bwMode="auto">
          <a:xfrm>
            <a:off x="244383" y="1337894"/>
            <a:ext cx="2686050" cy="1458162"/>
          </a:xfrm>
          <a:prstGeom prst="rect">
            <a:avLst/>
          </a:prstGeom>
          <a:noFill/>
          <a:ln w="9525">
            <a:noFill/>
            <a:miter lim="800000"/>
            <a:headEnd/>
            <a:tailEnd/>
          </a:ln>
        </p:spPr>
      </p:pic>
      <p:pic>
        <p:nvPicPr>
          <p:cNvPr id="7" name="Picture 4" descr="long room">
            <a:extLst>
              <a:ext uri="{FF2B5EF4-FFF2-40B4-BE49-F238E27FC236}">
                <a16:creationId xmlns:a16="http://schemas.microsoft.com/office/drawing/2014/main" id="{0BE32902-9812-A94D-ADAC-FF6BF9788930}"/>
              </a:ext>
            </a:extLst>
          </p:cNvPr>
          <p:cNvPicPr>
            <a:picLocks noChangeAspect="1" noChangeArrowheads="1"/>
          </p:cNvPicPr>
          <p:nvPr/>
        </p:nvPicPr>
        <p:blipFill>
          <a:blip r:embed="rId5" cstate="print"/>
          <a:srcRect/>
          <a:stretch>
            <a:fillRect/>
          </a:stretch>
        </p:blipFill>
        <p:spPr bwMode="auto">
          <a:xfrm>
            <a:off x="244383" y="3222471"/>
            <a:ext cx="2686050" cy="1476591"/>
          </a:xfrm>
          <a:prstGeom prst="rect">
            <a:avLst/>
          </a:prstGeom>
          <a:noFill/>
          <a:ln w="9525">
            <a:noFill/>
            <a:miter lim="800000"/>
            <a:headEnd/>
            <a:tailEnd/>
          </a:ln>
        </p:spPr>
      </p:pic>
      <p:pic>
        <p:nvPicPr>
          <p:cNvPr id="9" name="Picture 3" descr="m98">
            <a:extLst>
              <a:ext uri="{FF2B5EF4-FFF2-40B4-BE49-F238E27FC236}">
                <a16:creationId xmlns:a16="http://schemas.microsoft.com/office/drawing/2014/main" id="{3FB41656-10D2-224E-A3C7-7D72B63D3B99}"/>
              </a:ext>
            </a:extLst>
          </p:cNvPr>
          <p:cNvPicPr>
            <a:picLocks noChangeAspect="1" noChangeArrowheads="1"/>
          </p:cNvPicPr>
          <p:nvPr/>
        </p:nvPicPr>
        <p:blipFill>
          <a:blip r:embed="rId6" cstate="print"/>
          <a:srcRect/>
          <a:stretch>
            <a:fillRect/>
          </a:stretch>
        </p:blipFill>
        <p:spPr bwMode="auto">
          <a:xfrm>
            <a:off x="6296264" y="1284214"/>
            <a:ext cx="2681288" cy="1650281"/>
          </a:xfrm>
          <a:prstGeom prst="rect">
            <a:avLst/>
          </a:prstGeom>
          <a:noFill/>
          <a:ln w="9525">
            <a:noFill/>
            <a:miter lim="800000"/>
            <a:headEnd/>
            <a:tailEnd/>
          </a:ln>
        </p:spPr>
      </p:pic>
      <p:sp>
        <p:nvSpPr>
          <p:cNvPr id="12" name="Title 11">
            <a:extLst>
              <a:ext uri="{FF2B5EF4-FFF2-40B4-BE49-F238E27FC236}">
                <a16:creationId xmlns:a16="http://schemas.microsoft.com/office/drawing/2014/main" id="{49AAF625-29F1-244C-BAD7-23955C30803E}"/>
              </a:ext>
            </a:extLst>
          </p:cNvPr>
          <p:cNvSpPr>
            <a:spLocks noGrp="1"/>
          </p:cNvSpPr>
          <p:nvPr>
            <p:ph type="title"/>
          </p:nvPr>
        </p:nvSpPr>
        <p:spPr/>
        <p:txBody>
          <a:bodyPr/>
          <a:lstStyle/>
          <a:p>
            <a:r>
              <a:rPr lang="en-US" sz="3200" b="0" dirty="0">
                <a:solidFill>
                  <a:srgbClr val="0E73B9"/>
                </a:solidFill>
              </a:rPr>
              <a:t>Trinity College… Founded in 1592</a:t>
            </a:r>
          </a:p>
        </p:txBody>
      </p:sp>
      <p:sp>
        <p:nvSpPr>
          <p:cNvPr id="14" name="Text Placeholder 13">
            <a:extLst>
              <a:ext uri="{FF2B5EF4-FFF2-40B4-BE49-F238E27FC236}">
                <a16:creationId xmlns:a16="http://schemas.microsoft.com/office/drawing/2014/main" id="{95BB5FC8-9F64-DC43-B2B2-88C3DF9513BF}"/>
              </a:ext>
            </a:extLst>
          </p:cNvPr>
          <p:cNvSpPr>
            <a:spLocks noGrp="1"/>
          </p:cNvSpPr>
          <p:nvPr>
            <p:ph type="body" sz="quarter" idx="11"/>
          </p:nvPr>
        </p:nvSpPr>
        <p:spPr>
          <a:xfrm>
            <a:off x="828675" y="685806"/>
            <a:ext cx="7500938" cy="421200"/>
          </a:xfrm>
        </p:spPr>
        <p:txBody>
          <a:bodyPr/>
          <a:lstStyle/>
          <a:p>
            <a:r>
              <a:rPr lang="en-GB" dirty="0">
                <a:solidFill>
                  <a:srgbClr val="0E73B9"/>
                </a:solidFill>
              </a:rPr>
              <a:t>A University of Global Consequence</a:t>
            </a:r>
          </a:p>
          <a:p>
            <a:endParaRPr lang="en-US" dirty="0"/>
          </a:p>
        </p:txBody>
      </p:sp>
      <p:sp>
        <p:nvSpPr>
          <p:cNvPr id="15" name="Rectangle 14">
            <a:extLst>
              <a:ext uri="{FF2B5EF4-FFF2-40B4-BE49-F238E27FC236}">
                <a16:creationId xmlns:a16="http://schemas.microsoft.com/office/drawing/2014/main" id="{D9E57C0D-B7AD-5149-B2E1-6CE77E23FAEE}"/>
              </a:ext>
            </a:extLst>
          </p:cNvPr>
          <p:cNvSpPr/>
          <p:nvPr/>
        </p:nvSpPr>
        <p:spPr>
          <a:xfrm>
            <a:off x="4846320" y="3639437"/>
            <a:ext cx="4297680" cy="1476591"/>
          </a:xfrm>
          <a:prstGeom prst="rect">
            <a:avLst/>
          </a:prstGeom>
          <a:solidFill>
            <a:srgbClr val="0E73B9"/>
          </a:solidFill>
          <a:ln w="3175">
            <a:solidFill>
              <a:srgbClr val="3E6DB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t>Leading Irish Research University</a:t>
            </a:r>
          </a:p>
          <a:p>
            <a:r>
              <a:rPr lang="en-US" dirty="0"/>
              <a:t>Global Recognition </a:t>
            </a:r>
          </a:p>
          <a:p>
            <a:r>
              <a:rPr lang="en-US" dirty="0"/>
              <a:t>Ranked 1</a:t>
            </a:r>
            <a:r>
              <a:rPr lang="en-US" baseline="30000" dirty="0"/>
              <a:t>st</a:t>
            </a:r>
            <a:r>
              <a:rPr lang="en-US" dirty="0"/>
              <a:t> in Ireland and 101st in the World </a:t>
            </a:r>
            <a:br>
              <a:rPr lang="en-US" dirty="0"/>
            </a:br>
            <a:r>
              <a:rPr lang="en-US" dirty="0"/>
              <a:t>(QS World University Ranking)</a:t>
            </a:r>
          </a:p>
        </p:txBody>
      </p:sp>
    </p:spTree>
    <p:extLst>
      <p:ext uri="{BB962C8B-B14F-4D97-AF65-F5344CB8AC3E}">
        <p14:creationId xmlns:p14="http://schemas.microsoft.com/office/powerpoint/2010/main" val="394656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(3)</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pPr>
              <a:lnSpc>
                <a:spcPct val="80000"/>
              </a:lnSpc>
            </a:pPr>
            <a:r>
              <a:rPr lang="en-IE" altLang="en-US" dirty="0"/>
              <a:t>… you are ill for tests and/or examinations?</a:t>
            </a:r>
          </a:p>
          <a:p>
            <a:pPr marL="342900" indent="-342900">
              <a:lnSpc>
                <a:spcPct val="80000"/>
              </a:lnSpc>
              <a:buFont typeface="Wingdings" pitchFamily="2" charset="2"/>
              <a:buChar char="Ø"/>
            </a:pPr>
            <a:r>
              <a:rPr lang="en-IE" altLang="en-US" b="0" dirty="0">
                <a:solidFill>
                  <a:srgbClr val="0E73B9"/>
                </a:solidFill>
              </a:rPr>
              <a:t>Absences are excused only with a </a:t>
            </a:r>
            <a:r>
              <a:rPr lang="en-IE" altLang="en-US" b="0" u="sng" dirty="0">
                <a:solidFill>
                  <a:srgbClr val="0E73B9"/>
                </a:solidFill>
              </a:rPr>
              <a:t>medical certificate </a:t>
            </a:r>
            <a:r>
              <a:rPr lang="en-IE" altLang="en-US" b="0" dirty="0">
                <a:solidFill>
                  <a:srgbClr val="0E73B9"/>
                </a:solidFill>
              </a:rPr>
              <a:t>or equivalent (communicate with/via your </a:t>
            </a:r>
            <a:r>
              <a:rPr lang="en-IE" altLang="en-US" b="0" u="sng" dirty="0">
                <a:solidFill>
                  <a:srgbClr val="0E73B9"/>
                </a:solidFill>
              </a:rPr>
              <a:t>College Tutor</a:t>
            </a:r>
            <a:r>
              <a:rPr lang="en-IE" altLang="en-US" b="0" dirty="0">
                <a:solidFill>
                  <a:srgbClr val="0E73B9"/>
                </a:solidFill>
              </a:rPr>
              <a:t>), need to do this immediately. </a:t>
            </a:r>
          </a:p>
          <a:p>
            <a:pPr marL="342900" indent="-342900">
              <a:lnSpc>
                <a:spcPct val="80000"/>
              </a:lnSpc>
              <a:buFont typeface="Wingdings" pitchFamily="2" charset="2"/>
              <a:buChar char="Ø"/>
            </a:pPr>
            <a:r>
              <a:rPr lang="en-IE" altLang="en-US" b="0" dirty="0">
                <a:solidFill>
                  <a:srgbClr val="0E73B9"/>
                </a:solidFill>
              </a:rPr>
              <a:t>Absence is not the same as getting zero. If you fail to turn up to an exam you need to explain it formally to the college through your tutor. </a:t>
            </a:r>
          </a:p>
          <a:p>
            <a:pPr marL="342900" indent="-342900">
              <a:lnSpc>
                <a:spcPct val="80000"/>
              </a:lnSpc>
              <a:buFont typeface="Wingdings" pitchFamily="2" charset="2"/>
              <a:buChar char="Ø"/>
            </a:pPr>
            <a:r>
              <a:rPr lang="en-IE" altLang="en-US" b="0" dirty="0">
                <a:solidFill>
                  <a:srgbClr val="0E73B9"/>
                </a:solidFill>
              </a:rPr>
              <a:t>The assumption is that if you sit an exam then you were healthy. Typically it is not possible to claim illness after an exam.</a:t>
            </a:r>
          </a:p>
          <a:p>
            <a:pPr marL="342900" indent="-342900">
              <a:lnSpc>
                <a:spcPct val="80000"/>
              </a:lnSpc>
              <a:buFont typeface="Wingdings" pitchFamily="2" charset="2"/>
              <a:buChar char="Ø"/>
            </a:pPr>
            <a:endParaRPr lang="en-IE" altLang="en-US" dirty="0"/>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What to do if …</a:t>
            </a:r>
          </a:p>
        </p:txBody>
      </p:sp>
    </p:spTree>
    <p:extLst>
      <p:ext uri="{BB962C8B-B14F-4D97-AF65-F5344CB8AC3E}">
        <p14:creationId xmlns:p14="http://schemas.microsoft.com/office/powerpoint/2010/main" val="106853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0CBD-CC30-AE47-BD58-60000CBB783E}"/>
              </a:ext>
            </a:extLst>
          </p:cNvPr>
          <p:cNvSpPr>
            <a:spLocks noGrp="1"/>
          </p:cNvSpPr>
          <p:nvPr>
            <p:ph type="title"/>
          </p:nvPr>
        </p:nvSpPr>
        <p:spPr/>
        <p:txBody>
          <a:bodyPr/>
          <a:lstStyle/>
          <a:p>
            <a:r>
              <a:rPr lang="en-US" dirty="0">
                <a:solidFill>
                  <a:srgbClr val="0E73B9"/>
                </a:solidFill>
              </a:rPr>
              <a:t>Important BESS Rules (4)</a:t>
            </a:r>
          </a:p>
        </p:txBody>
      </p:sp>
      <p:sp>
        <p:nvSpPr>
          <p:cNvPr id="3" name="Text Placeholder 2">
            <a:extLst>
              <a:ext uri="{FF2B5EF4-FFF2-40B4-BE49-F238E27FC236}">
                <a16:creationId xmlns:a16="http://schemas.microsoft.com/office/drawing/2014/main" id="{5DDC976D-CC70-6B4B-888C-B21F1BD760C5}"/>
              </a:ext>
            </a:extLst>
          </p:cNvPr>
          <p:cNvSpPr>
            <a:spLocks noGrp="1"/>
          </p:cNvSpPr>
          <p:nvPr>
            <p:ph type="body" sz="quarter" idx="10"/>
          </p:nvPr>
        </p:nvSpPr>
        <p:spPr/>
        <p:txBody>
          <a:bodyPr/>
          <a:lstStyle/>
          <a:p>
            <a:pPr>
              <a:lnSpc>
                <a:spcPct val="80000"/>
              </a:lnSpc>
            </a:pPr>
            <a:r>
              <a:rPr lang="en-IE" altLang="en-US" dirty="0"/>
              <a:t>… you are unable to submit an assignment on schedule?</a:t>
            </a:r>
          </a:p>
          <a:p>
            <a:pPr marL="342900" indent="-342900">
              <a:lnSpc>
                <a:spcPct val="80000"/>
              </a:lnSpc>
              <a:buFont typeface="Wingdings" pitchFamily="2" charset="2"/>
              <a:buChar char="Ø"/>
            </a:pPr>
            <a:r>
              <a:rPr lang="en-IE" altLang="en-US" b="0" dirty="0">
                <a:solidFill>
                  <a:srgbClr val="0E73B9"/>
                </a:solidFill>
              </a:rPr>
              <a:t>Contact your tutor and the lecturer concerned, preferably before the deadline.</a:t>
            </a:r>
          </a:p>
          <a:p>
            <a:pPr>
              <a:lnSpc>
                <a:spcPct val="80000"/>
              </a:lnSpc>
            </a:pPr>
            <a:endParaRPr lang="en-IE" altLang="en-US" dirty="0"/>
          </a:p>
          <a:p>
            <a:pPr>
              <a:lnSpc>
                <a:spcPct val="80000"/>
              </a:lnSpc>
            </a:pPr>
            <a:r>
              <a:rPr lang="en-IE" altLang="en-US" dirty="0"/>
              <a:t>… you are unable to attend a mandatory class?</a:t>
            </a:r>
          </a:p>
          <a:p>
            <a:pPr marL="342900" indent="-342900">
              <a:lnSpc>
                <a:spcPct val="80000"/>
              </a:lnSpc>
              <a:buFont typeface="Wingdings" pitchFamily="2" charset="2"/>
              <a:buChar char="Ø"/>
            </a:pPr>
            <a:r>
              <a:rPr lang="en-IE" altLang="en-US" b="0" dirty="0">
                <a:solidFill>
                  <a:srgbClr val="0E73B9"/>
                </a:solidFill>
              </a:rPr>
              <a:t>Contact your tutor and the lecturer concerned, preferably before the class is taking place.</a:t>
            </a:r>
          </a:p>
          <a:p>
            <a:pPr>
              <a:lnSpc>
                <a:spcPct val="80000"/>
              </a:lnSpc>
            </a:pPr>
            <a:endParaRPr lang="en-IE" altLang="en-US" dirty="0"/>
          </a:p>
          <a:p>
            <a:pPr>
              <a:lnSpc>
                <a:spcPct val="80000"/>
              </a:lnSpc>
            </a:pPr>
            <a:endParaRPr lang="en-IE" altLang="en-US" dirty="0"/>
          </a:p>
        </p:txBody>
      </p:sp>
      <p:sp>
        <p:nvSpPr>
          <p:cNvPr id="4" name="Text Placeholder 3">
            <a:extLst>
              <a:ext uri="{FF2B5EF4-FFF2-40B4-BE49-F238E27FC236}">
                <a16:creationId xmlns:a16="http://schemas.microsoft.com/office/drawing/2014/main" id="{FA9D4C4B-C59E-E14A-892E-8BD3818FB151}"/>
              </a:ext>
            </a:extLst>
          </p:cNvPr>
          <p:cNvSpPr>
            <a:spLocks noGrp="1"/>
          </p:cNvSpPr>
          <p:nvPr>
            <p:ph type="body" sz="quarter" idx="11"/>
          </p:nvPr>
        </p:nvSpPr>
        <p:spPr/>
        <p:txBody>
          <a:bodyPr/>
          <a:lstStyle/>
          <a:p>
            <a:r>
              <a:rPr lang="en-US" dirty="0"/>
              <a:t>What to do if …</a:t>
            </a:r>
          </a:p>
        </p:txBody>
      </p:sp>
    </p:spTree>
    <p:extLst>
      <p:ext uri="{BB962C8B-B14F-4D97-AF65-F5344CB8AC3E}">
        <p14:creationId xmlns:p14="http://schemas.microsoft.com/office/powerpoint/2010/main" val="140559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42D6-4AD1-1749-8960-513AB5842A10}"/>
              </a:ext>
            </a:extLst>
          </p:cNvPr>
          <p:cNvSpPr>
            <a:spLocks noGrp="1"/>
          </p:cNvSpPr>
          <p:nvPr>
            <p:ph type="title"/>
          </p:nvPr>
        </p:nvSpPr>
        <p:spPr/>
        <p:txBody>
          <a:bodyPr/>
          <a:lstStyle/>
          <a:p>
            <a:r>
              <a:rPr lang="en-US" dirty="0">
                <a:solidFill>
                  <a:srgbClr val="0E73B9"/>
                </a:solidFill>
              </a:rPr>
              <a:t>Next week</a:t>
            </a:r>
          </a:p>
        </p:txBody>
      </p:sp>
      <p:sp>
        <p:nvSpPr>
          <p:cNvPr id="3" name="Text Placeholder 2">
            <a:extLst>
              <a:ext uri="{FF2B5EF4-FFF2-40B4-BE49-F238E27FC236}">
                <a16:creationId xmlns:a16="http://schemas.microsoft.com/office/drawing/2014/main" id="{0AB1A4E6-D13C-2E46-945E-5C273AE19696}"/>
              </a:ext>
            </a:extLst>
          </p:cNvPr>
          <p:cNvSpPr>
            <a:spLocks noGrp="1"/>
          </p:cNvSpPr>
          <p:nvPr>
            <p:ph type="body" sz="quarter" idx="10"/>
          </p:nvPr>
        </p:nvSpPr>
        <p:spPr>
          <a:xfrm>
            <a:off x="583174" y="1201830"/>
            <a:ext cx="7991940" cy="3030141"/>
          </a:xfrm>
        </p:spPr>
        <p:txBody>
          <a:bodyPr/>
          <a:lstStyle/>
          <a:p>
            <a:pPr marL="342900" indent="-342900">
              <a:buFont typeface="Wingdings" pitchFamily="2" charset="2"/>
              <a:buChar char="Ø"/>
            </a:pPr>
            <a:r>
              <a:rPr lang="en-GB" altLang="en-US" b="0" dirty="0"/>
              <a:t>Two hours of lectures in each of the modules.</a:t>
            </a:r>
          </a:p>
          <a:p>
            <a:pPr marL="342900" indent="-342900">
              <a:buFont typeface="Wingdings" pitchFamily="2" charset="2"/>
              <a:buChar char="Ø"/>
            </a:pPr>
            <a:r>
              <a:rPr lang="en-GB" altLang="en-US" b="0" dirty="0"/>
              <a:t>In the first lecture the requirements and rules of the module will be explained, so make sure you attend.</a:t>
            </a:r>
          </a:p>
          <a:p>
            <a:pPr marL="342900" indent="-342900">
              <a:buFont typeface="Wingdings" pitchFamily="2" charset="2"/>
              <a:buChar char="Ø"/>
            </a:pPr>
            <a:r>
              <a:rPr lang="en-GB" altLang="en-US" b="0" dirty="0"/>
              <a:t>Usually, no seminars or tutorials in week 1 (but check module descriptions)</a:t>
            </a:r>
          </a:p>
          <a:p>
            <a:pPr marL="660400" lvl="1" indent="-342900">
              <a:buFont typeface="Wingdings" pitchFamily="2" charset="2"/>
              <a:buChar char="Ø"/>
            </a:pPr>
            <a:r>
              <a:rPr lang="en-GB" altLang="en-US" dirty="0"/>
              <a:t>Seminar/tutorial groups assigned via SITS. </a:t>
            </a:r>
          </a:p>
          <a:p>
            <a:pPr marL="660400" lvl="1" indent="-342900">
              <a:buFont typeface="Wingdings" pitchFamily="2" charset="2"/>
              <a:buChar char="Ø"/>
            </a:pPr>
            <a:r>
              <a:rPr lang="en-GB" altLang="en-US" dirty="0"/>
              <a:t>Only in </a:t>
            </a:r>
            <a:r>
              <a:rPr lang="en-GB" altLang="en-US" u="sng" dirty="0"/>
              <a:t>exceptional</a:t>
            </a:r>
            <a:r>
              <a:rPr lang="en-GB" altLang="en-US" dirty="0"/>
              <a:t> cases, you can request a change of tutorial group by contacting the relevant departmental office (not the Course Office).</a:t>
            </a:r>
            <a:endParaRPr lang="en-GB" altLang="en-US" b="0" dirty="0"/>
          </a:p>
          <a:p>
            <a:pPr marL="342900" indent="-342900">
              <a:buFont typeface="Wingdings" pitchFamily="2" charset="2"/>
              <a:buChar char="Ø"/>
            </a:pPr>
            <a:endParaRPr lang="en-GB" altLang="en-US" b="0" dirty="0"/>
          </a:p>
          <a:p>
            <a:pPr marL="342900" indent="-342900">
              <a:buFont typeface="Wingdings" pitchFamily="2" charset="2"/>
              <a:buChar char="Ø"/>
            </a:pPr>
            <a:endParaRPr lang="en-GB" altLang="en-US" b="0" dirty="0"/>
          </a:p>
          <a:p>
            <a:pPr marL="342900" indent="-342900">
              <a:buFont typeface="Wingdings" pitchFamily="2" charset="2"/>
              <a:buChar char="Ø"/>
            </a:pPr>
            <a:endParaRPr lang="en-US" b="0" dirty="0"/>
          </a:p>
        </p:txBody>
      </p:sp>
      <p:sp>
        <p:nvSpPr>
          <p:cNvPr id="4" name="Text Placeholder 3">
            <a:extLst>
              <a:ext uri="{FF2B5EF4-FFF2-40B4-BE49-F238E27FC236}">
                <a16:creationId xmlns:a16="http://schemas.microsoft.com/office/drawing/2014/main" id="{6872184F-C597-C146-8CBD-8C5D74AF247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287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6A417-F85E-79C5-7A27-BF6A3BCE764C}"/>
              </a:ext>
            </a:extLst>
          </p:cNvPr>
          <p:cNvSpPr>
            <a:spLocks noGrp="1"/>
          </p:cNvSpPr>
          <p:nvPr>
            <p:ph type="title"/>
          </p:nvPr>
        </p:nvSpPr>
        <p:spPr/>
        <p:txBody>
          <a:bodyPr/>
          <a:lstStyle/>
          <a:p>
            <a:r>
              <a:rPr lang="en-IE" dirty="0"/>
              <a:t>Your college timetable</a:t>
            </a:r>
          </a:p>
        </p:txBody>
      </p:sp>
      <p:sp>
        <p:nvSpPr>
          <p:cNvPr id="4" name="Text Placeholder 3">
            <a:extLst>
              <a:ext uri="{FF2B5EF4-FFF2-40B4-BE49-F238E27FC236}">
                <a16:creationId xmlns:a16="http://schemas.microsoft.com/office/drawing/2014/main" id="{B46EB428-2B0D-52DC-1660-26174F60827D}"/>
              </a:ext>
            </a:extLst>
          </p:cNvPr>
          <p:cNvSpPr>
            <a:spLocks noGrp="1"/>
          </p:cNvSpPr>
          <p:nvPr>
            <p:ph type="body" sz="quarter" idx="10"/>
          </p:nvPr>
        </p:nvSpPr>
        <p:spPr/>
        <p:txBody>
          <a:bodyPr/>
          <a:lstStyle/>
          <a:p>
            <a:r>
              <a:rPr lang="en-IE" sz="1350" dirty="0"/>
              <a:t>Your lectures and tutorials/seminars will be available on my.tcd.ie</a:t>
            </a:r>
          </a:p>
          <a:p>
            <a:r>
              <a:rPr lang="en-IE" sz="1350" dirty="0"/>
              <a:t>Along with your module choices, it also contains information on where the lectures and seminars will take place</a:t>
            </a:r>
          </a:p>
          <a:p>
            <a:r>
              <a:rPr lang="en-IE" sz="1350" dirty="0"/>
              <a:t>It may include optional courses that are available on learning about plagiarism and academic integrity; navigating the library; engaging with student development</a:t>
            </a:r>
          </a:p>
          <a:p>
            <a:endParaRPr lang="en-IE" dirty="0"/>
          </a:p>
        </p:txBody>
      </p:sp>
      <p:sp>
        <p:nvSpPr>
          <p:cNvPr id="5" name="Text Placeholder 4">
            <a:extLst>
              <a:ext uri="{FF2B5EF4-FFF2-40B4-BE49-F238E27FC236}">
                <a16:creationId xmlns:a16="http://schemas.microsoft.com/office/drawing/2014/main" id="{DE5DFFC1-8669-898D-3434-41E17458B455}"/>
              </a:ext>
            </a:extLst>
          </p:cNvPr>
          <p:cNvSpPr>
            <a:spLocks noGrp="1"/>
          </p:cNvSpPr>
          <p:nvPr>
            <p:ph type="body" sz="quarter" idx="11"/>
          </p:nvPr>
        </p:nvSpPr>
        <p:spPr/>
        <p:txBody>
          <a:bodyPr/>
          <a:lstStyle/>
          <a:p>
            <a:endParaRPr lang="en-IE"/>
          </a:p>
        </p:txBody>
      </p:sp>
      <p:pic>
        <p:nvPicPr>
          <p:cNvPr id="7" name="Picture 6">
            <a:extLst>
              <a:ext uri="{FF2B5EF4-FFF2-40B4-BE49-F238E27FC236}">
                <a16:creationId xmlns:a16="http://schemas.microsoft.com/office/drawing/2014/main" id="{A5F4EB4A-5509-6A12-2AA0-4170835A8985}"/>
              </a:ext>
            </a:extLst>
          </p:cNvPr>
          <p:cNvPicPr>
            <a:picLocks noChangeAspect="1"/>
          </p:cNvPicPr>
          <p:nvPr/>
        </p:nvPicPr>
        <p:blipFill>
          <a:blip r:embed="rId3"/>
          <a:stretch>
            <a:fillRect/>
          </a:stretch>
        </p:blipFill>
        <p:spPr>
          <a:xfrm>
            <a:off x="4978157" y="1308781"/>
            <a:ext cx="3219246" cy="3263078"/>
          </a:xfrm>
          <a:prstGeom prst="rect">
            <a:avLst/>
          </a:prstGeom>
        </p:spPr>
      </p:pic>
    </p:spTree>
    <p:extLst>
      <p:ext uri="{BB962C8B-B14F-4D97-AF65-F5344CB8AC3E}">
        <p14:creationId xmlns:p14="http://schemas.microsoft.com/office/powerpoint/2010/main" val="67500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E6DC-0605-6340-9ABD-695605E8EE26}"/>
              </a:ext>
            </a:extLst>
          </p:cNvPr>
          <p:cNvSpPr>
            <a:spLocks noGrp="1"/>
          </p:cNvSpPr>
          <p:nvPr>
            <p:ph type="title"/>
          </p:nvPr>
        </p:nvSpPr>
        <p:spPr/>
        <p:txBody>
          <a:bodyPr/>
          <a:lstStyle/>
          <a:p>
            <a:r>
              <a:rPr lang="en-US" dirty="0">
                <a:solidFill>
                  <a:srgbClr val="0E73B9"/>
                </a:solidFill>
              </a:rPr>
              <a:t>Soon / near future</a:t>
            </a:r>
          </a:p>
        </p:txBody>
      </p:sp>
      <p:sp>
        <p:nvSpPr>
          <p:cNvPr id="3" name="Text Placeholder 2">
            <a:extLst>
              <a:ext uri="{FF2B5EF4-FFF2-40B4-BE49-F238E27FC236}">
                <a16:creationId xmlns:a16="http://schemas.microsoft.com/office/drawing/2014/main" id="{8A8A1D06-05BB-EB42-8475-A20E36E84A8D}"/>
              </a:ext>
            </a:extLst>
          </p:cNvPr>
          <p:cNvSpPr>
            <a:spLocks noGrp="1"/>
          </p:cNvSpPr>
          <p:nvPr>
            <p:ph type="body" sz="quarter" idx="10"/>
          </p:nvPr>
        </p:nvSpPr>
        <p:spPr/>
        <p:txBody>
          <a:bodyPr/>
          <a:lstStyle/>
          <a:p>
            <a:pPr marL="342900" indent="-342900" eaLnBrk="0" hangingPunct="0">
              <a:spcBef>
                <a:spcPct val="50000"/>
              </a:spcBef>
              <a:buFont typeface="Arial"/>
              <a:buChar char="•"/>
            </a:pPr>
            <a:r>
              <a:rPr lang="en-GB" altLang="en-US" b="0" dirty="0"/>
              <a:t>Get in contact with your </a:t>
            </a:r>
            <a:r>
              <a:rPr lang="en-GB" altLang="en-US" dirty="0">
                <a:solidFill>
                  <a:srgbClr val="0E73B9"/>
                </a:solidFill>
              </a:rPr>
              <a:t>College Tutor</a:t>
            </a:r>
            <a:r>
              <a:rPr lang="en-GB" altLang="en-US" b="0" dirty="0"/>
              <a:t>.</a:t>
            </a:r>
          </a:p>
          <a:p>
            <a:pPr marL="342900" indent="-342900" eaLnBrk="0" hangingPunct="0">
              <a:spcBef>
                <a:spcPct val="50000"/>
              </a:spcBef>
              <a:buFont typeface="Arial"/>
              <a:buChar char="•"/>
            </a:pPr>
            <a:r>
              <a:rPr lang="en-GB" altLang="en-US" b="0" dirty="0"/>
              <a:t>Get in contact with </a:t>
            </a:r>
            <a:r>
              <a:rPr lang="en-GB" altLang="en-US" dirty="0">
                <a:solidFill>
                  <a:srgbClr val="0E73B9"/>
                </a:solidFill>
              </a:rPr>
              <a:t>Student 2 Student (S2S)</a:t>
            </a:r>
            <a:r>
              <a:rPr lang="en-GB" altLang="en-US" b="0" dirty="0"/>
              <a:t>.</a:t>
            </a:r>
          </a:p>
          <a:p>
            <a:pPr marL="342900" indent="-342900" eaLnBrk="0" hangingPunct="0">
              <a:spcBef>
                <a:spcPct val="50000"/>
              </a:spcBef>
              <a:buFont typeface="Arial"/>
              <a:buChar char="•"/>
            </a:pPr>
            <a:r>
              <a:rPr lang="en-GB" altLang="en-US" b="0" dirty="0"/>
              <a:t>Maintain </a:t>
            </a:r>
            <a:r>
              <a:rPr lang="en-GB" altLang="en-US" dirty="0">
                <a:solidFill>
                  <a:srgbClr val="0E73B9"/>
                </a:solidFill>
              </a:rPr>
              <a:t>steady progress </a:t>
            </a:r>
            <a:r>
              <a:rPr lang="en-GB" altLang="en-US" b="0" dirty="0"/>
              <a:t>with your modules.</a:t>
            </a:r>
          </a:p>
          <a:p>
            <a:pPr marL="342900" indent="-342900" eaLnBrk="0" hangingPunct="0">
              <a:spcBef>
                <a:spcPct val="50000"/>
              </a:spcBef>
              <a:buFont typeface="Arial"/>
              <a:buChar char="•"/>
            </a:pPr>
            <a:r>
              <a:rPr lang="en-GB" altLang="en-US" b="0" dirty="0"/>
              <a:t>Check your </a:t>
            </a:r>
            <a:r>
              <a:rPr lang="en-GB" altLang="en-US" dirty="0">
                <a:solidFill>
                  <a:srgbClr val="3E6DB2"/>
                </a:solidFill>
              </a:rPr>
              <a:t>college</a:t>
            </a:r>
            <a:r>
              <a:rPr lang="en-GB" altLang="en-US" b="0" dirty="0"/>
              <a:t> </a:t>
            </a:r>
            <a:r>
              <a:rPr lang="en-GB" altLang="en-US" dirty="0">
                <a:solidFill>
                  <a:srgbClr val="0E73B9"/>
                </a:solidFill>
              </a:rPr>
              <a:t>email regularly</a:t>
            </a:r>
            <a:r>
              <a:rPr lang="en-GB" altLang="en-US" b="0" dirty="0"/>
              <a:t> (communication from the  Course Office will be via your TCD email address only).</a:t>
            </a:r>
          </a:p>
          <a:p>
            <a:pPr marL="342900" indent="-342900" eaLnBrk="0" hangingPunct="0">
              <a:spcBef>
                <a:spcPct val="50000"/>
              </a:spcBef>
              <a:buFont typeface="Arial"/>
              <a:buChar char="•"/>
            </a:pPr>
            <a:r>
              <a:rPr lang="en-GB" altLang="en-US" b="0" dirty="0"/>
              <a:t>Get to know your </a:t>
            </a:r>
            <a:r>
              <a:rPr lang="en-GB" altLang="en-US" dirty="0">
                <a:solidFill>
                  <a:srgbClr val="0E73B9"/>
                </a:solidFill>
              </a:rPr>
              <a:t>classmates</a:t>
            </a:r>
            <a:r>
              <a:rPr lang="en-GB" altLang="en-US" b="0" dirty="0"/>
              <a:t>. </a:t>
            </a:r>
            <a:br>
              <a:rPr lang="en-GB" altLang="en-US" b="0" dirty="0"/>
            </a:br>
            <a:r>
              <a:rPr lang="en-GB" altLang="en-US" b="0" dirty="0"/>
              <a:t>Be inclusive and have different friends. </a:t>
            </a:r>
            <a:endParaRPr lang="en-US" b="0" dirty="0"/>
          </a:p>
        </p:txBody>
      </p:sp>
      <p:sp>
        <p:nvSpPr>
          <p:cNvPr id="4" name="Text Placeholder 3">
            <a:extLst>
              <a:ext uri="{FF2B5EF4-FFF2-40B4-BE49-F238E27FC236}">
                <a16:creationId xmlns:a16="http://schemas.microsoft.com/office/drawing/2014/main" id="{57DA534F-4B80-3447-A32C-FB31D86EB60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2007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72-8146-604F-9B03-8053DC34024B}"/>
              </a:ext>
            </a:extLst>
          </p:cNvPr>
          <p:cNvSpPr>
            <a:spLocks noGrp="1"/>
          </p:cNvSpPr>
          <p:nvPr>
            <p:ph type="title"/>
          </p:nvPr>
        </p:nvSpPr>
        <p:spPr/>
        <p:txBody>
          <a:bodyPr/>
          <a:lstStyle/>
          <a:p>
            <a:r>
              <a:rPr lang="en-IE" altLang="en-US" dirty="0">
                <a:solidFill>
                  <a:srgbClr val="0E73B9"/>
                </a:solidFill>
              </a:rPr>
              <a:t>Making your voices heard</a:t>
            </a:r>
            <a:endParaRPr lang="en-US" dirty="0">
              <a:solidFill>
                <a:srgbClr val="0E73B9"/>
              </a:solidFill>
            </a:endParaRPr>
          </a:p>
        </p:txBody>
      </p:sp>
      <p:sp>
        <p:nvSpPr>
          <p:cNvPr id="3" name="Text Placeholder 2">
            <a:extLst>
              <a:ext uri="{FF2B5EF4-FFF2-40B4-BE49-F238E27FC236}">
                <a16:creationId xmlns:a16="http://schemas.microsoft.com/office/drawing/2014/main" id="{E2F3C4E5-DE95-8948-A518-C7EB17B88A01}"/>
              </a:ext>
            </a:extLst>
          </p:cNvPr>
          <p:cNvSpPr>
            <a:spLocks noGrp="1"/>
          </p:cNvSpPr>
          <p:nvPr>
            <p:ph type="body" sz="quarter" idx="10"/>
          </p:nvPr>
        </p:nvSpPr>
        <p:spPr>
          <a:xfrm>
            <a:off x="828675" y="1302191"/>
            <a:ext cx="7500938" cy="3391729"/>
          </a:xfrm>
        </p:spPr>
        <p:txBody>
          <a:bodyPr/>
          <a:lstStyle/>
          <a:p>
            <a:pPr marL="342900" indent="-342900">
              <a:lnSpc>
                <a:spcPct val="90000"/>
              </a:lnSpc>
              <a:buFont typeface="Wingdings" pitchFamily="2" charset="2"/>
              <a:buChar char="Ø"/>
            </a:pPr>
            <a:r>
              <a:rPr lang="en-IE" altLang="en-US" sz="1600" dirty="0"/>
              <a:t>BESS:</a:t>
            </a:r>
            <a:r>
              <a:rPr lang="en-IE" altLang="en-US" sz="1600" b="0" dirty="0"/>
              <a:t> student representative on the programme committee.</a:t>
            </a:r>
          </a:p>
          <a:p>
            <a:pPr marL="342900" indent="-342900">
              <a:lnSpc>
                <a:spcPct val="90000"/>
              </a:lnSpc>
              <a:buFont typeface="Wingdings" pitchFamily="2" charset="2"/>
              <a:buChar char="Ø"/>
            </a:pPr>
            <a:r>
              <a:rPr lang="en-IE" altLang="en-US" sz="1600" dirty="0"/>
              <a:t>Students’ Union:</a:t>
            </a:r>
            <a:r>
              <a:rPr lang="en-IE" altLang="en-US" sz="1600" b="0" dirty="0"/>
              <a:t> class reps who meet with individual Department Heads on a regular basis.</a:t>
            </a:r>
          </a:p>
          <a:p>
            <a:pPr marL="342900" indent="-342900">
              <a:lnSpc>
                <a:spcPct val="90000"/>
              </a:lnSpc>
              <a:buFont typeface="Wingdings" pitchFamily="2" charset="2"/>
              <a:buChar char="Ø"/>
            </a:pPr>
            <a:r>
              <a:rPr lang="en-IE" altLang="en-US" sz="1600" dirty="0"/>
              <a:t>Module evaluations by students: </a:t>
            </a:r>
            <a:r>
              <a:rPr lang="en-IE" altLang="en-US" sz="1600" b="0" dirty="0"/>
              <a:t>at the end of Hilary and Michaelmas terms. (</a:t>
            </a:r>
            <a:r>
              <a:rPr lang="en-IE" altLang="en-US" sz="1600" b="0" dirty="0">
                <a:hlinkClick r:id="rId2"/>
              </a:rPr>
              <a:t>http://www.tcd.ie/ssp/undergraduate/student-evaluations/YouSaid_WeDid.php</a:t>
            </a:r>
            <a:r>
              <a:rPr lang="en-IE" altLang="en-US" sz="1600" b="0" dirty="0"/>
              <a:t>)</a:t>
            </a:r>
          </a:p>
          <a:p>
            <a:pPr marL="342900" indent="-342900">
              <a:lnSpc>
                <a:spcPct val="90000"/>
              </a:lnSpc>
              <a:buFont typeface="Wingdings" pitchFamily="2" charset="2"/>
              <a:buChar char="Ø"/>
            </a:pPr>
            <a:r>
              <a:rPr lang="en-IE" altLang="en-US" sz="1600" b="0" dirty="0"/>
              <a:t>Each year is invited to partake in a </a:t>
            </a:r>
            <a:r>
              <a:rPr lang="en-IE" altLang="en-US" sz="1600" dirty="0"/>
              <a:t>Course Evaluation Survey.</a:t>
            </a:r>
          </a:p>
          <a:p>
            <a:pPr marL="342900" indent="-342900">
              <a:lnSpc>
                <a:spcPct val="90000"/>
              </a:lnSpc>
              <a:buFont typeface="Wingdings" pitchFamily="2" charset="2"/>
              <a:buChar char="Ø"/>
            </a:pPr>
            <a:r>
              <a:rPr lang="en-IE" altLang="en-US" sz="1600" dirty="0"/>
              <a:t>Problems with a module? </a:t>
            </a:r>
            <a:r>
              <a:rPr lang="en-IE" altLang="en-US" sz="1600" b="0" dirty="0"/>
              <a:t>– in general, if possible bring it up with the module lecturer in the first instance.</a:t>
            </a:r>
          </a:p>
          <a:p>
            <a:pPr marL="342900" indent="-342900">
              <a:lnSpc>
                <a:spcPct val="90000"/>
              </a:lnSpc>
              <a:buFont typeface="Wingdings" pitchFamily="2" charset="2"/>
              <a:buChar char="Ø"/>
            </a:pPr>
            <a:r>
              <a:rPr lang="en-IE" altLang="en-US" sz="1600" dirty="0"/>
              <a:t>Individual/personal problems? </a:t>
            </a:r>
            <a:r>
              <a:rPr lang="en-IE" altLang="en-US" sz="1600" b="0" dirty="0"/>
              <a:t>– discuss with your </a:t>
            </a:r>
            <a:r>
              <a:rPr lang="en-IE" altLang="en-US" sz="1600" dirty="0"/>
              <a:t>College Tutor </a:t>
            </a:r>
            <a:r>
              <a:rPr lang="en-IE" altLang="en-US" sz="1600" b="0" dirty="0"/>
              <a:t>and there’s also the </a:t>
            </a:r>
            <a:r>
              <a:rPr lang="en-IE" altLang="en-US" sz="1600" dirty="0"/>
              <a:t>counselling service </a:t>
            </a:r>
            <a:r>
              <a:rPr lang="en-IE" altLang="en-US" sz="1600" b="0" dirty="0"/>
              <a:t>and peer-support offered by </a:t>
            </a:r>
            <a:r>
              <a:rPr lang="en-IE" altLang="en-US" sz="1600" dirty="0"/>
              <a:t>Student 2 Student </a:t>
            </a:r>
            <a:r>
              <a:rPr lang="en-IE" altLang="en-US" sz="1600" b="0" dirty="0"/>
              <a:t>(</a:t>
            </a:r>
            <a:r>
              <a:rPr lang="en-IE" altLang="en-US" sz="1600" dirty="0"/>
              <a:t>S2S)</a:t>
            </a:r>
            <a:r>
              <a:rPr lang="en-IE" altLang="en-US" sz="1600" b="0" dirty="0"/>
              <a:t>.</a:t>
            </a:r>
            <a:endParaRPr lang="en-US" altLang="en-US" sz="1600" b="0" dirty="0"/>
          </a:p>
        </p:txBody>
      </p:sp>
      <p:sp>
        <p:nvSpPr>
          <p:cNvPr id="8" name="Text Placeholder 7">
            <a:extLst>
              <a:ext uri="{FF2B5EF4-FFF2-40B4-BE49-F238E27FC236}">
                <a16:creationId xmlns:a16="http://schemas.microsoft.com/office/drawing/2014/main" id="{53D58502-0956-AF47-B47D-09BC446CDB15}"/>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8188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D383-2932-1448-BD67-EA6848EC0987}"/>
              </a:ext>
            </a:extLst>
          </p:cNvPr>
          <p:cNvSpPr>
            <a:spLocks noGrp="1"/>
          </p:cNvSpPr>
          <p:nvPr>
            <p:ph type="title"/>
          </p:nvPr>
        </p:nvSpPr>
        <p:spPr/>
        <p:txBody>
          <a:bodyPr/>
          <a:lstStyle/>
          <a:p>
            <a:r>
              <a:rPr lang="en-IE" dirty="0">
                <a:solidFill>
                  <a:srgbClr val="0E73B9"/>
                </a:solidFill>
              </a:rPr>
              <a:t>The Trinity Experience</a:t>
            </a:r>
            <a:endParaRPr lang="en-US" dirty="0">
              <a:solidFill>
                <a:srgbClr val="0E73B9"/>
              </a:solidFill>
            </a:endParaRPr>
          </a:p>
        </p:txBody>
      </p:sp>
      <p:sp>
        <p:nvSpPr>
          <p:cNvPr id="3" name="Text Placeholder 2">
            <a:extLst>
              <a:ext uri="{FF2B5EF4-FFF2-40B4-BE49-F238E27FC236}">
                <a16:creationId xmlns:a16="http://schemas.microsoft.com/office/drawing/2014/main" id="{DA94B2A8-6CFC-8D49-8B5F-AB95B34845A4}"/>
              </a:ext>
            </a:extLst>
          </p:cNvPr>
          <p:cNvSpPr>
            <a:spLocks noGrp="1"/>
          </p:cNvSpPr>
          <p:nvPr>
            <p:ph type="body" sz="quarter" idx="10"/>
          </p:nvPr>
        </p:nvSpPr>
        <p:spPr/>
        <p:txBody>
          <a:bodyPr/>
          <a:lstStyle/>
          <a:p>
            <a:r>
              <a:rPr lang="en-IE" dirty="0"/>
              <a:t>Wider student life is important, and BESS provides plenty of scope for engagement in a wide range of activities.</a:t>
            </a:r>
          </a:p>
          <a:p>
            <a:r>
              <a:rPr lang="en-IE" sz="1800" b="0" dirty="0"/>
              <a:t>50 sports clubs, 120 societies.</a:t>
            </a:r>
          </a:p>
          <a:p>
            <a:r>
              <a:rPr lang="en-IE" sz="1800" b="0" dirty="0"/>
              <a:t>Some societies seem particularly suited to </a:t>
            </a:r>
            <a:br>
              <a:rPr lang="en-IE" sz="1800" b="0" dirty="0"/>
            </a:br>
            <a:r>
              <a:rPr lang="en-IE" sz="1800" b="0" dirty="0"/>
              <a:t>BESS Students</a:t>
            </a:r>
          </a:p>
          <a:p>
            <a:endParaRPr lang="en-US" dirty="0"/>
          </a:p>
        </p:txBody>
      </p:sp>
      <p:sp>
        <p:nvSpPr>
          <p:cNvPr id="4" name="Text Placeholder 3">
            <a:extLst>
              <a:ext uri="{FF2B5EF4-FFF2-40B4-BE49-F238E27FC236}">
                <a16:creationId xmlns:a16="http://schemas.microsoft.com/office/drawing/2014/main" id="{93780064-1455-834B-A949-FB640789C232}"/>
              </a:ext>
            </a:extLst>
          </p:cNvPr>
          <p:cNvSpPr>
            <a:spLocks noGrp="1"/>
          </p:cNvSpPr>
          <p:nvPr>
            <p:ph type="body" sz="quarter" idx="11"/>
          </p:nvPr>
        </p:nvSpPr>
        <p:spPr/>
        <p:txBody>
          <a:bodyPr/>
          <a:lstStyle/>
          <a:p>
            <a:r>
              <a:rPr lang="en-US" dirty="0">
                <a:hlinkClick r:id="rId3"/>
              </a:rPr>
              <a:t>https://www.tcd.ie/students/clubs-societies/</a:t>
            </a:r>
            <a:r>
              <a:rPr lang="en-US" dirty="0"/>
              <a:t> </a:t>
            </a:r>
          </a:p>
        </p:txBody>
      </p:sp>
      <p:graphicFrame>
        <p:nvGraphicFramePr>
          <p:cNvPr id="5" name="Table 5">
            <a:extLst>
              <a:ext uri="{FF2B5EF4-FFF2-40B4-BE49-F238E27FC236}">
                <a16:creationId xmlns:a16="http://schemas.microsoft.com/office/drawing/2014/main" id="{34A4741A-E19C-8547-BD7F-E379487F058F}"/>
              </a:ext>
            </a:extLst>
          </p:cNvPr>
          <p:cNvGraphicFramePr>
            <a:graphicFrameLocks noGrp="1"/>
          </p:cNvGraphicFramePr>
          <p:nvPr>
            <p:extLst>
              <p:ext uri="{D42A27DB-BD31-4B8C-83A1-F6EECF244321}">
                <p14:modId xmlns:p14="http://schemas.microsoft.com/office/powerpoint/2010/main" val="2767871705"/>
              </p:ext>
            </p:extLst>
          </p:nvPr>
        </p:nvGraphicFramePr>
        <p:xfrm>
          <a:off x="678462" y="3380740"/>
          <a:ext cx="6096000" cy="176276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621852974"/>
                    </a:ext>
                  </a:extLst>
                </a:gridCol>
                <a:gridCol w="1524000">
                  <a:extLst>
                    <a:ext uri="{9D8B030D-6E8A-4147-A177-3AD203B41FA5}">
                      <a16:colId xmlns:a16="http://schemas.microsoft.com/office/drawing/2014/main" val="508347579"/>
                    </a:ext>
                  </a:extLst>
                </a:gridCol>
                <a:gridCol w="1524000">
                  <a:extLst>
                    <a:ext uri="{9D8B030D-6E8A-4147-A177-3AD203B41FA5}">
                      <a16:colId xmlns:a16="http://schemas.microsoft.com/office/drawing/2014/main" val="3063707616"/>
                    </a:ext>
                  </a:extLst>
                </a:gridCol>
                <a:gridCol w="1524000">
                  <a:extLst>
                    <a:ext uri="{9D8B030D-6E8A-4147-A177-3AD203B41FA5}">
                      <a16:colId xmlns:a16="http://schemas.microsoft.com/office/drawing/2014/main" val="771893768"/>
                    </a:ext>
                  </a:extLst>
                </a:gridCol>
              </a:tblGrid>
              <a:tr h="370840">
                <a:tc>
                  <a:txBody>
                    <a:bodyPr/>
                    <a:lstStyle/>
                    <a:p>
                      <a:pPr algn="ctr"/>
                      <a:r>
                        <a:rPr lang="en-US" sz="1100" b="1" dirty="0"/>
                        <a:t>DUBES – Dublin University Business &amp; Economic Society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Political Science Society</a:t>
                      </a:r>
                    </a:p>
                    <a:p>
                      <a:pPr algn="ct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Social Studies Society</a:t>
                      </a:r>
                    </a:p>
                    <a:p>
                      <a:pPr algn="ctr"/>
                      <a:endParaRPr lang="en-US" sz="1100" b="1" dirty="0"/>
                    </a:p>
                  </a:txBody>
                  <a:tcPr/>
                </a:tc>
                <a:tc>
                  <a:txBody>
                    <a:bodyPr/>
                    <a:lstStyle/>
                    <a:p>
                      <a:endParaRPr lang="en-US" sz="1100" b="1"/>
                    </a:p>
                  </a:txBody>
                  <a:tcPr/>
                </a:tc>
                <a:extLst>
                  <a:ext uri="{0D108BD9-81ED-4DB2-BD59-A6C34878D82A}">
                    <a16:rowId xmlns:a16="http://schemas.microsoft.com/office/drawing/2014/main" val="5448229"/>
                  </a:ext>
                </a:extLst>
              </a:tr>
              <a:tr h="370840">
                <a:tc>
                  <a:txBody>
                    <a:bodyPr/>
                    <a:lstStyle/>
                    <a:p>
                      <a:pPr algn="ctr"/>
                      <a:r>
                        <a:rPr lang="en-IE" sz="1100" b="1" dirty="0"/>
                        <a:t>AIESEC</a:t>
                      </a:r>
                      <a:endParaRPr lang="en-US" sz="1100" b="1" dirty="0"/>
                    </a:p>
                  </a:txBody>
                  <a:tcPr/>
                </a:tc>
                <a:tc>
                  <a:txBody>
                    <a:bodyPr/>
                    <a:lstStyle/>
                    <a:p>
                      <a:pPr algn="ctr"/>
                      <a:r>
                        <a:rPr lang="en-IE" sz="1100" b="1" dirty="0"/>
                        <a:t>Foresight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Enterprise Trinity</a:t>
                      </a:r>
                    </a:p>
                  </a:txBody>
                  <a:tcPr/>
                </a:tc>
                <a:tc>
                  <a:txBody>
                    <a:bodyPr/>
                    <a:lstStyle/>
                    <a:p>
                      <a:endParaRPr lang="en-US" sz="1100" b="1"/>
                    </a:p>
                  </a:txBody>
                  <a:tcPr/>
                </a:tc>
                <a:extLst>
                  <a:ext uri="{0D108BD9-81ED-4DB2-BD59-A6C34878D82A}">
                    <a16:rowId xmlns:a16="http://schemas.microsoft.com/office/drawing/2014/main" val="1210262869"/>
                  </a:ext>
                </a:extLst>
              </a:tr>
              <a:tr h="370840">
                <a:tc>
                  <a:txBody>
                    <a:bodyPr/>
                    <a:lstStyle/>
                    <a:p>
                      <a:pPr algn="ctr"/>
                      <a:r>
                        <a:rPr lang="en-IE" sz="1100" b="1" dirty="0"/>
                        <a:t>Upstart</a:t>
                      </a:r>
                      <a:endParaRPr lang="en-US" sz="11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100" b="1" dirty="0"/>
                        <a:t>Mature Students Society</a:t>
                      </a:r>
                    </a:p>
                  </a:txBody>
                  <a:tcPr/>
                </a:tc>
                <a:tc>
                  <a:txBody>
                    <a:bodyPr/>
                    <a:lstStyle/>
                    <a:p>
                      <a:pPr algn="ctr"/>
                      <a:endParaRPr lang="en-US" sz="1100" b="1" dirty="0"/>
                    </a:p>
                  </a:txBody>
                  <a:tcPr/>
                </a:tc>
                <a:tc>
                  <a:txBody>
                    <a:bodyPr/>
                    <a:lstStyle/>
                    <a:p>
                      <a:endParaRPr lang="en-US" sz="1100" b="1"/>
                    </a:p>
                  </a:txBody>
                  <a:tcPr/>
                </a:tc>
                <a:extLst>
                  <a:ext uri="{0D108BD9-81ED-4DB2-BD59-A6C34878D82A}">
                    <a16:rowId xmlns:a16="http://schemas.microsoft.com/office/drawing/2014/main" val="4015809977"/>
                  </a:ext>
                </a:extLst>
              </a:tr>
              <a:tr h="370840">
                <a:tc>
                  <a:txBody>
                    <a:bodyPr/>
                    <a:lstStyle/>
                    <a:p>
                      <a:endParaRPr lang="en-US" sz="1100" b="1"/>
                    </a:p>
                  </a:txBody>
                  <a:tcPr/>
                </a:tc>
                <a:tc>
                  <a:txBody>
                    <a:bodyPr/>
                    <a:lstStyle/>
                    <a:p>
                      <a:endParaRPr lang="en-US" sz="1100" b="1"/>
                    </a:p>
                  </a:txBody>
                  <a:tcPr/>
                </a:tc>
                <a:tc>
                  <a:txBody>
                    <a:bodyPr/>
                    <a:lstStyle/>
                    <a:p>
                      <a:endParaRPr lang="en-US" sz="1100" b="1"/>
                    </a:p>
                  </a:txBody>
                  <a:tcPr/>
                </a:tc>
                <a:tc>
                  <a:txBody>
                    <a:bodyPr/>
                    <a:lstStyle/>
                    <a:p>
                      <a:endParaRPr lang="en-US" sz="1100" b="1" dirty="0"/>
                    </a:p>
                  </a:txBody>
                  <a:tcPr/>
                </a:tc>
                <a:extLst>
                  <a:ext uri="{0D108BD9-81ED-4DB2-BD59-A6C34878D82A}">
                    <a16:rowId xmlns:a16="http://schemas.microsoft.com/office/drawing/2014/main" val="1191124351"/>
                  </a:ext>
                </a:extLst>
              </a:tr>
            </a:tbl>
          </a:graphicData>
        </a:graphic>
      </p:graphicFrame>
      <p:pic>
        <p:nvPicPr>
          <p:cNvPr id="7" name="Picture 2">
            <a:extLst>
              <a:ext uri="{FF2B5EF4-FFF2-40B4-BE49-F238E27FC236}">
                <a16:creationId xmlns:a16="http://schemas.microsoft.com/office/drawing/2014/main" id="{64076ECC-DD54-E949-99F0-3BFE036204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941" y="2565771"/>
            <a:ext cx="3465059" cy="23077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1885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476" y="4269513"/>
            <a:ext cx="7500939" cy="416138"/>
          </a:xfrm>
        </p:spPr>
        <p:txBody>
          <a:bodyPr/>
          <a:lstStyle/>
          <a:p>
            <a:r>
              <a:rPr lang="en-IE" sz="3200" dirty="0"/>
              <a:t>And Finally….</a:t>
            </a:r>
            <a:br>
              <a:rPr lang="en-IE" sz="3200" dirty="0"/>
            </a:br>
            <a:br>
              <a:rPr lang="en-IE" sz="3200" dirty="0"/>
            </a:br>
            <a:r>
              <a:rPr lang="en-IE" sz="3200" dirty="0"/>
              <a:t>Enjoy your studies on the BESS Programme at Trinity College Dublin! </a:t>
            </a:r>
            <a:br>
              <a:rPr lang="en-IE" sz="3200" dirty="0"/>
            </a:br>
            <a:endParaRPr lang="en-GB" sz="3200" dirty="0"/>
          </a:p>
        </p:txBody>
      </p:sp>
      <p:sp>
        <p:nvSpPr>
          <p:cNvPr id="8" name="Text Placeholder 5">
            <a:extLst>
              <a:ext uri="{FF2B5EF4-FFF2-40B4-BE49-F238E27FC236}">
                <a16:creationId xmlns:a16="http://schemas.microsoft.com/office/drawing/2014/main" id="{C7215FE0-EC03-6E41-A98A-FF07E59D94CC}"/>
              </a:ext>
            </a:extLst>
          </p:cNvPr>
          <p:cNvSpPr txBox="1">
            <a:spLocks/>
          </p:cNvSpPr>
          <p:nvPr/>
        </p:nvSpPr>
        <p:spPr>
          <a:xfrm>
            <a:off x="4464675" y="4477582"/>
            <a:ext cx="4679325" cy="734531"/>
          </a:xfrm>
          <a:prstGeom prst="rect">
            <a:avLst/>
          </a:prstGeom>
        </p:spPr>
        <p:txBody>
          <a:bodyPr/>
          <a:lst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1400" dirty="0">
                <a:solidFill>
                  <a:schemeClr val="bg1"/>
                </a:solidFill>
              </a:rPr>
              <a:t>Asst. Prof. Dr Michael Wycherley &amp; </a:t>
            </a:r>
            <a:r>
              <a:rPr lang="en-GB" sz="1400">
                <a:solidFill>
                  <a:schemeClr val="bg1"/>
                </a:solidFill>
              </a:rPr>
              <a:t>Gorkem Aksaray</a:t>
            </a:r>
            <a:br>
              <a:rPr lang="en-GB" sz="1400" dirty="0">
                <a:solidFill>
                  <a:schemeClr val="bg1"/>
                </a:solidFill>
              </a:rPr>
            </a:br>
            <a:r>
              <a:rPr lang="en-GB" sz="1400" b="0" dirty="0">
                <a:solidFill>
                  <a:schemeClr val="bg1"/>
                </a:solidFill>
              </a:rPr>
              <a:t>Academic Director BESS programme</a:t>
            </a:r>
          </a:p>
          <a:p>
            <a:pPr lvl="2"/>
            <a:endParaRPr lang="en-GB" sz="1400" dirty="0">
              <a:solidFill>
                <a:schemeClr val="bg1"/>
              </a:solidFill>
            </a:endParaRPr>
          </a:p>
        </p:txBody>
      </p:sp>
    </p:spTree>
    <p:extLst>
      <p:ext uri="{BB962C8B-B14F-4D97-AF65-F5344CB8AC3E}">
        <p14:creationId xmlns:p14="http://schemas.microsoft.com/office/powerpoint/2010/main" val="17346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ulty of Arts, Humanities and Social Sciences - Trinity College Dublin">
            <a:extLst>
              <a:ext uri="{FF2B5EF4-FFF2-40B4-BE49-F238E27FC236}">
                <a16:creationId xmlns:a16="http://schemas.microsoft.com/office/drawing/2014/main" id="{4120F6CD-1878-7C4E-887C-9AE1958049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61" b="23035"/>
          <a:stretch/>
        </p:blipFill>
        <p:spPr bwMode="auto">
          <a:xfrm>
            <a:off x="4792600" y="1424935"/>
            <a:ext cx="4014650" cy="2034884"/>
          </a:xfrm>
          <a:prstGeom prst="rect">
            <a:avLst/>
          </a:prstGeom>
          <a:noFill/>
          <a:effectLst>
            <a:reflection blurRad="6350" stA="1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BD9B3A-2FE0-E342-AD79-99BDFD8A83FC}"/>
              </a:ext>
            </a:extLst>
          </p:cNvPr>
          <p:cNvSpPr>
            <a:spLocks noGrp="1"/>
          </p:cNvSpPr>
          <p:nvPr>
            <p:ph type="title"/>
          </p:nvPr>
        </p:nvSpPr>
        <p:spPr>
          <a:xfrm>
            <a:off x="828686" y="270000"/>
            <a:ext cx="7500939" cy="421200"/>
          </a:xfrm>
        </p:spPr>
        <p:txBody>
          <a:bodyPr anchor="b">
            <a:normAutofit/>
          </a:bodyPr>
          <a:lstStyle/>
          <a:p>
            <a:r>
              <a:rPr lang="en-US" dirty="0">
                <a:solidFill>
                  <a:srgbClr val="0E73B9"/>
                </a:solidFill>
              </a:rPr>
              <a:t>BESS – Business, Economic and Social Studies</a:t>
            </a:r>
          </a:p>
        </p:txBody>
      </p:sp>
      <p:sp>
        <p:nvSpPr>
          <p:cNvPr id="30" name="Text Placeholder 3">
            <a:extLst>
              <a:ext uri="{FF2B5EF4-FFF2-40B4-BE49-F238E27FC236}">
                <a16:creationId xmlns:a16="http://schemas.microsoft.com/office/drawing/2014/main" id="{8B6CE973-1118-4E5F-992B-F95EB1B64F37}"/>
              </a:ext>
            </a:extLst>
          </p:cNvPr>
          <p:cNvSpPr>
            <a:spLocks noGrp="1"/>
          </p:cNvSpPr>
          <p:nvPr>
            <p:ph type="body" sz="quarter" idx="11"/>
          </p:nvPr>
        </p:nvSpPr>
        <p:spPr>
          <a:xfrm>
            <a:off x="828675" y="685806"/>
            <a:ext cx="7500938" cy="207169"/>
          </a:xfrm>
        </p:spPr>
        <p:txBody>
          <a:bodyPr/>
          <a:lstStyle/>
          <a:p>
            <a:r>
              <a:rPr lang="en-GB" dirty="0"/>
              <a:t>One programme crossing two schools</a:t>
            </a:r>
          </a:p>
        </p:txBody>
      </p:sp>
      <p:pic>
        <p:nvPicPr>
          <p:cNvPr id="10" name="Picture 9" descr="A sign on the side of a building&#10;&#10;Description automatically generated">
            <a:extLst>
              <a:ext uri="{FF2B5EF4-FFF2-40B4-BE49-F238E27FC236}">
                <a16:creationId xmlns:a16="http://schemas.microsoft.com/office/drawing/2014/main" id="{F4221230-F9DD-C04D-A376-7FDCC44AD756}"/>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61" y="1424935"/>
            <a:ext cx="3648823" cy="2048049"/>
          </a:xfrm>
          <a:prstGeom prst="rect">
            <a:avLst/>
          </a:prstGeom>
          <a:noFill/>
          <a:effectLst>
            <a:reflection blurRad="6350" stA="15000" endPos="35000" dir="5400000" sy="-100000" algn="bl" rotWithShape="0"/>
          </a:effectLst>
        </p:spPr>
      </p:pic>
      <p:sp>
        <p:nvSpPr>
          <p:cNvPr id="12" name="TextBox 11">
            <a:extLst>
              <a:ext uri="{FF2B5EF4-FFF2-40B4-BE49-F238E27FC236}">
                <a16:creationId xmlns:a16="http://schemas.microsoft.com/office/drawing/2014/main" id="{8C40CA0E-CB27-AE46-892E-65608967C4D7}"/>
              </a:ext>
            </a:extLst>
          </p:cNvPr>
          <p:cNvSpPr txBox="1"/>
          <p:nvPr/>
        </p:nvSpPr>
        <p:spPr>
          <a:xfrm>
            <a:off x="1250237" y="3463490"/>
            <a:ext cx="2352888" cy="369332"/>
          </a:xfrm>
          <a:prstGeom prst="rect">
            <a:avLst/>
          </a:prstGeom>
          <a:noFill/>
        </p:spPr>
        <p:txBody>
          <a:bodyPr wrap="none" rtlCol="0">
            <a:spAutoFit/>
          </a:bodyPr>
          <a:lstStyle/>
          <a:p>
            <a:r>
              <a:rPr lang="en-US" b="1" dirty="0">
                <a:solidFill>
                  <a:schemeClr val="tx2"/>
                </a:solidFill>
              </a:rPr>
              <a:t>Trinity Business School</a:t>
            </a:r>
          </a:p>
        </p:txBody>
      </p:sp>
      <p:sp>
        <p:nvSpPr>
          <p:cNvPr id="25" name="TextBox 24">
            <a:extLst>
              <a:ext uri="{FF2B5EF4-FFF2-40B4-BE49-F238E27FC236}">
                <a16:creationId xmlns:a16="http://schemas.microsoft.com/office/drawing/2014/main" id="{C27B412E-C977-484B-9650-6FCE2C0AFC94}"/>
              </a:ext>
            </a:extLst>
          </p:cNvPr>
          <p:cNvSpPr txBox="1"/>
          <p:nvPr/>
        </p:nvSpPr>
        <p:spPr>
          <a:xfrm>
            <a:off x="4827763" y="3472984"/>
            <a:ext cx="4045338" cy="369332"/>
          </a:xfrm>
          <a:prstGeom prst="rect">
            <a:avLst/>
          </a:prstGeom>
          <a:noFill/>
        </p:spPr>
        <p:txBody>
          <a:bodyPr wrap="none" rtlCol="0">
            <a:spAutoFit/>
          </a:bodyPr>
          <a:lstStyle/>
          <a:p>
            <a:r>
              <a:rPr lang="en-US" b="1" dirty="0">
                <a:solidFill>
                  <a:schemeClr val="tx2"/>
                </a:solidFill>
              </a:rPr>
              <a:t>School of Social Sciences and Philosophy</a:t>
            </a:r>
          </a:p>
        </p:txBody>
      </p:sp>
    </p:spTree>
    <p:extLst>
      <p:ext uri="{BB962C8B-B14F-4D97-AF65-F5344CB8AC3E}">
        <p14:creationId xmlns:p14="http://schemas.microsoft.com/office/powerpoint/2010/main" val="360060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067F-F9AE-3C46-9391-4AB2E70CE4D7}"/>
              </a:ext>
            </a:extLst>
          </p:cNvPr>
          <p:cNvSpPr>
            <a:spLocks noGrp="1"/>
          </p:cNvSpPr>
          <p:nvPr>
            <p:ph type="title"/>
          </p:nvPr>
        </p:nvSpPr>
        <p:spPr/>
        <p:txBody>
          <a:bodyPr/>
          <a:lstStyle/>
          <a:p>
            <a:r>
              <a:rPr lang="en-US" dirty="0">
                <a:solidFill>
                  <a:srgbClr val="0E73B9"/>
                </a:solidFill>
              </a:rPr>
              <a:t>What do you study in BESS?</a:t>
            </a:r>
          </a:p>
        </p:txBody>
      </p:sp>
      <p:sp>
        <p:nvSpPr>
          <p:cNvPr id="4" name="Text Placeholder 3">
            <a:extLst>
              <a:ext uri="{FF2B5EF4-FFF2-40B4-BE49-F238E27FC236}">
                <a16:creationId xmlns:a16="http://schemas.microsoft.com/office/drawing/2014/main" id="{560D1AAD-6F5A-4542-8E6E-9D8A29FD3DA7}"/>
              </a:ext>
            </a:extLst>
          </p:cNvPr>
          <p:cNvSpPr>
            <a:spLocks noGrp="1"/>
          </p:cNvSpPr>
          <p:nvPr>
            <p:ph type="body" sz="quarter" idx="11"/>
          </p:nvPr>
        </p:nvSpPr>
        <p:spPr/>
        <p:txBody>
          <a:bodyPr/>
          <a:lstStyle/>
          <a:p>
            <a:r>
              <a:rPr lang="en-US" dirty="0"/>
              <a:t>The BESS approach</a:t>
            </a:r>
          </a:p>
        </p:txBody>
      </p:sp>
      <p:graphicFrame>
        <p:nvGraphicFramePr>
          <p:cNvPr id="5" name="Diagram 4">
            <a:extLst>
              <a:ext uri="{FF2B5EF4-FFF2-40B4-BE49-F238E27FC236}">
                <a16:creationId xmlns:a16="http://schemas.microsoft.com/office/drawing/2014/main" id="{179A1FD2-6774-3C4C-BC76-15CD6A4294AC}"/>
              </a:ext>
            </a:extLst>
          </p:cNvPr>
          <p:cNvGraphicFramePr/>
          <p:nvPr>
            <p:extLst>
              <p:ext uri="{D42A27DB-BD31-4B8C-83A1-F6EECF244321}">
                <p14:modId xmlns:p14="http://schemas.microsoft.com/office/powerpoint/2010/main" val="3981079595"/>
              </p:ext>
            </p:extLst>
          </p:nvPr>
        </p:nvGraphicFramePr>
        <p:xfrm>
          <a:off x="1183487" y="187210"/>
          <a:ext cx="6791314" cy="510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272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A92E-C0A4-C14F-BF1B-57DB708069C4}"/>
              </a:ext>
            </a:extLst>
          </p:cNvPr>
          <p:cNvSpPr>
            <a:spLocks noGrp="1"/>
          </p:cNvSpPr>
          <p:nvPr>
            <p:ph type="title"/>
          </p:nvPr>
        </p:nvSpPr>
        <p:spPr/>
        <p:txBody>
          <a:bodyPr/>
          <a:lstStyle/>
          <a:p>
            <a:r>
              <a:rPr lang="en-US" dirty="0">
                <a:solidFill>
                  <a:srgbClr val="0E73B9"/>
                </a:solidFill>
              </a:rPr>
              <a:t>What you will study</a:t>
            </a:r>
          </a:p>
        </p:txBody>
      </p:sp>
      <p:sp>
        <p:nvSpPr>
          <p:cNvPr id="4" name="Text Placeholder 3">
            <a:extLst>
              <a:ext uri="{FF2B5EF4-FFF2-40B4-BE49-F238E27FC236}">
                <a16:creationId xmlns:a16="http://schemas.microsoft.com/office/drawing/2014/main" id="{4085B272-5AF9-4B47-91B7-C5F1F78BBB37}"/>
              </a:ext>
            </a:extLst>
          </p:cNvPr>
          <p:cNvSpPr>
            <a:spLocks noGrp="1"/>
          </p:cNvSpPr>
          <p:nvPr>
            <p:ph type="body" sz="quarter" idx="11"/>
          </p:nvPr>
        </p:nvSpPr>
        <p:spPr/>
        <p:txBody>
          <a:bodyPr/>
          <a:lstStyle/>
          <a:p>
            <a:r>
              <a:rPr lang="en-US" dirty="0"/>
              <a:t>Overview</a:t>
            </a:r>
          </a:p>
        </p:txBody>
      </p:sp>
      <p:graphicFrame>
        <p:nvGraphicFramePr>
          <p:cNvPr id="5" name="Diagram 4">
            <a:extLst>
              <a:ext uri="{FF2B5EF4-FFF2-40B4-BE49-F238E27FC236}">
                <a16:creationId xmlns:a16="http://schemas.microsoft.com/office/drawing/2014/main" id="{A91364E5-128D-FA44-BDBB-DE7B715E8BAD}"/>
              </a:ext>
            </a:extLst>
          </p:cNvPr>
          <p:cNvGraphicFramePr/>
          <p:nvPr>
            <p:extLst>
              <p:ext uri="{D42A27DB-BD31-4B8C-83A1-F6EECF244321}">
                <p14:modId xmlns:p14="http://schemas.microsoft.com/office/powerpoint/2010/main" val="889048932"/>
              </p:ext>
            </p:extLst>
          </p:nvPr>
        </p:nvGraphicFramePr>
        <p:xfrm>
          <a:off x="280248" y="1308781"/>
          <a:ext cx="8583504" cy="203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B287400-68A1-F748-94EE-532D7062F5EF}"/>
              </a:ext>
            </a:extLst>
          </p:cNvPr>
          <p:cNvSpPr/>
          <p:nvPr/>
        </p:nvSpPr>
        <p:spPr>
          <a:xfrm>
            <a:off x="280248" y="2925281"/>
            <a:ext cx="2072715" cy="584775"/>
          </a:xfrm>
          <a:prstGeom prst="rect">
            <a:avLst/>
          </a:prstGeom>
        </p:spPr>
        <p:txBody>
          <a:bodyPr wrap="square">
            <a:spAutoFit/>
          </a:bodyPr>
          <a:lstStyle/>
          <a:p>
            <a:pPr marL="342900" indent="-342900">
              <a:buFont typeface="Arial"/>
              <a:buChar char="•"/>
            </a:pPr>
            <a:r>
              <a:rPr lang="en-IE" sz="1600" dirty="0"/>
              <a:t>Introduction to </a:t>
            </a:r>
            <a:br>
              <a:rPr lang="en-IE" sz="1600" dirty="0"/>
            </a:br>
            <a:r>
              <a:rPr lang="en-IE" sz="1600" b="1" dirty="0"/>
              <a:t>all four disciplines</a:t>
            </a:r>
          </a:p>
        </p:txBody>
      </p:sp>
      <p:sp>
        <p:nvSpPr>
          <p:cNvPr id="7" name="Rectangle 6">
            <a:extLst>
              <a:ext uri="{FF2B5EF4-FFF2-40B4-BE49-F238E27FC236}">
                <a16:creationId xmlns:a16="http://schemas.microsoft.com/office/drawing/2014/main" id="{8B08FFF4-8270-9D47-8E9B-E0EBC78EA548}"/>
              </a:ext>
            </a:extLst>
          </p:cNvPr>
          <p:cNvSpPr/>
          <p:nvPr/>
        </p:nvSpPr>
        <p:spPr>
          <a:xfrm>
            <a:off x="2352963" y="2925281"/>
            <a:ext cx="2072715" cy="1077218"/>
          </a:xfrm>
          <a:prstGeom prst="rect">
            <a:avLst/>
          </a:prstGeom>
        </p:spPr>
        <p:txBody>
          <a:bodyPr wrap="square">
            <a:spAutoFit/>
          </a:bodyPr>
          <a:lstStyle/>
          <a:p>
            <a:pPr marL="342900" indent="-342900">
              <a:buFont typeface="Arial"/>
              <a:buChar char="•"/>
            </a:pPr>
            <a:r>
              <a:rPr lang="en-IE" sz="1600" dirty="0"/>
              <a:t>Key foundational skills of your </a:t>
            </a:r>
            <a:r>
              <a:rPr lang="en-IE" sz="1600" b="1" dirty="0"/>
              <a:t>chosen discipline(s)</a:t>
            </a:r>
          </a:p>
        </p:txBody>
      </p:sp>
      <p:sp>
        <p:nvSpPr>
          <p:cNvPr id="8" name="Rectangle 7">
            <a:extLst>
              <a:ext uri="{FF2B5EF4-FFF2-40B4-BE49-F238E27FC236}">
                <a16:creationId xmlns:a16="http://schemas.microsoft.com/office/drawing/2014/main" id="{D234FE50-7CAE-504D-A160-D959A87868C0}"/>
              </a:ext>
            </a:extLst>
          </p:cNvPr>
          <p:cNvSpPr/>
          <p:nvPr/>
        </p:nvSpPr>
        <p:spPr>
          <a:xfrm>
            <a:off x="4286866" y="2925281"/>
            <a:ext cx="2072715" cy="1815882"/>
          </a:xfrm>
          <a:prstGeom prst="rect">
            <a:avLst/>
          </a:prstGeom>
        </p:spPr>
        <p:txBody>
          <a:bodyPr wrap="square">
            <a:spAutoFit/>
          </a:bodyPr>
          <a:lstStyle/>
          <a:p>
            <a:pPr marL="342900" indent="-342900">
              <a:buFont typeface="Arial"/>
              <a:buChar char="•"/>
            </a:pPr>
            <a:r>
              <a:rPr lang="en-IE" sz="1600" b="1" dirty="0"/>
              <a:t>Specialisation</a:t>
            </a:r>
            <a:r>
              <a:rPr lang="en-IE" sz="1600" dirty="0"/>
              <a:t> allowing to choose areas of interest within 2</a:t>
            </a:r>
            <a:r>
              <a:rPr lang="en-IE" sz="1600" baseline="30000" dirty="0"/>
              <a:t>nd</a:t>
            </a:r>
            <a:r>
              <a:rPr lang="en-IE" sz="1600" dirty="0"/>
              <a:t> year discipline(s) </a:t>
            </a:r>
          </a:p>
          <a:p>
            <a:pPr marL="342900" indent="-342900">
              <a:buFont typeface="Arial"/>
              <a:buChar char="•"/>
            </a:pPr>
            <a:r>
              <a:rPr lang="en-IE" sz="1600" dirty="0"/>
              <a:t>Opportunity to </a:t>
            </a:r>
            <a:r>
              <a:rPr lang="en-IE" sz="1600" b="1" dirty="0"/>
              <a:t>study abroad</a:t>
            </a:r>
          </a:p>
        </p:txBody>
      </p:sp>
      <p:sp>
        <p:nvSpPr>
          <p:cNvPr id="9" name="Rectangle 8">
            <a:extLst>
              <a:ext uri="{FF2B5EF4-FFF2-40B4-BE49-F238E27FC236}">
                <a16:creationId xmlns:a16="http://schemas.microsoft.com/office/drawing/2014/main" id="{D33A44AC-ED66-3247-B471-C772A2370082}"/>
              </a:ext>
            </a:extLst>
          </p:cNvPr>
          <p:cNvSpPr/>
          <p:nvPr/>
        </p:nvSpPr>
        <p:spPr>
          <a:xfrm>
            <a:off x="6359581" y="2925281"/>
            <a:ext cx="2072715" cy="1077218"/>
          </a:xfrm>
          <a:prstGeom prst="rect">
            <a:avLst/>
          </a:prstGeom>
        </p:spPr>
        <p:txBody>
          <a:bodyPr wrap="square">
            <a:spAutoFit/>
          </a:bodyPr>
          <a:lstStyle/>
          <a:p>
            <a:pPr marL="342900" indent="-342900">
              <a:buFont typeface="Arial"/>
              <a:buChar char="•"/>
            </a:pPr>
            <a:r>
              <a:rPr lang="en-IE" sz="1600" b="1" dirty="0"/>
              <a:t>Specialisation</a:t>
            </a:r>
            <a:r>
              <a:rPr lang="en-IE" sz="1600" dirty="0"/>
              <a:t> in your chosen discipline(s)</a:t>
            </a:r>
          </a:p>
          <a:p>
            <a:pPr marL="342900" indent="-342900">
              <a:buFont typeface="Arial"/>
              <a:buChar char="•"/>
            </a:pPr>
            <a:r>
              <a:rPr lang="en-IE" sz="1600" b="1" dirty="0"/>
              <a:t>Capstone project </a:t>
            </a:r>
          </a:p>
        </p:txBody>
      </p:sp>
      <p:sp>
        <p:nvSpPr>
          <p:cNvPr id="10" name="TextBox 9">
            <a:extLst>
              <a:ext uri="{FF2B5EF4-FFF2-40B4-BE49-F238E27FC236}">
                <a16:creationId xmlns:a16="http://schemas.microsoft.com/office/drawing/2014/main" id="{7B3E6E6D-1546-6147-A477-12B58471D080}"/>
              </a:ext>
            </a:extLst>
          </p:cNvPr>
          <p:cNvSpPr txBox="1"/>
          <p:nvPr/>
        </p:nvSpPr>
        <p:spPr>
          <a:xfrm>
            <a:off x="1316605" y="1556672"/>
            <a:ext cx="760721" cy="307777"/>
          </a:xfrm>
          <a:prstGeom prst="rect">
            <a:avLst/>
          </a:prstGeom>
          <a:noFill/>
        </p:spPr>
        <p:txBody>
          <a:bodyPr wrap="none" rtlCol="0">
            <a:spAutoFit/>
          </a:bodyPr>
          <a:lstStyle/>
          <a:p>
            <a:r>
              <a:rPr lang="en-US" sz="1400" b="1" dirty="0"/>
              <a:t>60 ECTS</a:t>
            </a:r>
          </a:p>
        </p:txBody>
      </p:sp>
      <p:sp>
        <p:nvSpPr>
          <p:cNvPr id="11" name="TextBox 10">
            <a:extLst>
              <a:ext uri="{FF2B5EF4-FFF2-40B4-BE49-F238E27FC236}">
                <a16:creationId xmlns:a16="http://schemas.microsoft.com/office/drawing/2014/main" id="{F4458B58-3AAE-7846-AEDA-342220C2F2C2}"/>
              </a:ext>
            </a:extLst>
          </p:cNvPr>
          <p:cNvSpPr txBox="1"/>
          <p:nvPr/>
        </p:nvSpPr>
        <p:spPr>
          <a:xfrm>
            <a:off x="3113683" y="1534206"/>
            <a:ext cx="760721" cy="307777"/>
          </a:xfrm>
          <a:prstGeom prst="rect">
            <a:avLst/>
          </a:prstGeom>
          <a:noFill/>
        </p:spPr>
        <p:txBody>
          <a:bodyPr wrap="none" rtlCol="0">
            <a:spAutoFit/>
          </a:bodyPr>
          <a:lstStyle/>
          <a:p>
            <a:r>
              <a:rPr lang="en-US" sz="1400" b="1" dirty="0"/>
              <a:t>60 ECTS</a:t>
            </a:r>
          </a:p>
        </p:txBody>
      </p:sp>
      <p:sp>
        <p:nvSpPr>
          <p:cNvPr id="12" name="TextBox 11">
            <a:extLst>
              <a:ext uri="{FF2B5EF4-FFF2-40B4-BE49-F238E27FC236}">
                <a16:creationId xmlns:a16="http://schemas.microsoft.com/office/drawing/2014/main" id="{2545D798-C94D-684D-9DC1-EA4C416C3DFE}"/>
              </a:ext>
            </a:extLst>
          </p:cNvPr>
          <p:cNvSpPr txBox="1"/>
          <p:nvPr/>
        </p:nvSpPr>
        <p:spPr>
          <a:xfrm>
            <a:off x="4942862" y="1510556"/>
            <a:ext cx="760721" cy="307777"/>
          </a:xfrm>
          <a:prstGeom prst="rect">
            <a:avLst/>
          </a:prstGeom>
          <a:noFill/>
        </p:spPr>
        <p:txBody>
          <a:bodyPr wrap="none" rtlCol="0">
            <a:spAutoFit/>
          </a:bodyPr>
          <a:lstStyle/>
          <a:p>
            <a:r>
              <a:rPr lang="en-US" sz="1400" b="1" dirty="0"/>
              <a:t>60 ECTS</a:t>
            </a:r>
          </a:p>
        </p:txBody>
      </p:sp>
      <p:sp>
        <p:nvSpPr>
          <p:cNvPr id="13" name="TextBox 12">
            <a:extLst>
              <a:ext uri="{FF2B5EF4-FFF2-40B4-BE49-F238E27FC236}">
                <a16:creationId xmlns:a16="http://schemas.microsoft.com/office/drawing/2014/main" id="{AFE41207-0CF9-0044-A977-26578CC2F870}"/>
              </a:ext>
            </a:extLst>
          </p:cNvPr>
          <p:cNvSpPr txBox="1"/>
          <p:nvPr/>
        </p:nvSpPr>
        <p:spPr>
          <a:xfrm>
            <a:off x="6903307" y="1510555"/>
            <a:ext cx="760721" cy="307777"/>
          </a:xfrm>
          <a:prstGeom prst="rect">
            <a:avLst/>
          </a:prstGeom>
          <a:noFill/>
        </p:spPr>
        <p:txBody>
          <a:bodyPr wrap="none" rtlCol="0">
            <a:spAutoFit/>
          </a:bodyPr>
          <a:lstStyle/>
          <a:p>
            <a:r>
              <a:rPr lang="en-US" sz="1400" b="1" dirty="0"/>
              <a:t>60 ECTS</a:t>
            </a:r>
          </a:p>
        </p:txBody>
      </p:sp>
    </p:spTree>
    <p:extLst>
      <p:ext uri="{BB962C8B-B14F-4D97-AF65-F5344CB8AC3E}">
        <p14:creationId xmlns:p14="http://schemas.microsoft.com/office/powerpoint/2010/main" val="26770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B88C-61D8-C842-AC0D-2F28672086F6}"/>
              </a:ext>
            </a:extLst>
          </p:cNvPr>
          <p:cNvSpPr>
            <a:spLocks noGrp="1"/>
          </p:cNvSpPr>
          <p:nvPr>
            <p:ph type="title"/>
          </p:nvPr>
        </p:nvSpPr>
        <p:spPr/>
        <p:txBody>
          <a:bodyPr/>
          <a:lstStyle/>
          <a:p>
            <a:r>
              <a:rPr lang="en-US" dirty="0">
                <a:solidFill>
                  <a:srgbClr val="0E73B9"/>
                </a:solidFill>
              </a:rPr>
              <a:t>Manifold exit routes</a:t>
            </a:r>
          </a:p>
        </p:txBody>
      </p:sp>
      <p:sp>
        <p:nvSpPr>
          <p:cNvPr id="4" name="Text Placeholder 3">
            <a:extLst>
              <a:ext uri="{FF2B5EF4-FFF2-40B4-BE49-F238E27FC236}">
                <a16:creationId xmlns:a16="http://schemas.microsoft.com/office/drawing/2014/main" id="{21254754-347A-3C42-9061-E6E077B39617}"/>
              </a:ext>
            </a:extLst>
          </p:cNvPr>
          <p:cNvSpPr>
            <a:spLocks noGrp="1"/>
          </p:cNvSpPr>
          <p:nvPr>
            <p:ph type="body" sz="quarter" idx="11"/>
          </p:nvPr>
        </p:nvSpPr>
        <p:spPr/>
        <p:txBody>
          <a:bodyPr/>
          <a:lstStyle/>
          <a:p>
            <a:r>
              <a:rPr lang="en-US" dirty="0"/>
              <a:t>22 possible degrees</a:t>
            </a:r>
          </a:p>
        </p:txBody>
      </p:sp>
      <p:graphicFrame>
        <p:nvGraphicFramePr>
          <p:cNvPr id="5" name="Diagram 4">
            <a:extLst>
              <a:ext uri="{FF2B5EF4-FFF2-40B4-BE49-F238E27FC236}">
                <a16:creationId xmlns:a16="http://schemas.microsoft.com/office/drawing/2014/main" id="{F0EC03A1-AE0A-A947-8372-4E01FCF6D89B}"/>
              </a:ext>
            </a:extLst>
          </p:cNvPr>
          <p:cNvGraphicFramePr/>
          <p:nvPr>
            <p:extLst>
              <p:ext uri="{D42A27DB-BD31-4B8C-83A1-F6EECF244321}">
                <p14:modId xmlns:p14="http://schemas.microsoft.com/office/powerpoint/2010/main" val="426331506"/>
              </p:ext>
            </p:extLst>
          </p:nvPr>
        </p:nvGraphicFramePr>
        <p:xfrm>
          <a:off x="1791350" y="789390"/>
          <a:ext cx="5762625"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C1904288-7CB1-534F-9E48-66F14217725E}"/>
              </a:ext>
            </a:extLst>
          </p:cNvPr>
          <p:cNvGraphicFramePr/>
          <p:nvPr>
            <p:extLst>
              <p:ext uri="{D42A27DB-BD31-4B8C-83A1-F6EECF244321}">
                <p14:modId xmlns:p14="http://schemas.microsoft.com/office/powerpoint/2010/main" val="3747646382"/>
              </p:ext>
            </p:extLst>
          </p:nvPr>
        </p:nvGraphicFramePr>
        <p:xfrm>
          <a:off x="-125230" y="1662546"/>
          <a:ext cx="2826867" cy="2301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88DB7BAD-8D06-8848-924B-4D2DD700499C}"/>
              </a:ext>
            </a:extLst>
          </p:cNvPr>
          <p:cNvGraphicFramePr/>
          <p:nvPr>
            <p:extLst>
              <p:ext uri="{D42A27DB-BD31-4B8C-83A1-F6EECF244321}">
                <p14:modId xmlns:p14="http://schemas.microsoft.com/office/powerpoint/2010/main" val="3320958046"/>
              </p:ext>
            </p:extLst>
          </p:nvPr>
        </p:nvGraphicFramePr>
        <p:xfrm>
          <a:off x="6203480" y="1546627"/>
          <a:ext cx="3267075" cy="24288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9393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0DFA-803D-FD44-8559-78684BD3A719}"/>
              </a:ext>
            </a:extLst>
          </p:cNvPr>
          <p:cNvSpPr>
            <a:spLocks noGrp="1"/>
          </p:cNvSpPr>
          <p:nvPr>
            <p:ph type="title"/>
          </p:nvPr>
        </p:nvSpPr>
        <p:spPr/>
        <p:txBody>
          <a:bodyPr/>
          <a:lstStyle/>
          <a:p>
            <a:r>
              <a:rPr lang="en-GB" dirty="0"/>
              <a:t>Pathway Structure</a:t>
            </a:r>
          </a:p>
        </p:txBody>
      </p:sp>
      <p:sp>
        <p:nvSpPr>
          <p:cNvPr id="6" name="Rectangle 5">
            <a:extLst>
              <a:ext uri="{FF2B5EF4-FFF2-40B4-BE49-F238E27FC236}">
                <a16:creationId xmlns:a16="http://schemas.microsoft.com/office/drawing/2014/main" id="{14FA9102-E80A-5048-B034-F6C86D24B56F}"/>
              </a:ext>
            </a:extLst>
          </p:cNvPr>
          <p:cNvSpPr/>
          <p:nvPr/>
        </p:nvSpPr>
        <p:spPr>
          <a:xfrm>
            <a:off x="2017657" y="1851994"/>
            <a:ext cx="115763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Single </a:t>
            </a:r>
            <a:r>
              <a:rPr lang="en-GB" sz="1350" dirty="0" err="1">
                <a:solidFill>
                  <a:schemeClr val="tx1"/>
                </a:solidFill>
              </a:rPr>
              <a:t>Honors</a:t>
            </a:r>
            <a:br>
              <a:rPr lang="en-GB" sz="1350" dirty="0">
                <a:solidFill>
                  <a:schemeClr val="tx1"/>
                </a:solidFill>
              </a:rPr>
            </a:br>
            <a:r>
              <a:rPr lang="en-GB" sz="1050" dirty="0">
                <a:solidFill>
                  <a:schemeClr val="tx1"/>
                </a:solidFill>
              </a:rPr>
              <a:t>(40 + 20 DOM/TE)</a:t>
            </a:r>
            <a:endParaRPr lang="en-GB" sz="1350" dirty="0">
              <a:solidFill>
                <a:schemeClr val="tx1"/>
              </a:solidFill>
            </a:endParaRPr>
          </a:p>
        </p:txBody>
      </p:sp>
      <p:sp>
        <p:nvSpPr>
          <p:cNvPr id="7" name="Rectangle 6">
            <a:extLst>
              <a:ext uri="{FF2B5EF4-FFF2-40B4-BE49-F238E27FC236}">
                <a16:creationId xmlns:a16="http://schemas.microsoft.com/office/drawing/2014/main" id="{8CEDCA91-0C7F-BE41-809F-E5B65F55BE98}"/>
              </a:ext>
            </a:extLst>
          </p:cNvPr>
          <p:cNvSpPr/>
          <p:nvPr/>
        </p:nvSpPr>
        <p:spPr>
          <a:xfrm>
            <a:off x="3233057" y="1851994"/>
            <a:ext cx="1074420"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Major / Minor</a:t>
            </a:r>
          </a:p>
          <a:p>
            <a:pPr algn="ctr"/>
            <a:r>
              <a:rPr lang="en-GB" sz="1050" dirty="0">
                <a:solidFill>
                  <a:schemeClr val="tx1"/>
                </a:solidFill>
              </a:rPr>
              <a:t>(40/20)</a:t>
            </a:r>
          </a:p>
        </p:txBody>
      </p:sp>
      <p:sp>
        <p:nvSpPr>
          <p:cNvPr id="8" name="Rectangle 7">
            <a:extLst>
              <a:ext uri="{FF2B5EF4-FFF2-40B4-BE49-F238E27FC236}">
                <a16:creationId xmlns:a16="http://schemas.microsoft.com/office/drawing/2014/main" id="{2003BB49-913E-AE42-B2DF-A4CF95B5CFB5}"/>
              </a:ext>
            </a:extLst>
          </p:cNvPr>
          <p:cNvSpPr/>
          <p:nvPr/>
        </p:nvSpPr>
        <p:spPr>
          <a:xfrm>
            <a:off x="4387486" y="1851994"/>
            <a:ext cx="107273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Joint </a:t>
            </a:r>
            <a:r>
              <a:rPr lang="en-GB" sz="1350" dirty="0" err="1">
                <a:solidFill>
                  <a:schemeClr val="tx1"/>
                </a:solidFill>
              </a:rPr>
              <a:t>Honors</a:t>
            </a:r>
            <a:endParaRPr lang="en-GB" sz="1350" dirty="0">
              <a:solidFill>
                <a:schemeClr val="tx1"/>
              </a:solidFill>
            </a:endParaRPr>
          </a:p>
          <a:p>
            <a:pPr algn="ctr"/>
            <a:r>
              <a:rPr lang="en-GB" sz="1050" dirty="0">
                <a:solidFill>
                  <a:schemeClr val="tx1"/>
                </a:solidFill>
              </a:rPr>
              <a:t>(20/20 + 20 DOM/TE)</a:t>
            </a:r>
          </a:p>
        </p:txBody>
      </p:sp>
      <p:sp>
        <p:nvSpPr>
          <p:cNvPr id="9" name="Rectangle 8">
            <a:extLst>
              <a:ext uri="{FF2B5EF4-FFF2-40B4-BE49-F238E27FC236}">
                <a16:creationId xmlns:a16="http://schemas.microsoft.com/office/drawing/2014/main" id="{5F4F38ED-82E7-7649-B88D-4831C7013C66}"/>
              </a:ext>
            </a:extLst>
          </p:cNvPr>
          <p:cNvSpPr/>
          <p:nvPr/>
        </p:nvSpPr>
        <p:spPr>
          <a:xfrm>
            <a:off x="5537088" y="1851993"/>
            <a:ext cx="1091303" cy="60359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Three Strand</a:t>
            </a:r>
            <a:br>
              <a:rPr lang="en-GB" sz="1350" dirty="0">
                <a:solidFill>
                  <a:schemeClr val="tx1"/>
                </a:solidFill>
              </a:rPr>
            </a:br>
            <a:r>
              <a:rPr lang="en-GB" sz="1050" dirty="0">
                <a:solidFill>
                  <a:schemeClr val="tx1"/>
                </a:solidFill>
              </a:rPr>
              <a:t>(20/20/20)</a:t>
            </a:r>
          </a:p>
        </p:txBody>
      </p:sp>
      <p:sp>
        <p:nvSpPr>
          <p:cNvPr id="10" name="Rectangle 9">
            <a:extLst>
              <a:ext uri="{FF2B5EF4-FFF2-40B4-BE49-F238E27FC236}">
                <a16:creationId xmlns:a16="http://schemas.microsoft.com/office/drawing/2014/main" id="{D7D14949-95AB-4A40-A1E8-A10808A5DA35}"/>
              </a:ext>
            </a:extLst>
          </p:cNvPr>
          <p:cNvSpPr/>
          <p:nvPr/>
        </p:nvSpPr>
        <p:spPr>
          <a:xfrm>
            <a:off x="201168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Single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(50 + 10 DOM)</a:t>
            </a:r>
          </a:p>
        </p:txBody>
      </p:sp>
      <p:cxnSp>
        <p:nvCxnSpPr>
          <p:cNvPr id="12" name="Straight Arrow Connector 11">
            <a:extLst>
              <a:ext uri="{FF2B5EF4-FFF2-40B4-BE49-F238E27FC236}">
                <a16:creationId xmlns:a16="http://schemas.microsoft.com/office/drawing/2014/main" id="{B3D76906-FCC4-C44F-9AA7-1674AD4878E0}"/>
              </a:ext>
            </a:extLst>
          </p:cNvPr>
          <p:cNvCxnSpPr>
            <a:cxnSpLocks/>
            <a:stCxn id="6" idx="2"/>
          </p:cNvCxnSpPr>
          <p:nvPr/>
        </p:nvCxnSpPr>
        <p:spPr>
          <a:xfrm flipH="1">
            <a:off x="2596473" y="2455587"/>
            <a:ext cx="1"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31AA82-E2B6-3E4B-989D-1EFCE5037B75}"/>
              </a:ext>
            </a:extLst>
          </p:cNvPr>
          <p:cNvCxnSpPr>
            <a:cxnSpLocks/>
            <a:stCxn id="7" idx="2"/>
            <a:endCxn id="10" idx="0"/>
          </p:cNvCxnSpPr>
          <p:nvPr/>
        </p:nvCxnSpPr>
        <p:spPr>
          <a:xfrm flipH="1">
            <a:off x="2748915" y="2455587"/>
            <a:ext cx="1021352"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813F4C6-7E11-9A44-A1E2-28C3F36DF8AE}"/>
              </a:ext>
            </a:extLst>
          </p:cNvPr>
          <p:cNvSpPr/>
          <p:nvPr/>
        </p:nvSpPr>
        <p:spPr>
          <a:xfrm>
            <a:off x="358902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Major / Minor</a:t>
            </a:r>
          </a:p>
          <a:p>
            <a:pPr algn="ctr"/>
            <a:r>
              <a:rPr lang="en-GB" sz="1050" dirty="0">
                <a:solidFill>
                  <a:schemeClr val="bg1"/>
                </a:solidFill>
              </a:rPr>
              <a:t>(40/20 – OPTION </a:t>
            </a:r>
            <a:r>
              <a:rPr lang="en-GB" sz="1050" b="1" dirty="0">
                <a:solidFill>
                  <a:schemeClr val="bg1"/>
                </a:solidFill>
              </a:rPr>
              <a:t>A</a:t>
            </a:r>
            <a:r>
              <a:rPr lang="en-GB" sz="1050" dirty="0">
                <a:solidFill>
                  <a:schemeClr val="bg1"/>
                </a:solidFill>
              </a:rPr>
              <a:t>)</a:t>
            </a:r>
            <a:br>
              <a:rPr lang="en-GB" sz="1050" dirty="0">
                <a:solidFill>
                  <a:schemeClr val="bg1"/>
                </a:solidFill>
              </a:rPr>
            </a:br>
            <a:r>
              <a:rPr lang="en-GB" sz="1050" dirty="0">
                <a:solidFill>
                  <a:schemeClr val="bg1"/>
                </a:solidFill>
              </a:rPr>
              <a:t>(30/30 – OPTION </a:t>
            </a:r>
            <a:r>
              <a:rPr lang="en-GB" sz="1050" b="1" dirty="0">
                <a:solidFill>
                  <a:schemeClr val="bg1"/>
                </a:solidFill>
              </a:rPr>
              <a:t>B</a:t>
            </a:r>
            <a:r>
              <a:rPr lang="en-GB" sz="1050" dirty="0">
                <a:solidFill>
                  <a:schemeClr val="bg1"/>
                </a:solidFill>
              </a:rPr>
              <a:t>)</a:t>
            </a:r>
          </a:p>
        </p:txBody>
      </p:sp>
      <p:sp>
        <p:nvSpPr>
          <p:cNvPr id="17" name="Rectangle 16">
            <a:extLst>
              <a:ext uri="{FF2B5EF4-FFF2-40B4-BE49-F238E27FC236}">
                <a16:creationId xmlns:a16="http://schemas.microsoft.com/office/drawing/2014/main" id="{EE36CF1E-76FA-994E-AAF1-91D666ADCA29}"/>
              </a:ext>
            </a:extLst>
          </p:cNvPr>
          <p:cNvSpPr/>
          <p:nvPr/>
        </p:nvSpPr>
        <p:spPr>
          <a:xfrm>
            <a:off x="5177790" y="2917204"/>
            <a:ext cx="1474470" cy="603593"/>
          </a:xfrm>
          <a:prstGeom prst="rect">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Joint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(30/30)</a:t>
            </a:r>
          </a:p>
        </p:txBody>
      </p:sp>
      <p:cxnSp>
        <p:nvCxnSpPr>
          <p:cNvPr id="20" name="Straight Arrow Connector 19">
            <a:extLst>
              <a:ext uri="{FF2B5EF4-FFF2-40B4-BE49-F238E27FC236}">
                <a16:creationId xmlns:a16="http://schemas.microsoft.com/office/drawing/2014/main" id="{F897684D-2DE6-7A48-95C1-E3FE0D50634B}"/>
              </a:ext>
            </a:extLst>
          </p:cNvPr>
          <p:cNvCxnSpPr>
            <a:cxnSpLocks/>
            <a:stCxn id="7" idx="2"/>
          </p:cNvCxnSpPr>
          <p:nvPr/>
        </p:nvCxnSpPr>
        <p:spPr>
          <a:xfrm>
            <a:off x="3770267" y="2455587"/>
            <a:ext cx="94597"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C2B720-AC4B-5044-92E1-073F80784590}"/>
              </a:ext>
            </a:extLst>
          </p:cNvPr>
          <p:cNvCxnSpPr>
            <a:cxnSpLocks/>
            <a:stCxn id="7" idx="2"/>
          </p:cNvCxnSpPr>
          <p:nvPr/>
        </p:nvCxnSpPr>
        <p:spPr>
          <a:xfrm>
            <a:off x="3770267" y="2455587"/>
            <a:ext cx="1557748" cy="461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0B430-944E-0C4D-8A3B-D5E55019F918}"/>
              </a:ext>
            </a:extLst>
          </p:cNvPr>
          <p:cNvCxnSpPr>
            <a:cxnSpLocks/>
            <a:stCxn id="8" idx="2"/>
          </p:cNvCxnSpPr>
          <p:nvPr/>
        </p:nvCxnSpPr>
        <p:spPr>
          <a:xfrm>
            <a:off x="4923853" y="2455587"/>
            <a:ext cx="613235"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D1CA50-9DBA-F041-869B-1AE7DC9CD715}"/>
              </a:ext>
            </a:extLst>
          </p:cNvPr>
          <p:cNvCxnSpPr>
            <a:cxnSpLocks/>
            <a:stCxn id="8" idx="2"/>
            <a:endCxn id="16" idx="0"/>
          </p:cNvCxnSpPr>
          <p:nvPr/>
        </p:nvCxnSpPr>
        <p:spPr>
          <a:xfrm flipH="1">
            <a:off x="4326255" y="2455587"/>
            <a:ext cx="597598" cy="4616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A39B653-DED1-1349-8CE6-3C9AEB87A018}"/>
              </a:ext>
            </a:extLst>
          </p:cNvPr>
          <p:cNvCxnSpPr>
            <a:cxnSpLocks/>
            <a:stCxn id="9" idx="2"/>
          </p:cNvCxnSpPr>
          <p:nvPr/>
        </p:nvCxnSpPr>
        <p:spPr>
          <a:xfrm>
            <a:off x="6082740" y="2455586"/>
            <a:ext cx="0" cy="46161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3A87009-FB34-DC40-BFB2-676B64A87D6E}"/>
              </a:ext>
            </a:extLst>
          </p:cNvPr>
          <p:cNvCxnSpPr>
            <a:cxnSpLocks/>
            <a:stCxn id="9" idx="2"/>
          </p:cNvCxnSpPr>
          <p:nvPr/>
        </p:nvCxnSpPr>
        <p:spPr>
          <a:xfrm flipH="1">
            <a:off x="4923853" y="2455586"/>
            <a:ext cx="1158887" cy="46161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C81EDD6-E41E-1E4C-96BC-3B60B81D6B2E}"/>
              </a:ext>
            </a:extLst>
          </p:cNvPr>
          <p:cNvSpPr txBox="1"/>
          <p:nvPr/>
        </p:nvSpPr>
        <p:spPr>
          <a:xfrm>
            <a:off x="6659382" y="3033277"/>
            <a:ext cx="1314152" cy="415498"/>
          </a:xfrm>
          <a:prstGeom prst="rect">
            <a:avLst/>
          </a:prstGeom>
          <a:noFill/>
        </p:spPr>
        <p:txBody>
          <a:bodyPr wrap="square" rtlCol="0">
            <a:spAutoFit/>
          </a:bodyPr>
          <a:lstStyle/>
          <a:p>
            <a:r>
              <a:rPr lang="en-GB" sz="1050" b="1" dirty="0"/>
              <a:t>JS final degree </a:t>
            </a:r>
            <a:br>
              <a:rPr lang="en-GB" sz="1050" b="1" dirty="0"/>
            </a:br>
            <a:r>
              <a:rPr lang="en-GB" sz="1050" b="1" dirty="0"/>
              <a:t>pathway choices</a:t>
            </a:r>
          </a:p>
        </p:txBody>
      </p:sp>
      <p:sp>
        <p:nvSpPr>
          <p:cNvPr id="45" name="TextBox 44">
            <a:extLst>
              <a:ext uri="{FF2B5EF4-FFF2-40B4-BE49-F238E27FC236}">
                <a16:creationId xmlns:a16="http://schemas.microsoft.com/office/drawing/2014/main" id="{2ECD90AB-0AB1-964A-B8EE-25962CE7548F}"/>
              </a:ext>
            </a:extLst>
          </p:cNvPr>
          <p:cNvSpPr txBox="1"/>
          <p:nvPr/>
        </p:nvSpPr>
        <p:spPr>
          <a:xfrm>
            <a:off x="1549797" y="3125856"/>
            <a:ext cx="324128" cy="300082"/>
          </a:xfrm>
          <a:prstGeom prst="rect">
            <a:avLst/>
          </a:prstGeom>
          <a:noFill/>
        </p:spPr>
        <p:txBody>
          <a:bodyPr wrap="none" rtlCol="0">
            <a:spAutoFit/>
          </a:bodyPr>
          <a:lstStyle/>
          <a:p>
            <a:r>
              <a:rPr lang="en-GB" sz="1350" b="1" dirty="0"/>
              <a:t>JS</a:t>
            </a:r>
          </a:p>
        </p:txBody>
      </p:sp>
      <p:sp>
        <p:nvSpPr>
          <p:cNvPr id="46" name="TextBox 45">
            <a:extLst>
              <a:ext uri="{FF2B5EF4-FFF2-40B4-BE49-F238E27FC236}">
                <a16:creationId xmlns:a16="http://schemas.microsoft.com/office/drawing/2014/main" id="{6771F0EE-78A0-0E42-B242-1FC8168B9909}"/>
              </a:ext>
            </a:extLst>
          </p:cNvPr>
          <p:cNvSpPr txBox="1"/>
          <p:nvPr/>
        </p:nvSpPr>
        <p:spPr>
          <a:xfrm>
            <a:off x="1571452" y="2029396"/>
            <a:ext cx="346570" cy="300082"/>
          </a:xfrm>
          <a:prstGeom prst="rect">
            <a:avLst/>
          </a:prstGeom>
          <a:noFill/>
        </p:spPr>
        <p:txBody>
          <a:bodyPr wrap="none" rtlCol="0">
            <a:spAutoFit/>
          </a:bodyPr>
          <a:lstStyle/>
          <a:p>
            <a:r>
              <a:rPr lang="en-GB" sz="1350" b="1" dirty="0"/>
              <a:t>SF</a:t>
            </a:r>
          </a:p>
        </p:txBody>
      </p:sp>
      <p:sp>
        <p:nvSpPr>
          <p:cNvPr id="47" name="Rectangle 46">
            <a:extLst>
              <a:ext uri="{FF2B5EF4-FFF2-40B4-BE49-F238E27FC236}">
                <a16:creationId xmlns:a16="http://schemas.microsoft.com/office/drawing/2014/main" id="{F64D06C1-786C-9B43-9F6E-F81DFB9E8BC1}"/>
              </a:ext>
            </a:extLst>
          </p:cNvPr>
          <p:cNvSpPr/>
          <p:nvPr/>
        </p:nvSpPr>
        <p:spPr>
          <a:xfrm>
            <a:off x="2006352" y="3947062"/>
            <a:ext cx="1474470" cy="811010"/>
          </a:xfrm>
          <a:prstGeom prst="rect">
            <a:avLst/>
          </a:prstGeom>
          <a:solidFill>
            <a:srgbClr val="E622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Single </a:t>
            </a:r>
            <a:r>
              <a:rPr lang="en-GB" sz="1350" dirty="0" err="1">
                <a:solidFill>
                  <a:schemeClr val="bg1"/>
                </a:solidFill>
              </a:rPr>
              <a:t>Honors</a:t>
            </a:r>
            <a:br>
              <a:rPr lang="en-GB" sz="1350" dirty="0">
                <a:solidFill>
                  <a:schemeClr val="bg1"/>
                </a:solidFill>
              </a:rPr>
            </a:br>
            <a:r>
              <a:rPr lang="en-GB" sz="1050" dirty="0">
                <a:solidFill>
                  <a:schemeClr val="bg1"/>
                </a:solidFill>
              </a:rPr>
              <a:t>(40 + 20 CS)</a:t>
            </a:r>
            <a:endParaRPr lang="en-GB" sz="1350" dirty="0">
              <a:solidFill>
                <a:schemeClr val="bg1"/>
              </a:solidFill>
            </a:endParaRPr>
          </a:p>
        </p:txBody>
      </p:sp>
      <p:sp>
        <p:nvSpPr>
          <p:cNvPr id="48" name="Rectangle 47">
            <a:extLst>
              <a:ext uri="{FF2B5EF4-FFF2-40B4-BE49-F238E27FC236}">
                <a16:creationId xmlns:a16="http://schemas.microsoft.com/office/drawing/2014/main" id="{6D9C0DEF-2C36-3F47-B511-15D2A0A16073}"/>
              </a:ext>
            </a:extLst>
          </p:cNvPr>
          <p:cNvSpPr/>
          <p:nvPr/>
        </p:nvSpPr>
        <p:spPr>
          <a:xfrm>
            <a:off x="3586451" y="3947061"/>
            <a:ext cx="1474470" cy="811010"/>
          </a:xfrm>
          <a:prstGeom prst="rect">
            <a:avLst/>
          </a:prstGeom>
          <a:solidFill>
            <a:srgbClr val="C5AA7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Major / Minor</a:t>
            </a:r>
            <a:br>
              <a:rPr lang="en-GB" sz="900" dirty="0">
                <a:solidFill>
                  <a:schemeClr val="bg1"/>
                </a:solidFill>
              </a:rPr>
            </a:br>
            <a:r>
              <a:rPr lang="en-GB" sz="1050" dirty="0">
                <a:solidFill>
                  <a:schemeClr val="bg1"/>
                </a:solidFill>
              </a:rPr>
              <a:t>(20/20+20 CS - OPTION </a:t>
            </a:r>
            <a:r>
              <a:rPr lang="en-GB" sz="1050" b="1" dirty="0">
                <a:solidFill>
                  <a:schemeClr val="bg1"/>
                </a:solidFill>
              </a:rPr>
              <a:t>A</a:t>
            </a:r>
            <a:r>
              <a:rPr lang="en-GB" sz="1050" dirty="0">
                <a:solidFill>
                  <a:schemeClr val="bg1"/>
                </a:solidFill>
              </a:rPr>
              <a:t>) </a:t>
            </a:r>
            <a:br>
              <a:rPr lang="en-GB" sz="1050" dirty="0">
                <a:solidFill>
                  <a:schemeClr val="bg1"/>
                </a:solidFill>
              </a:rPr>
            </a:br>
            <a:r>
              <a:rPr lang="en-GB" sz="1050" dirty="0">
                <a:solidFill>
                  <a:schemeClr val="bg1"/>
                </a:solidFill>
              </a:rPr>
              <a:t>(40 + 20 CS - OPTION </a:t>
            </a:r>
            <a:r>
              <a:rPr lang="en-GB" sz="1050" b="1" dirty="0">
                <a:solidFill>
                  <a:schemeClr val="bg1"/>
                </a:solidFill>
              </a:rPr>
              <a:t>B</a:t>
            </a:r>
            <a:r>
              <a:rPr lang="en-GB" sz="1050" dirty="0">
                <a:solidFill>
                  <a:schemeClr val="bg1"/>
                </a:solidFill>
              </a:rPr>
              <a:t>)</a:t>
            </a:r>
            <a:endParaRPr lang="en-GB" sz="900" dirty="0">
              <a:solidFill>
                <a:schemeClr val="bg1"/>
              </a:solidFill>
            </a:endParaRPr>
          </a:p>
        </p:txBody>
      </p:sp>
      <p:sp>
        <p:nvSpPr>
          <p:cNvPr id="49" name="Rectangle 48">
            <a:extLst>
              <a:ext uri="{FF2B5EF4-FFF2-40B4-BE49-F238E27FC236}">
                <a16:creationId xmlns:a16="http://schemas.microsoft.com/office/drawing/2014/main" id="{57324F28-D167-4648-AD11-119E0A397B30}"/>
              </a:ext>
            </a:extLst>
          </p:cNvPr>
          <p:cNvSpPr/>
          <p:nvPr/>
        </p:nvSpPr>
        <p:spPr>
          <a:xfrm>
            <a:off x="5173289" y="3947060"/>
            <a:ext cx="1474470" cy="811011"/>
          </a:xfrm>
          <a:prstGeom prst="rect">
            <a:avLst/>
          </a:prstGeom>
          <a:solidFill>
            <a:srgbClr val="029BB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Joint </a:t>
            </a:r>
            <a:r>
              <a:rPr lang="en-GB" sz="1350" dirty="0" err="1">
                <a:solidFill>
                  <a:schemeClr val="bg1"/>
                </a:solidFill>
              </a:rPr>
              <a:t>Honors</a:t>
            </a:r>
            <a:endParaRPr lang="en-GB" sz="1350" dirty="0">
              <a:solidFill>
                <a:schemeClr val="bg1"/>
              </a:solidFill>
            </a:endParaRPr>
          </a:p>
          <a:p>
            <a:pPr algn="ctr"/>
            <a:r>
              <a:rPr lang="en-GB" sz="1050" dirty="0">
                <a:solidFill>
                  <a:schemeClr val="bg1"/>
                </a:solidFill>
              </a:rPr>
              <a:t>(20/20 + 20 CS)</a:t>
            </a:r>
          </a:p>
        </p:txBody>
      </p:sp>
      <p:cxnSp>
        <p:nvCxnSpPr>
          <p:cNvPr id="50" name="Straight Arrow Connector 49">
            <a:extLst>
              <a:ext uri="{FF2B5EF4-FFF2-40B4-BE49-F238E27FC236}">
                <a16:creationId xmlns:a16="http://schemas.microsoft.com/office/drawing/2014/main" id="{D9B303B2-C375-6D40-985E-51444780C0C5}"/>
              </a:ext>
            </a:extLst>
          </p:cNvPr>
          <p:cNvCxnSpPr>
            <a:cxnSpLocks/>
            <a:stCxn id="16" idx="2"/>
            <a:endCxn id="48" idx="0"/>
          </p:cNvCxnSpPr>
          <p:nvPr/>
        </p:nvCxnSpPr>
        <p:spPr>
          <a:xfrm flipH="1">
            <a:off x="4323687" y="3520798"/>
            <a:ext cx="2569" cy="4262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D7F0D9B-1B4E-5347-8D5F-98E33EE0352B}"/>
              </a:ext>
            </a:extLst>
          </p:cNvPr>
          <p:cNvCxnSpPr>
            <a:cxnSpLocks/>
            <a:stCxn id="17" idx="2"/>
            <a:endCxn id="49" idx="0"/>
          </p:cNvCxnSpPr>
          <p:nvPr/>
        </p:nvCxnSpPr>
        <p:spPr>
          <a:xfrm flipH="1">
            <a:off x="5910523" y="3520798"/>
            <a:ext cx="4502" cy="4262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4A816DF-7FC3-5649-B9FB-DC9920CFE5BF}"/>
              </a:ext>
            </a:extLst>
          </p:cNvPr>
          <p:cNvCxnSpPr>
            <a:cxnSpLocks/>
            <a:stCxn id="10" idx="2"/>
            <a:endCxn id="47" idx="0"/>
          </p:cNvCxnSpPr>
          <p:nvPr/>
        </p:nvCxnSpPr>
        <p:spPr>
          <a:xfrm flipH="1">
            <a:off x="2743587" y="3520797"/>
            <a:ext cx="5328" cy="4262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41381DE-FB57-A742-A8FE-FFC4CC995D37}"/>
              </a:ext>
            </a:extLst>
          </p:cNvPr>
          <p:cNvSpPr txBox="1"/>
          <p:nvPr/>
        </p:nvSpPr>
        <p:spPr>
          <a:xfrm>
            <a:off x="1546070" y="4243598"/>
            <a:ext cx="348172" cy="300082"/>
          </a:xfrm>
          <a:prstGeom prst="rect">
            <a:avLst/>
          </a:prstGeom>
          <a:noFill/>
        </p:spPr>
        <p:txBody>
          <a:bodyPr wrap="none" rtlCol="0">
            <a:spAutoFit/>
          </a:bodyPr>
          <a:lstStyle/>
          <a:p>
            <a:r>
              <a:rPr lang="en-GB" sz="1350" b="1" dirty="0"/>
              <a:t>SS</a:t>
            </a:r>
          </a:p>
        </p:txBody>
      </p:sp>
      <p:sp>
        <p:nvSpPr>
          <p:cNvPr id="67" name="TextBox 66">
            <a:extLst>
              <a:ext uri="{FF2B5EF4-FFF2-40B4-BE49-F238E27FC236}">
                <a16:creationId xmlns:a16="http://schemas.microsoft.com/office/drawing/2014/main" id="{B92FF2A4-1BB4-7242-87C7-630C9E937B78}"/>
              </a:ext>
            </a:extLst>
          </p:cNvPr>
          <p:cNvSpPr txBox="1"/>
          <p:nvPr/>
        </p:nvSpPr>
        <p:spPr>
          <a:xfrm>
            <a:off x="6659382" y="1964229"/>
            <a:ext cx="1314152" cy="415498"/>
          </a:xfrm>
          <a:prstGeom prst="rect">
            <a:avLst/>
          </a:prstGeom>
          <a:noFill/>
        </p:spPr>
        <p:txBody>
          <a:bodyPr wrap="square" rtlCol="0">
            <a:spAutoFit/>
          </a:bodyPr>
          <a:lstStyle/>
          <a:p>
            <a:r>
              <a:rPr lang="en-GB" sz="1050" b="1" dirty="0"/>
              <a:t>SF pathway </a:t>
            </a:r>
            <a:br>
              <a:rPr lang="en-GB" sz="1050" b="1" dirty="0"/>
            </a:br>
            <a:r>
              <a:rPr lang="en-GB" sz="1050" b="1" dirty="0"/>
              <a:t>track choices</a:t>
            </a:r>
          </a:p>
        </p:txBody>
      </p:sp>
      <p:sp>
        <p:nvSpPr>
          <p:cNvPr id="68" name="TextBox 67">
            <a:extLst>
              <a:ext uri="{FF2B5EF4-FFF2-40B4-BE49-F238E27FC236}">
                <a16:creationId xmlns:a16="http://schemas.microsoft.com/office/drawing/2014/main" id="{28BE8751-0708-8B48-A741-42701364B6E9}"/>
              </a:ext>
            </a:extLst>
          </p:cNvPr>
          <p:cNvSpPr txBox="1"/>
          <p:nvPr/>
        </p:nvSpPr>
        <p:spPr>
          <a:xfrm>
            <a:off x="6671005" y="4287464"/>
            <a:ext cx="1314152" cy="253916"/>
          </a:xfrm>
          <a:prstGeom prst="rect">
            <a:avLst/>
          </a:prstGeom>
          <a:noFill/>
        </p:spPr>
        <p:txBody>
          <a:bodyPr wrap="square" rtlCol="0">
            <a:spAutoFit/>
          </a:bodyPr>
          <a:lstStyle/>
          <a:p>
            <a:r>
              <a:rPr lang="en-GB" sz="1050" b="1" dirty="0"/>
              <a:t>SS degree</a:t>
            </a:r>
          </a:p>
        </p:txBody>
      </p:sp>
      <p:sp>
        <p:nvSpPr>
          <p:cNvPr id="3" name="Rectangle 2">
            <a:extLst>
              <a:ext uri="{FF2B5EF4-FFF2-40B4-BE49-F238E27FC236}">
                <a16:creationId xmlns:a16="http://schemas.microsoft.com/office/drawing/2014/main" id="{B4019BB0-4294-B749-B169-548D55020AB9}"/>
              </a:ext>
            </a:extLst>
          </p:cNvPr>
          <p:cNvSpPr/>
          <p:nvPr/>
        </p:nvSpPr>
        <p:spPr>
          <a:xfrm>
            <a:off x="2011680" y="1136230"/>
            <a:ext cx="4636079" cy="287978"/>
          </a:xfrm>
          <a:prstGeom prst="rect">
            <a:avLst/>
          </a:prstGeom>
          <a:solidFill>
            <a:srgbClr val="FE65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Common entry (50 core + 10 DOM)</a:t>
            </a:r>
          </a:p>
        </p:txBody>
      </p:sp>
      <p:sp>
        <p:nvSpPr>
          <p:cNvPr id="54" name="TextBox 53">
            <a:extLst>
              <a:ext uri="{FF2B5EF4-FFF2-40B4-BE49-F238E27FC236}">
                <a16:creationId xmlns:a16="http://schemas.microsoft.com/office/drawing/2014/main" id="{C1BF5AFC-86F8-9743-B9A8-EBD07A1EBF89}"/>
              </a:ext>
            </a:extLst>
          </p:cNvPr>
          <p:cNvSpPr txBox="1"/>
          <p:nvPr/>
        </p:nvSpPr>
        <p:spPr>
          <a:xfrm>
            <a:off x="1571452" y="1133694"/>
            <a:ext cx="322524" cy="300082"/>
          </a:xfrm>
          <a:prstGeom prst="rect">
            <a:avLst/>
          </a:prstGeom>
          <a:noFill/>
        </p:spPr>
        <p:txBody>
          <a:bodyPr wrap="none" rtlCol="0">
            <a:spAutoFit/>
          </a:bodyPr>
          <a:lstStyle/>
          <a:p>
            <a:r>
              <a:rPr lang="en-GB" sz="1350" b="1" dirty="0"/>
              <a:t>JF</a:t>
            </a:r>
          </a:p>
        </p:txBody>
      </p:sp>
      <p:cxnSp>
        <p:nvCxnSpPr>
          <p:cNvPr id="76" name="Straight Arrow Connector 75">
            <a:extLst>
              <a:ext uri="{FF2B5EF4-FFF2-40B4-BE49-F238E27FC236}">
                <a16:creationId xmlns:a16="http://schemas.microsoft.com/office/drawing/2014/main" id="{84804A62-3F19-324A-B208-8E1F433277C9}"/>
              </a:ext>
            </a:extLst>
          </p:cNvPr>
          <p:cNvCxnSpPr>
            <a:cxnSpLocks/>
            <a:stCxn id="3" idx="2"/>
            <a:endCxn id="6" idx="0"/>
          </p:cNvCxnSpPr>
          <p:nvPr/>
        </p:nvCxnSpPr>
        <p:spPr>
          <a:xfrm flipH="1">
            <a:off x="2596474" y="1424208"/>
            <a:ext cx="1733246"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997EF66-8877-8142-8F24-EBFA5A583433}"/>
              </a:ext>
            </a:extLst>
          </p:cNvPr>
          <p:cNvCxnSpPr>
            <a:cxnSpLocks/>
            <a:stCxn id="3" idx="2"/>
            <a:endCxn id="7" idx="0"/>
          </p:cNvCxnSpPr>
          <p:nvPr/>
        </p:nvCxnSpPr>
        <p:spPr>
          <a:xfrm flipH="1">
            <a:off x="3770267" y="1424208"/>
            <a:ext cx="559453"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D28DCF3-9503-4E4E-A27D-746BED882C1D}"/>
              </a:ext>
            </a:extLst>
          </p:cNvPr>
          <p:cNvCxnSpPr>
            <a:cxnSpLocks/>
            <a:stCxn id="3" idx="2"/>
            <a:endCxn id="8" idx="0"/>
          </p:cNvCxnSpPr>
          <p:nvPr/>
        </p:nvCxnSpPr>
        <p:spPr>
          <a:xfrm>
            <a:off x="4329720" y="1424208"/>
            <a:ext cx="594133" cy="4277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61CA643-DB19-114D-A655-62653079372B}"/>
              </a:ext>
            </a:extLst>
          </p:cNvPr>
          <p:cNvCxnSpPr>
            <a:cxnSpLocks/>
            <a:stCxn id="3" idx="2"/>
            <a:endCxn id="9" idx="0"/>
          </p:cNvCxnSpPr>
          <p:nvPr/>
        </p:nvCxnSpPr>
        <p:spPr>
          <a:xfrm>
            <a:off x="4329720" y="1424208"/>
            <a:ext cx="1753020" cy="42778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131E23A-16DA-4141-AD70-1FD9500D99F3}"/>
              </a:ext>
            </a:extLst>
          </p:cNvPr>
          <p:cNvSpPr txBox="1"/>
          <p:nvPr/>
        </p:nvSpPr>
        <p:spPr>
          <a:xfrm>
            <a:off x="7704148" y="4122034"/>
            <a:ext cx="1250953" cy="584775"/>
          </a:xfrm>
          <a:prstGeom prst="rect">
            <a:avLst/>
          </a:prstGeom>
          <a:noFill/>
          <a:ln w="6350">
            <a:solidFill>
              <a:schemeClr val="tx1"/>
            </a:solidFill>
          </a:ln>
        </p:spPr>
        <p:txBody>
          <a:bodyPr wrap="square" rtlCol="0">
            <a:spAutoFit/>
          </a:bodyPr>
          <a:lstStyle/>
          <a:p>
            <a:r>
              <a:rPr lang="en-IE" sz="800" b="1" dirty="0"/>
              <a:t>DOM</a:t>
            </a:r>
            <a:r>
              <a:rPr lang="en-IE" sz="800" dirty="0"/>
              <a:t> – Designated Open Module</a:t>
            </a:r>
          </a:p>
          <a:p>
            <a:r>
              <a:rPr lang="en-IE" sz="800" b="1" dirty="0"/>
              <a:t>TE</a:t>
            </a:r>
            <a:r>
              <a:rPr lang="en-IE" sz="800" dirty="0"/>
              <a:t> – Trinity Elective</a:t>
            </a:r>
          </a:p>
          <a:p>
            <a:r>
              <a:rPr lang="en-IE" sz="800" b="1" dirty="0"/>
              <a:t>CS</a:t>
            </a:r>
            <a:r>
              <a:rPr lang="en-IE" sz="800" dirty="0"/>
              <a:t> – Capstone Project</a:t>
            </a:r>
          </a:p>
        </p:txBody>
      </p:sp>
    </p:spTree>
    <p:extLst>
      <p:ext uri="{BB962C8B-B14F-4D97-AF65-F5344CB8AC3E}">
        <p14:creationId xmlns:p14="http://schemas.microsoft.com/office/powerpoint/2010/main" val="7426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a:xfrm>
            <a:off x="280248" y="1444080"/>
            <a:ext cx="7527049" cy="3030141"/>
          </a:xfrm>
        </p:spPr>
        <p:txBody>
          <a:bodyPr/>
          <a:lstStyle/>
          <a:p>
            <a:pPr lvl="1">
              <a:buFont typeface="Wingdings" pitchFamily="2" charset="2"/>
              <a:buChar char="ü"/>
            </a:pPr>
            <a:r>
              <a:rPr lang="en-IE" b="1" dirty="0"/>
              <a:t>Fundamentals of Management and Organisation		</a:t>
            </a:r>
            <a:r>
              <a:rPr lang="en-IE" dirty="0"/>
              <a:t>10 ECTS</a:t>
            </a:r>
          </a:p>
          <a:p>
            <a:pPr lvl="1">
              <a:buFont typeface="Wingdings" pitchFamily="2" charset="2"/>
              <a:buChar char="ü"/>
            </a:pPr>
            <a:r>
              <a:rPr lang="en-IE" b="1" dirty="0"/>
              <a:t>Introduction to Economics (A &amp; B)			</a:t>
            </a:r>
            <a:r>
              <a:rPr lang="en-IE" dirty="0"/>
              <a:t>10 ECTS</a:t>
            </a:r>
          </a:p>
          <a:p>
            <a:pPr lvl="1">
              <a:buFont typeface="Wingdings" pitchFamily="2" charset="2"/>
              <a:buChar char="ü"/>
            </a:pPr>
            <a:r>
              <a:rPr lang="en-IE" b="1" dirty="0"/>
              <a:t>Introduction to Political Science (A &amp; B)			</a:t>
            </a:r>
            <a:r>
              <a:rPr lang="en-IE" dirty="0"/>
              <a:t>10 ECTS</a:t>
            </a:r>
          </a:p>
          <a:p>
            <a:pPr lvl="1">
              <a:buFont typeface="Wingdings" pitchFamily="2" charset="2"/>
              <a:buChar char="ü"/>
            </a:pPr>
            <a:r>
              <a:rPr lang="en-IE" b="1" dirty="0"/>
              <a:t>Introduction to Sociology (1 &amp; 2)			</a:t>
            </a:r>
            <a:r>
              <a:rPr lang="en-IE" dirty="0"/>
              <a:t>10 ECTS</a:t>
            </a:r>
          </a:p>
          <a:p>
            <a:pPr lvl="1">
              <a:buFont typeface="Wingdings" pitchFamily="2" charset="2"/>
              <a:buChar char="ü"/>
            </a:pPr>
            <a:r>
              <a:rPr lang="en-IE" b="1" dirty="0"/>
              <a:t>Mathematics and Statistics (A &amp; B)			</a:t>
            </a:r>
            <a:r>
              <a:rPr lang="en-IE" dirty="0"/>
              <a:t>10 ECTS</a:t>
            </a:r>
          </a:p>
          <a:p>
            <a:pPr lvl="1">
              <a:buFont typeface="Wingdings" pitchFamily="2" charset="2"/>
              <a:buChar char="ü"/>
            </a:pPr>
            <a:r>
              <a:rPr lang="en-IE" dirty="0"/>
              <a:t>10 further credits of your choice 			10 ECTS	</a:t>
            </a:r>
            <a:br>
              <a:rPr lang="en-IE" dirty="0"/>
            </a:br>
            <a:r>
              <a:rPr lang="en-IE" dirty="0"/>
              <a:t>(Language, Law or Social Policy)				</a:t>
            </a:r>
          </a:p>
          <a:p>
            <a:pPr marL="582612" lvl="3" indent="0">
              <a:buNone/>
            </a:pPr>
            <a:r>
              <a:rPr lang="en-IE" dirty="0"/>
              <a:t>							</a:t>
            </a:r>
          </a:p>
          <a:p>
            <a:pPr marL="342900" indent="-342900">
              <a:buFont typeface="Wingdings" pitchFamily="2" charset="2"/>
              <a:buChar char="ü"/>
            </a:pPr>
            <a:endParaRPr lang="en-US" dirty="0"/>
          </a:p>
        </p:txBody>
      </p:sp>
      <p:graphicFrame>
        <p:nvGraphicFramePr>
          <p:cNvPr id="11" name="Diagram 10">
            <a:extLst>
              <a:ext uri="{FF2B5EF4-FFF2-40B4-BE49-F238E27FC236}">
                <a16:creationId xmlns:a16="http://schemas.microsoft.com/office/drawing/2014/main" id="{B5C946AD-8236-BB45-AD83-27712685206B}"/>
              </a:ext>
            </a:extLst>
          </p:cNvPr>
          <p:cNvGraphicFramePr/>
          <p:nvPr>
            <p:extLst>
              <p:ext uri="{D42A27DB-BD31-4B8C-83A1-F6EECF244321}">
                <p14:modId xmlns:p14="http://schemas.microsoft.com/office/powerpoint/2010/main" val="1994402999"/>
              </p:ext>
            </p:extLst>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Connector 12">
            <a:extLst>
              <a:ext uri="{FF2B5EF4-FFF2-40B4-BE49-F238E27FC236}">
                <a16:creationId xmlns:a16="http://schemas.microsoft.com/office/drawing/2014/main" id="{6CE19E66-9AC0-2C4F-ADD6-FBB9A630297A}"/>
              </a:ext>
            </a:extLst>
          </p:cNvPr>
          <p:cNvCxnSpPr/>
          <p:nvPr/>
        </p:nvCxnSpPr>
        <p:spPr>
          <a:xfrm>
            <a:off x="6448097" y="4114800"/>
            <a:ext cx="1359200" cy="0"/>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B36E78-F01D-8B4A-94D1-055F157AA174}"/>
              </a:ext>
            </a:extLst>
          </p:cNvPr>
          <p:cNvSpPr txBox="1"/>
          <p:nvPr/>
        </p:nvSpPr>
        <p:spPr>
          <a:xfrm>
            <a:off x="6639967" y="4243591"/>
            <a:ext cx="975460" cy="369332"/>
          </a:xfrm>
          <a:prstGeom prst="rect">
            <a:avLst/>
          </a:prstGeom>
          <a:noFill/>
        </p:spPr>
        <p:txBody>
          <a:bodyPr wrap="none" rtlCol="0">
            <a:spAutoFit/>
          </a:bodyPr>
          <a:lstStyle/>
          <a:p>
            <a:r>
              <a:rPr lang="en-US" b="1" dirty="0"/>
              <a:t>60 ECTS </a:t>
            </a:r>
          </a:p>
        </p:txBody>
      </p:sp>
    </p:spTree>
    <p:extLst>
      <p:ext uri="{BB962C8B-B14F-4D97-AF65-F5344CB8AC3E}">
        <p14:creationId xmlns:p14="http://schemas.microsoft.com/office/powerpoint/2010/main" val="383048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267E50-D860-3946-B1D3-731CC8B2905B}"/>
              </a:ext>
            </a:extLst>
          </p:cNvPr>
          <p:cNvSpPr/>
          <p:nvPr/>
        </p:nvSpPr>
        <p:spPr>
          <a:xfrm>
            <a:off x="7437863" y="1238980"/>
            <a:ext cx="1616927" cy="2362864"/>
          </a:xfrm>
          <a:prstGeom prst="rect">
            <a:avLst/>
          </a:prstGeom>
          <a:solidFill>
            <a:schemeClr val="accent2">
              <a:lumMod val="20000"/>
              <a:lumOff val="80000"/>
            </a:schemeClr>
          </a:solidFill>
          <a:ln w="31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8DC73E4-68B2-8E4E-B1CF-C2050DA2C02B}"/>
              </a:ext>
            </a:extLst>
          </p:cNvPr>
          <p:cNvSpPr>
            <a:spLocks noGrp="1"/>
          </p:cNvSpPr>
          <p:nvPr>
            <p:ph type="body" sz="quarter" idx="10"/>
          </p:nvPr>
        </p:nvSpPr>
        <p:spPr/>
        <p:txBody>
          <a:bodyPr/>
          <a:lstStyle/>
          <a:p>
            <a:r>
              <a:rPr lang="en-US" dirty="0"/>
              <a:t>You choose your </a:t>
            </a:r>
            <a:r>
              <a:rPr lang="en-US" u="sng" dirty="0"/>
              <a:t>degree subject(s) &amp; pathway</a:t>
            </a:r>
            <a:endParaRPr lang="en-US" b="0" dirty="0"/>
          </a:p>
          <a:p>
            <a:pPr marL="457200" indent="-457200">
              <a:buFont typeface="+mj-lt"/>
              <a:buAutoNum type="arabicPeriod"/>
            </a:pPr>
            <a:r>
              <a:rPr lang="en-US" b="0" dirty="0"/>
              <a:t>60 ECTS: </a:t>
            </a:r>
            <a:r>
              <a:rPr lang="en-US" dirty="0">
                <a:solidFill>
                  <a:schemeClr val="tx2"/>
                </a:solidFill>
              </a:rPr>
              <a:t>20 </a:t>
            </a:r>
            <a:r>
              <a:rPr lang="en-US" b="0" dirty="0">
                <a:solidFill>
                  <a:schemeClr val="tx2"/>
                </a:solidFill>
              </a:rPr>
              <a:t>/ </a:t>
            </a:r>
            <a:r>
              <a:rPr lang="en-US" dirty="0">
                <a:solidFill>
                  <a:schemeClr val="tx2"/>
                </a:solidFill>
              </a:rPr>
              <a:t>20 </a:t>
            </a:r>
            <a:r>
              <a:rPr lang="en-US" b="0" dirty="0">
                <a:solidFill>
                  <a:schemeClr val="tx2"/>
                </a:solidFill>
              </a:rPr>
              <a:t>/ </a:t>
            </a:r>
            <a:r>
              <a:rPr lang="en-US" dirty="0">
                <a:solidFill>
                  <a:schemeClr val="tx2"/>
                </a:solidFill>
              </a:rPr>
              <a:t>20</a:t>
            </a:r>
            <a:r>
              <a:rPr lang="en-US" b="0" dirty="0"/>
              <a:t> 		</a:t>
            </a:r>
            <a:r>
              <a:rPr lang="en-US" b="0" dirty="0">
                <a:solidFill>
                  <a:srgbClr val="0E73B9"/>
                </a:solidFill>
              </a:rPr>
              <a:t>three</a:t>
            </a:r>
            <a:r>
              <a:rPr lang="en-US" b="0" dirty="0"/>
              <a:t> </a:t>
            </a:r>
            <a:r>
              <a:rPr lang="en-US" b="0" dirty="0">
                <a:solidFill>
                  <a:schemeClr val="tx2"/>
                </a:solidFill>
              </a:rPr>
              <a:t>subjects </a:t>
            </a:r>
          </a:p>
          <a:p>
            <a:pPr marL="457200" indent="-457200">
              <a:buFont typeface="+mj-lt"/>
              <a:buAutoNum type="arabicPeriod"/>
            </a:pPr>
            <a:r>
              <a:rPr lang="en-US" b="0" dirty="0"/>
              <a:t>60 ECTS: </a:t>
            </a:r>
            <a:r>
              <a:rPr lang="en-US" dirty="0">
                <a:solidFill>
                  <a:srgbClr val="0E73B9"/>
                </a:solidFill>
              </a:rPr>
              <a:t>40</a:t>
            </a:r>
            <a:r>
              <a:rPr lang="en-US" b="0" dirty="0">
                <a:solidFill>
                  <a:srgbClr val="0E73B9"/>
                </a:solidFill>
              </a:rPr>
              <a:t> / </a:t>
            </a:r>
            <a:r>
              <a:rPr lang="en-US" dirty="0">
                <a:solidFill>
                  <a:srgbClr val="0E73B9"/>
                </a:solidFill>
              </a:rPr>
              <a:t>20</a:t>
            </a:r>
            <a:r>
              <a:rPr lang="en-US" b="0" dirty="0">
                <a:solidFill>
                  <a:srgbClr val="0E73B9"/>
                </a:solidFill>
              </a:rPr>
              <a:t> 		two subjects </a:t>
            </a:r>
            <a:endParaRPr lang="en-US" b="0" dirty="0"/>
          </a:p>
          <a:p>
            <a:pPr marL="457200" indent="-457200">
              <a:buFont typeface="+mj-lt"/>
              <a:buAutoNum type="arabicPeriod"/>
            </a:pPr>
            <a:r>
              <a:rPr lang="en-US" b="0" dirty="0"/>
              <a:t>60 ECTS: </a:t>
            </a:r>
            <a:r>
              <a:rPr lang="en-US" dirty="0">
                <a:solidFill>
                  <a:schemeClr val="tx2"/>
                </a:solidFill>
              </a:rPr>
              <a:t>20 </a:t>
            </a:r>
            <a:r>
              <a:rPr lang="en-US" b="0" dirty="0">
                <a:solidFill>
                  <a:schemeClr val="tx2"/>
                </a:solidFill>
              </a:rPr>
              <a:t>/</a:t>
            </a:r>
            <a:r>
              <a:rPr lang="en-US" dirty="0">
                <a:solidFill>
                  <a:schemeClr val="tx2"/>
                </a:solidFill>
              </a:rPr>
              <a:t> 20</a:t>
            </a:r>
            <a:r>
              <a:rPr lang="en-US" b="0" dirty="0"/>
              <a:t> / 20		</a:t>
            </a:r>
            <a:r>
              <a:rPr lang="en-US" b="0" dirty="0">
                <a:solidFill>
                  <a:srgbClr val="0E73B9"/>
                </a:solidFill>
              </a:rPr>
              <a:t>two subjects</a:t>
            </a:r>
            <a:r>
              <a:rPr lang="en-US" b="0" dirty="0"/>
              <a:t> + DOM/TE</a:t>
            </a:r>
          </a:p>
          <a:p>
            <a:pPr marL="457200" indent="-457200">
              <a:buFont typeface="+mj-lt"/>
              <a:buAutoNum type="arabicPeriod"/>
            </a:pPr>
            <a:r>
              <a:rPr lang="en-US" b="0" dirty="0"/>
              <a:t>60 ECTS: </a:t>
            </a:r>
            <a:r>
              <a:rPr lang="en-US" dirty="0">
                <a:solidFill>
                  <a:srgbClr val="0E73B9"/>
                </a:solidFill>
              </a:rPr>
              <a:t>40</a:t>
            </a:r>
            <a:r>
              <a:rPr lang="en-US" b="0" dirty="0"/>
              <a:t> / 20 		</a:t>
            </a:r>
            <a:r>
              <a:rPr lang="en-US" b="0" dirty="0">
                <a:solidFill>
                  <a:srgbClr val="0E73B9"/>
                </a:solidFill>
              </a:rPr>
              <a:t>one subject </a:t>
            </a:r>
            <a:r>
              <a:rPr lang="en-US" b="0" dirty="0"/>
              <a:t>+ DOM/TE </a:t>
            </a:r>
          </a:p>
          <a:p>
            <a:r>
              <a:rPr lang="en-US" sz="1800" dirty="0"/>
              <a:t>Designated Open modules (DOM).  </a:t>
            </a:r>
            <a:r>
              <a:rPr lang="en-US" sz="1800" b="0" dirty="0"/>
              <a:t>Modules from within the four BESS disciplines (5 or 10 ECTS). </a:t>
            </a:r>
          </a:p>
          <a:p>
            <a:r>
              <a:rPr lang="en-US" sz="1800" dirty="0"/>
              <a:t>Trinity Electives (TE). </a:t>
            </a:r>
            <a:r>
              <a:rPr lang="en-US" sz="1800" b="0" dirty="0"/>
              <a:t>Stand-alone 5 ECTS modules outside core BESS. </a:t>
            </a:r>
          </a:p>
        </p:txBody>
      </p:sp>
      <p:graphicFrame>
        <p:nvGraphicFramePr>
          <p:cNvPr id="11" name="Diagram 10">
            <a:extLst>
              <a:ext uri="{FF2B5EF4-FFF2-40B4-BE49-F238E27FC236}">
                <a16:creationId xmlns:a16="http://schemas.microsoft.com/office/drawing/2014/main" id="{B5C946AD-8236-BB45-AD83-27712685206B}"/>
              </a:ext>
            </a:extLst>
          </p:cNvPr>
          <p:cNvGraphicFramePr/>
          <p:nvPr/>
        </p:nvGraphicFramePr>
        <p:xfrm>
          <a:off x="280248" y="-211056"/>
          <a:ext cx="8583504" cy="151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8C06E79-5FCE-B440-AA2C-6AEEB0BCCD78}"/>
              </a:ext>
            </a:extLst>
          </p:cNvPr>
          <p:cNvSpPr/>
          <p:nvPr/>
        </p:nvSpPr>
        <p:spPr>
          <a:xfrm>
            <a:off x="7761249" y="1858446"/>
            <a:ext cx="1102503"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Joint H.</a:t>
            </a:r>
          </a:p>
        </p:txBody>
      </p:sp>
      <p:sp>
        <p:nvSpPr>
          <p:cNvPr id="6" name="Rectangle 5">
            <a:extLst>
              <a:ext uri="{FF2B5EF4-FFF2-40B4-BE49-F238E27FC236}">
                <a16:creationId xmlns:a16="http://schemas.microsoft.com/office/drawing/2014/main" id="{0C491AD1-2B01-E045-80EC-C3A3C161F388}"/>
              </a:ext>
            </a:extLst>
          </p:cNvPr>
          <p:cNvSpPr/>
          <p:nvPr/>
        </p:nvSpPr>
        <p:spPr>
          <a:xfrm>
            <a:off x="7761249" y="3221487"/>
            <a:ext cx="1116791"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Single H.</a:t>
            </a:r>
          </a:p>
        </p:txBody>
      </p:sp>
      <p:sp>
        <p:nvSpPr>
          <p:cNvPr id="7" name="Rectangle 6">
            <a:extLst>
              <a:ext uri="{FF2B5EF4-FFF2-40B4-BE49-F238E27FC236}">
                <a16:creationId xmlns:a16="http://schemas.microsoft.com/office/drawing/2014/main" id="{E3C52D29-8BB1-B749-B9B6-8A11AFDB5EBE}"/>
              </a:ext>
            </a:extLst>
          </p:cNvPr>
          <p:cNvSpPr/>
          <p:nvPr/>
        </p:nvSpPr>
        <p:spPr>
          <a:xfrm>
            <a:off x="7761249" y="2519058"/>
            <a:ext cx="1102503" cy="24532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E73B9"/>
                </a:solidFill>
              </a:rPr>
              <a:t>Maj/Min</a:t>
            </a:r>
          </a:p>
        </p:txBody>
      </p:sp>
      <p:sp>
        <p:nvSpPr>
          <p:cNvPr id="5" name="TextBox 4">
            <a:extLst>
              <a:ext uri="{FF2B5EF4-FFF2-40B4-BE49-F238E27FC236}">
                <a16:creationId xmlns:a16="http://schemas.microsoft.com/office/drawing/2014/main" id="{2561FAE2-9FE8-1540-9C2E-D00142437115}"/>
              </a:ext>
            </a:extLst>
          </p:cNvPr>
          <p:cNvSpPr txBox="1"/>
          <p:nvPr/>
        </p:nvSpPr>
        <p:spPr>
          <a:xfrm>
            <a:off x="7660889" y="1247251"/>
            <a:ext cx="1238413" cy="369332"/>
          </a:xfrm>
          <a:prstGeom prst="rect">
            <a:avLst/>
          </a:prstGeom>
          <a:noFill/>
        </p:spPr>
        <p:txBody>
          <a:bodyPr wrap="square" rtlCol="0">
            <a:spAutoFit/>
          </a:bodyPr>
          <a:lstStyle/>
          <a:p>
            <a:r>
              <a:rPr lang="en-US" b="1" dirty="0">
                <a:solidFill>
                  <a:srgbClr val="0E73B9"/>
                </a:solidFill>
              </a:rPr>
              <a:t>On track to</a:t>
            </a:r>
          </a:p>
        </p:txBody>
      </p:sp>
      <p:cxnSp>
        <p:nvCxnSpPr>
          <p:cNvPr id="10" name="Straight Arrow Connector 9">
            <a:extLst>
              <a:ext uri="{FF2B5EF4-FFF2-40B4-BE49-F238E27FC236}">
                <a16:creationId xmlns:a16="http://schemas.microsoft.com/office/drawing/2014/main" id="{A85BC6BD-0A28-134D-9E47-6B6E0DB67B33}"/>
              </a:ext>
            </a:extLst>
          </p:cNvPr>
          <p:cNvCxnSpPr/>
          <p:nvPr/>
        </p:nvCxnSpPr>
        <p:spPr>
          <a:xfrm>
            <a:off x="6512313" y="1981109"/>
            <a:ext cx="114857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6DAA11-164F-E849-8710-76005AB9DD7B}"/>
              </a:ext>
            </a:extLst>
          </p:cNvPr>
          <p:cNvCxnSpPr>
            <a:cxnSpLocks/>
          </p:cNvCxnSpPr>
          <p:nvPr/>
        </p:nvCxnSpPr>
        <p:spPr>
          <a:xfrm>
            <a:off x="6512313" y="1994954"/>
            <a:ext cx="1183889" cy="5569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D11B63-4E58-144B-AE2C-907A20F2845D}"/>
              </a:ext>
            </a:extLst>
          </p:cNvPr>
          <p:cNvCxnSpPr>
            <a:cxnSpLocks/>
          </p:cNvCxnSpPr>
          <p:nvPr/>
        </p:nvCxnSpPr>
        <p:spPr>
          <a:xfrm flipV="1">
            <a:off x="6512313" y="2089508"/>
            <a:ext cx="1148576" cy="34573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204EB4-0E1E-3A40-AE5B-461200AE9F3A}"/>
              </a:ext>
            </a:extLst>
          </p:cNvPr>
          <p:cNvCxnSpPr>
            <a:cxnSpLocks/>
          </p:cNvCxnSpPr>
          <p:nvPr/>
        </p:nvCxnSpPr>
        <p:spPr>
          <a:xfrm>
            <a:off x="6512313" y="2445952"/>
            <a:ext cx="1148576" cy="18781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FA9802-3F5C-924C-AA43-451DF9F70FD1}"/>
              </a:ext>
            </a:extLst>
          </p:cNvPr>
          <p:cNvCxnSpPr>
            <a:cxnSpLocks/>
          </p:cNvCxnSpPr>
          <p:nvPr/>
        </p:nvCxnSpPr>
        <p:spPr>
          <a:xfrm>
            <a:off x="6512313" y="2463269"/>
            <a:ext cx="1216992" cy="7863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A54CF1-2903-3C49-8C2D-12698EF7E413}"/>
              </a:ext>
            </a:extLst>
          </p:cNvPr>
          <p:cNvCxnSpPr>
            <a:cxnSpLocks/>
          </p:cNvCxnSpPr>
          <p:nvPr/>
        </p:nvCxnSpPr>
        <p:spPr>
          <a:xfrm flipV="1">
            <a:off x="6925056" y="2702812"/>
            <a:ext cx="735833" cy="16230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79CA16-183E-6441-B9A5-03C86E8468A4}"/>
              </a:ext>
            </a:extLst>
          </p:cNvPr>
          <p:cNvCxnSpPr>
            <a:cxnSpLocks/>
          </p:cNvCxnSpPr>
          <p:nvPr/>
        </p:nvCxnSpPr>
        <p:spPr>
          <a:xfrm flipV="1">
            <a:off x="6925056" y="2137504"/>
            <a:ext cx="678042" cy="72761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171D014-00F0-3E4B-B082-8BFCE0CAF03C}"/>
              </a:ext>
            </a:extLst>
          </p:cNvPr>
          <p:cNvCxnSpPr>
            <a:cxnSpLocks/>
          </p:cNvCxnSpPr>
          <p:nvPr/>
        </p:nvCxnSpPr>
        <p:spPr>
          <a:xfrm>
            <a:off x="6835698" y="3366652"/>
            <a:ext cx="893607" cy="21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14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450505b-ce53-448e-b3ea-dc5d8221539d"/>
</p:tagLst>
</file>

<file path=ppt/theme/theme1.xml><?xml version="1.0" encoding="utf-8"?>
<a:theme xmlns:a="http://schemas.openxmlformats.org/drawingml/2006/main" name="TCD_PPT_Calibri_Option1a">
  <a:themeElements>
    <a:clrScheme name="Custom 5">
      <a:dk1>
        <a:srgbClr val="000000"/>
      </a:dk1>
      <a:lt1>
        <a:srgbClr val="FFFFFF"/>
      </a:lt1>
      <a:dk2>
        <a:srgbClr val="0070BB"/>
      </a:dk2>
      <a:lt2>
        <a:srgbClr val="FFFFFF"/>
      </a:lt2>
      <a:accent1>
        <a:srgbClr val="0070BB"/>
      </a:accent1>
      <a:accent2>
        <a:srgbClr val="0070BB"/>
      </a:accent2>
      <a:accent3>
        <a:srgbClr val="7C7C7C"/>
      </a:accent3>
      <a:accent4>
        <a:srgbClr val="A6A6A6"/>
      </a:accent4>
      <a:accent5>
        <a:srgbClr val="0E73B9"/>
      </a:accent5>
      <a:accent6>
        <a:srgbClr val="0070BB"/>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25409DEDF519418362A3AB02425E6C" ma:contentTypeVersion="18" ma:contentTypeDescription="Create a new document." ma:contentTypeScope="" ma:versionID="47e8a6bf9cf18b1b7817d27568886956">
  <xsd:schema xmlns:xsd="http://www.w3.org/2001/XMLSchema" xmlns:xs="http://www.w3.org/2001/XMLSchema" xmlns:p="http://schemas.microsoft.com/office/2006/metadata/properties" xmlns:ns2="d6b23b80-3ae9-4058-b889-ca7672c82ee8" xmlns:ns3="230d5186-30ac-42ce-917a-c54aad4ed688" targetNamespace="http://schemas.microsoft.com/office/2006/metadata/properties" ma:root="true" ma:fieldsID="ec6988e32cba109a468ed3bcedc6922e" ns2:_="" ns3:_="">
    <xsd:import namespace="d6b23b80-3ae9-4058-b889-ca7672c82ee8"/>
    <xsd:import namespace="230d5186-30ac-42ce-917a-c54aad4ed6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23b80-3ae9-4058-b889-ca7672c82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d5186-30ac-42ce-917a-c54aad4ed6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5f2f113-58b9-48d4-a6f1-7174b012d292}" ma:internalName="TaxCatchAll" ma:showField="CatchAllData" ma:web="230d5186-30ac-42ce-917a-c54aad4ed6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b23b80-3ae9-4058-b889-ca7672c82ee8">
      <Terms xmlns="http://schemas.microsoft.com/office/infopath/2007/PartnerControls"/>
    </lcf76f155ced4ddcb4097134ff3c332f>
    <TaxCatchAll xmlns="230d5186-30ac-42ce-917a-c54aad4ed688" xsi:nil="true"/>
  </documentManagement>
</p:properties>
</file>

<file path=customXml/itemProps1.xml><?xml version="1.0" encoding="utf-8"?>
<ds:datastoreItem xmlns:ds="http://schemas.openxmlformats.org/officeDocument/2006/customXml" ds:itemID="{00A12005-7C1E-428C-ACF7-A3F4454B50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b23b80-3ae9-4058-b889-ca7672c82ee8"/>
    <ds:schemaRef ds:uri="230d5186-30ac-42ce-917a-c54aad4ed6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AB0522-7E47-44F4-991F-079FBD8B4A34}">
  <ds:schemaRefs>
    <ds:schemaRef ds:uri="http://schemas.microsoft.com/sharepoint/v3/contenttype/forms"/>
  </ds:schemaRefs>
</ds:datastoreItem>
</file>

<file path=customXml/itemProps3.xml><?xml version="1.0" encoding="utf-8"?>
<ds:datastoreItem xmlns:ds="http://schemas.openxmlformats.org/officeDocument/2006/customXml" ds:itemID="{B2294D5F-0E7B-41D0-B97E-1F37A3ACD7B1}">
  <ds:schemaRefs>
    <ds:schemaRef ds:uri="http://purl.org/dc/elements/1.1/"/>
    <ds:schemaRef ds:uri="http://schemas.microsoft.com/office/2006/documentManagement/types"/>
    <ds:schemaRef ds:uri="http://schemas.openxmlformats.org/package/2006/metadata/core-properties"/>
    <ds:schemaRef ds:uri="http://www.w3.org/XML/1998/namespace"/>
    <ds:schemaRef ds:uri="d6b23b80-3ae9-4058-b889-ca7672c82ee8"/>
    <ds:schemaRef ds:uri="http://schemas.microsoft.com/office/infopath/2007/PartnerControls"/>
    <ds:schemaRef ds:uri="http://purl.org/dc/terms/"/>
    <ds:schemaRef ds:uri="230d5186-30ac-42ce-917a-c54aad4ed68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1055</TotalTime>
  <Words>3085</Words>
  <Application>Microsoft Office PowerPoint</Application>
  <PresentationFormat>On-screen Show (16:9)</PresentationFormat>
  <Paragraphs>401</Paragraphs>
  <Slides>27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Minion Pro</vt:lpstr>
      <vt:lpstr>Wingdings</vt:lpstr>
      <vt:lpstr>TCD_PPT_Calibri_Option1a</vt:lpstr>
      <vt:lpstr>Fáilte/Welcome!</vt:lpstr>
      <vt:lpstr>Trinity College… Founded in 1592</vt:lpstr>
      <vt:lpstr>BESS – Business, Economic and Social Studies</vt:lpstr>
      <vt:lpstr>What do you study in BESS?</vt:lpstr>
      <vt:lpstr>What you will study</vt:lpstr>
      <vt:lpstr>Manifold exit routes</vt:lpstr>
      <vt:lpstr>Pathway Structure</vt:lpstr>
      <vt:lpstr>PowerPoint Presentation</vt:lpstr>
      <vt:lpstr>PowerPoint Presentation</vt:lpstr>
      <vt:lpstr>PowerPoint Presentation</vt:lpstr>
      <vt:lpstr>Example</vt:lpstr>
      <vt:lpstr>PowerPoint Presentation</vt:lpstr>
      <vt:lpstr>Pathway Explore Tool</vt:lpstr>
      <vt:lpstr>Frequently Asked Questions</vt:lpstr>
      <vt:lpstr>BESS Programme Administration</vt:lpstr>
      <vt:lpstr>We are here to help!</vt:lpstr>
      <vt:lpstr>Important BESS Rules (1)</vt:lpstr>
      <vt:lpstr>Attend your lectures and classes</vt:lpstr>
      <vt:lpstr>Important BESS Rules (2)</vt:lpstr>
      <vt:lpstr>Important BESS Rules (3)</vt:lpstr>
      <vt:lpstr>Important BESS Rules (4)</vt:lpstr>
      <vt:lpstr>Next week</vt:lpstr>
      <vt:lpstr>Your college timetable</vt:lpstr>
      <vt:lpstr>Soon / near future</vt:lpstr>
      <vt:lpstr>Making your voices heard</vt:lpstr>
      <vt:lpstr>The Trinity Experience</vt:lpstr>
      <vt:lpstr>And Finally….  Enjoy your studies on the BESS Programme at Trinity College Dublin!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Jan Skopek</dc:creator>
  <cp:lastModifiedBy>Martina Ni Chochlain</cp:lastModifiedBy>
  <cp:revision>258</cp:revision>
  <dcterms:created xsi:type="dcterms:W3CDTF">2020-09-22T18:52:05Z</dcterms:created>
  <dcterms:modified xsi:type="dcterms:W3CDTF">2025-09-17T12:03:40Z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0x0101007025409DEDF519418362A3AB02425E6C</vt:lpwstr>
  </property>
  <property fmtid="{D5CDD505-2E9C-101B-9397-08002B2CF9AE}" pid="3" name="MediaServiceImageTags">
    <vt:lpwstr/>
  </property>
</Properties>
</file>