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427" r:id="rId3"/>
    <p:sldId id="417" r:id="rId4"/>
    <p:sldId id="428" r:id="rId5"/>
    <p:sldId id="429" r:id="rId6"/>
    <p:sldId id="430" r:id="rId7"/>
    <p:sldId id="431" r:id="rId8"/>
    <p:sldId id="437" r:id="rId9"/>
    <p:sldId id="432" r:id="rId10"/>
    <p:sldId id="433" r:id="rId11"/>
    <p:sldId id="438" r:id="rId12"/>
    <p:sldId id="436" r:id="rId13"/>
  </p:sldIdLst>
  <p:sldSz cx="9144000" cy="6858000" type="screen4x3"/>
  <p:notesSz cx="6858000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524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73B9"/>
    <a:srgbClr val="005EAE"/>
    <a:srgbClr val="3E6D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861AB9-F761-4D9A-9974-099F85193317}" v="3" dt="2026-09-09T11:28:56.8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5642" autoAdjust="0"/>
  </p:normalViewPr>
  <p:slideViewPr>
    <p:cSldViewPr snapToGrid="0" showGuides="1">
      <p:cViewPr varScale="1">
        <p:scale>
          <a:sx n="64" d="100"/>
          <a:sy n="64" d="100"/>
        </p:scale>
        <p:origin x="1566" y="48"/>
      </p:cViewPr>
      <p:guideLst>
        <p:guide orient="horz" pos="4319"/>
        <p:guide pos="524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1" d="100"/>
          <a:sy n="91" d="100"/>
        </p:scale>
        <p:origin x="-3720" y="-108"/>
      </p:cViewPr>
      <p:guideLst>
        <p:guide orient="horz" pos="3133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Enearu" userId="4ac270f3-01df-4589-a23d-3070ec7c8dbf" providerId="ADAL" clId="{05A372E0-D0AD-4EEE-9737-90383B8CE21B}"/>
    <pc:docChg chg="undo custSel modSld">
      <pc:chgData name="Michael Enearu" userId="4ac270f3-01df-4589-a23d-3070ec7c8dbf" providerId="ADAL" clId="{05A372E0-D0AD-4EEE-9737-90383B8CE21B}" dt="2026-09-09T11:29:04.532" v="263" actId="207"/>
      <pc:docMkLst>
        <pc:docMk/>
      </pc:docMkLst>
      <pc:sldChg chg="modSp mod">
        <pc:chgData name="Michael Enearu" userId="4ac270f3-01df-4589-a23d-3070ec7c8dbf" providerId="ADAL" clId="{05A372E0-D0AD-4EEE-9737-90383B8CE21B}" dt="2026-09-09T11:29:04.532" v="263" actId="207"/>
        <pc:sldMkLst>
          <pc:docMk/>
          <pc:sldMk cId="137646935" sldId="438"/>
        </pc:sldMkLst>
        <pc:spChg chg="mod">
          <ac:chgData name="Michael Enearu" userId="4ac270f3-01df-4589-a23d-3070ec7c8dbf" providerId="ADAL" clId="{05A372E0-D0AD-4EEE-9737-90383B8CE21B}" dt="2026-09-09T11:29:04.532" v="263" actId="207"/>
          <ac:spMkLst>
            <pc:docMk/>
            <pc:sldMk cId="137646935" sldId="438"/>
            <ac:spMk id="3" creationId="{CB1862FA-DB18-E14C-9874-F5F9ED752DE7}"/>
          </ac:spMkLst>
        </pc:spChg>
      </pc:sldChg>
    </pc:docChg>
  </pc:docChgLst>
  <pc:docChgLst>
    <pc:chgData name="Matthias Dilling" userId="11c12819-e2b2-467c-964e-71995ec7e7c9" providerId="ADAL" clId="{A96D4119-9EE5-43DF-9172-86743C26749D}"/>
    <pc:docChg chg="modSld">
      <pc:chgData name="Matthias Dilling" userId="11c12819-e2b2-467c-964e-71995ec7e7c9" providerId="ADAL" clId="{A96D4119-9EE5-43DF-9172-86743C26749D}" dt="2026-09-01T17:13:41.054" v="10" actId="20577"/>
      <pc:docMkLst>
        <pc:docMk/>
      </pc:docMkLst>
      <pc:sldChg chg="modNotesTx">
        <pc:chgData name="Matthias Dilling" userId="11c12819-e2b2-467c-964e-71995ec7e7c9" providerId="ADAL" clId="{A96D4119-9EE5-43DF-9172-86743C26749D}" dt="2026-09-01T17:12:34.633" v="0" actId="20577"/>
        <pc:sldMkLst>
          <pc:docMk/>
          <pc:sldMk cId="1772792053" sldId="256"/>
        </pc:sldMkLst>
      </pc:sldChg>
      <pc:sldChg chg="modNotesTx">
        <pc:chgData name="Matthias Dilling" userId="11c12819-e2b2-467c-964e-71995ec7e7c9" providerId="ADAL" clId="{A96D4119-9EE5-43DF-9172-86743C26749D}" dt="2026-09-01T17:12:41.808" v="2" actId="20577"/>
        <pc:sldMkLst>
          <pc:docMk/>
          <pc:sldMk cId="0" sldId="417"/>
        </pc:sldMkLst>
      </pc:sldChg>
      <pc:sldChg chg="modNotesTx">
        <pc:chgData name="Matthias Dilling" userId="11c12819-e2b2-467c-964e-71995ec7e7c9" providerId="ADAL" clId="{A96D4119-9EE5-43DF-9172-86743C26749D}" dt="2026-09-01T17:13:41.054" v="10" actId="20577"/>
        <pc:sldMkLst>
          <pc:docMk/>
          <pc:sldMk cId="3143548656" sldId="427"/>
        </pc:sldMkLst>
      </pc:sldChg>
      <pc:sldChg chg="modNotesTx">
        <pc:chgData name="Matthias Dilling" userId="11c12819-e2b2-467c-964e-71995ec7e7c9" providerId="ADAL" clId="{A96D4119-9EE5-43DF-9172-86743C26749D}" dt="2026-09-01T17:12:54.381" v="3" actId="20577"/>
        <pc:sldMkLst>
          <pc:docMk/>
          <pc:sldMk cId="2445374108" sldId="428"/>
        </pc:sldMkLst>
      </pc:sldChg>
      <pc:sldChg chg="modNotesTx">
        <pc:chgData name="Matthias Dilling" userId="11c12819-e2b2-467c-964e-71995ec7e7c9" providerId="ADAL" clId="{A96D4119-9EE5-43DF-9172-86743C26749D}" dt="2026-09-01T17:13:01.183" v="4" actId="20577"/>
        <pc:sldMkLst>
          <pc:docMk/>
          <pc:sldMk cId="49061940" sldId="429"/>
        </pc:sldMkLst>
      </pc:sldChg>
      <pc:sldChg chg="modNotesTx">
        <pc:chgData name="Matthias Dilling" userId="11c12819-e2b2-467c-964e-71995ec7e7c9" providerId="ADAL" clId="{A96D4119-9EE5-43DF-9172-86743C26749D}" dt="2026-09-01T17:13:07.498" v="5" actId="20577"/>
        <pc:sldMkLst>
          <pc:docMk/>
          <pc:sldMk cId="1383600594" sldId="430"/>
        </pc:sldMkLst>
      </pc:sldChg>
      <pc:sldChg chg="modNotesTx">
        <pc:chgData name="Matthias Dilling" userId="11c12819-e2b2-467c-964e-71995ec7e7c9" providerId="ADAL" clId="{A96D4119-9EE5-43DF-9172-86743C26749D}" dt="2026-09-01T17:13:15.211" v="6" actId="20577"/>
        <pc:sldMkLst>
          <pc:docMk/>
          <pc:sldMk cId="2707123312" sldId="431"/>
        </pc:sldMkLst>
      </pc:sldChg>
      <pc:sldChg chg="modNotesTx">
        <pc:chgData name="Matthias Dilling" userId="11c12819-e2b2-467c-964e-71995ec7e7c9" providerId="ADAL" clId="{A96D4119-9EE5-43DF-9172-86743C26749D}" dt="2026-09-01T17:13:20.311" v="7" actId="20577"/>
        <pc:sldMkLst>
          <pc:docMk/>
          <pc:sldMk cId="3755983754" sldId="43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87971" y="4724956"/>
            <a:ext cx="4908331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022876" y="9449911"/>
            <a:ext cx="835124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fld id="{49DD4D23-C98A-435E-AE88-9061F8349B0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0033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4574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0544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>
            <a:extLst>
              <a:ext uri="{FF2B5EF4-FFF2-40B4-BE49-F238E27FC236}">
                <a16:creationId xmlns:a16="http://schemas.microsoft.com/office/drawing/2014/main" id="{5705FA4C-11ED-BF4D-BF18-2A495D190A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2" name="Notes Placeholder 2">
            <a:extLst>
              <a:ext uri="{FF2B5EF4-FFF2-40B4-BE49-F238E27FC236}">
                <a16:creationId xmlns:a16="http://schemas.microsoft.com/office/drawing/2014/main" id="{2B46FC2D-5616-A249-9A31-652EDDA378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defTabSz="914400">
              <a:buFont typeface="Arial" panose="020B0604020202020204" pitchFamily="34" charset="0"/>
              <a:buNone/>
            </a:pPr>
            <a:endParaRPr lang="en-US" altLang="en-US" dirty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0723" name="Slide Number Placeholder 3">
            <a:extLst>
              <a:ext uri="{FF2B5EF4-FFF2-40B4-BE49-F238E27FC236}">
                <a16:creationId xmlns:a16="http://schemas.microsoft.com/office/drawing/2014/main" id="{D0C51A3B-17CE-A249-8F66-36D3FE568C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689AF1E-7DCF-994F-BDEC-1EE22D32FAE3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66798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97067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05352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33547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D7FBE-0725-F9E2-846C-9F1BC8A8A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3B3279-1716-D817-F620-3ADD23FEA3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06ED28-FCC0-4B76-9511-2310E7E6B3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5C661B-00F8-10DB-13AF-7DF4197479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38918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07392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1897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0"/>
            <a:ext cx="9144000" cy="3013200"/>
          </a:xfrm>
          <a:prstGeom prst="rect">
            <a:avLst/>
          </a:prstGeom>
          <a:solidFill>
            <a:srgbClr val="005EAE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8674" y="3819975"/>
            <a:ext cx="7500939" cy="554850"/>
          </a:xfrm>
        </p:spPr>
        <p:txBody>
          <a:bodyPr/>
          <a:lstStyle>
            <a:lvl1pPr algn="l"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8675" y="4394175"/>
            <a:ext cx="7500938" cy="361800"/>
          </a:xfrm>
        </p:spPr>
        <p:txBody>
          <a:bodyPr/>
          <a:lstStyle>
            <a:lvl1pPr marL="0" indent="0" algn="l">
              <a:buNone/>
              <a:defRPr sz="1400" b="0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5" y="687723"/>
            <a:ext cx="4636800" cy="1239265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828675" y="5386500"/>
            <a:ext cx="4679325" cy="979374"/>
          </a:xfrm>
        </p:spPr>
        <p:txBody>
          <a:bodyPr/>
          <a:lstStyle>
            <a:lvl1pPr>
              <a:spcBef>
                <a:spcPts val="0"/>
              </a:spcBef>
              <a:defRPr sz="1400">
                <a:solidFill>
                  <a:srgbClr val="005EAE"/>
                </a:solidFill>
              </a:defRPr>
            </a:lvl1pPr>
            <a:lvl2pPr marL="0" indent="0">
              <a:spcBef>
                <a:spcPts val="0"/>
              </a:spcBef>
              <a:buNone/>
              <a:defRPr sz="1400">
                <a:solidFill>
                  <a:schemeClr val="accent2"/>
                </a:solidFill>
              </a:defRPr>
            </a:lvl2pPr>
            <a:lvl3pPr marL="0" indent="0">
              <a:spcBef>
                <a:spcPts val="567"/>
              </a:spcBef>
              <a:buNone/>
              <a:defRPr sz="1400">
                <a:solidFill>
                  <a:schemeClr val="accent2"/>
                </a:solidFill>
              </a:defRPr>
            </a:lvl3pPr>
            <a:lvl4pPr>
              <a:spcBef>
                <a:spcPts val="0"/>
              </a:spcBef>
              <a:defRPr sz="1400">
                <a:solidFill>
                  <a:schemeClr val="bg1"/>
                </a:solidFill>
              </a:defRPr>
            </a:lvl4pPr>
            <a:lvl5pPr>
              <a:spcBef>
                <a:spcPts val="0"/>
              </a:spcBef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0" y="6498000"/>
            <a:ext cx="9144000" cy="360000"/>
          </a:xfrm>
          <a:prstGeom prst="rect">
            <a:avLst/>
          </a:prstGeom>
          <a:solidFill>
            <a:srgbClr val="005EAE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727075" indent="0" algn="l"/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3533279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28675" y="1881075"/>
            <a:ext cx="7500938" cy="4040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28675" y="914400"/>
            <a:ext cx="7500938" cy="276225"/>
          </a:xfrm>
        </p:spPr>
        <p:txBody>
          <a:bodyPr/>
          <a:lstStyle>
            <a:lvl1pPr>
              <a:defRPr sz="1400" b="0">
                <a:solidFill>
                  <a:srgbClr val="005EAE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3000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939200" y="1943100"/>
            <a:ext cx="4204800" cy="4343400"/>
          </a:xfrm>
          <a:solidFill>
            <a:schemeClr val="accent4"/>
          </a:solidFill>
        </p:spPr>
        <p:txBody>
          <a:bodyPr tIns="0" anchor="ctr" anchorCtr="0"/>
          <a:lstStyle>
            <a:lvl1pPr algn="ctr">
              <a:defRPr sz="1600" b="0">
                <a:solidFill>
                  <a:schemeClr val="accent3"/>
                </a:solidFill>
              </a:defRPr>
            </a:lvl1pPr>
          </a:lstStyle>
          <a:p>
            <a:r>
              <a:rPr lang="en-GB" dirty="0"/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5EA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28675" y="1905000"/>
            <a:ext cx="3819525" cy="3987688"/>
          </a:xfrm>
        </p:spPr>
        <p:txBody>
          <a:bodyPr/>
          <a:lstStyle>
            <a:lvl1pPr marL="238125" indent="-238125">
              <a:spcBef>
                <a:spcPts val="850"/>
              </a:spcBef>
              <a:buClr>
                <a:schemeClr val="tx2"/>
              </a:buClr>
              <a:buFont typeface="Calibri" panose="020F0502020204030204" pitchFamily="34" charset="0"/>
              <a:buChar char="–"/>
              <a:defRPr sz="1400" b="0"/>
            </a:lvl1pPr>
            <a:lvl2pPr marL="503238" indent="-207963">
              <a:spcBef>
                <a:spcPts val="0"/>
              </a:spcBef>
              <a:spcAft>
                <a:spcPts val="567"/>
              </a:spcAft>
              <a:defRPr sz="1400" b="0"/>
            </a:lvl2pPr>
            <a:lvl3pPr>
              <a:defRPr sz="1400" b="0"/>
            </a:lvl3pPr>
            <a:lvl4pPr>
              <a:defRPr sz="1400" b="0"/>
            </a:lvl4pPr>
            <a:lvl5pPr>
              <a:defRPr sz="1400"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28675" y="914400"/>
            <a:ext cx="7500938" cy="276225"/>
          </a:xfrm>
        </p:spPr>
        <p:txBody>
          <a:bodyPr/>
          <a:lstStyle>
            <a:lvl1pPr>
              <a:defRPr sz="1400" b="0">
                <a:solidFill>
                  <a:srgbClr val="005EAE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498000"/>
            <a:ext cx="9144000" cy="360000"/>
          </a:xfrm>
          <a:prstGeom prst="rect">
            <a:avLst/>
          </a:prstGeom>
          <a:solidFill>
            <a:srgbClr val="005EAE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727075" indent="0" algn="l"/>
            <a:r>
              <a:rPr lang="en-GB" sz="1000" b="1" dirty="0"/>
              <a:t>Trinity College Dublin, </a:t>
            </a:r>
            <a:r>
              <a:rPr lang="en-GB" sz="1000" dirty="0"/>
              <a:t>The University of Dublin</a:t>
            </a:r>
          </a:p>
        </p:txBody>
      </p:sp>
    </p:spTree>
    <p:extLst>
      <p:ext uri="{BB962C8B-B14F-4D97-AF65-F5344CB8AC3E}">
        <p14:creationId xmlns:p14="http://schemas.microsoft.com/office/powerpoint/2010/main" val="1282368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1435835"/>
            <a:ext cx="9144000" cy="4850665"/>
          </a:xfrm>
          <a:solidFill>
            <a:schemeClr val="accent4"/>
          </a:solidFill>
        </p:spPr>
        <p:txBody>
          <a:bodyPr tIns="0" anchor="ctr" anchorCtr="0"/>
          <a:lstStyle>
            <a:lvl1pPr algn="ctr">
              <a:defRPr sz="1600" b="0">
                <a:solidFill>
                  <a:schemeClr val="accent3"/>
                </a:solidFill>
              </a:defRPr>
            </a:lvl1pPr>
          </a:lstStyle>
          <a:p>
            <a:r>
              <a:rPr lang="en-GB" dirty="0"/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5EA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28675" y="914400"/>
            <a:ext cx="7500938" cy="276225"/>
          </a:xfrm>
        </p:spPr>
        <p:txBody>
          <a:bodyPr/>
          <a:lstStyle>
            <a:lvl1pPr>
              <a:defRPr sz="1400" b="0">
                <a:solidFill>
                  <a:srgbClr val="005EAE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498000"/>
            <a:ext cx="9144000" cy="360000"/>
          </a:xfrm>
          <a:prstGeom prst="rect">
            <a:avLst/>
          </a:prstGeom>
          <a:solidFill>
            <a:srgbClr val="005EAE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727075" indent="0" algn="l"/>
            <a:r>
              <a:rPr lang="en-GB" sz="1000" b="1" dirty="0"/>
              <a:t>Trinity College Dublin, </a:t>
            </a:r>
            <a:r>
              <a:rPr lang="en-GB" sz="1000" dirty="0"/>
              <a:t>The University of Dublin</a:t>
            </a:r>
          </a:p>
        </p:txBody>
      </p:sp>
    </p:spTree>
    <p:extLst>
      <p:ext uri="{BB962C8B-B14F-4D97-AF65-F5344CB8AC3E}">
        <p14:creationId xmlns:p14="http://schemas.microsoft.com/office/powerpoint/2010/main" val="3138617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8674" y="3715200"/>
            <a:ext cx="7500939" cy="554850"/>
          </a:xfrm>
        </p:spPr>
        <p:txBody>
          <a:bodyPr/>
          <a:lstStyle>
            <a:lvl1pPr algn="l">
              <a:defRPr sz="4200">
                <a:solidFill>
                  <a:srgbClr val="005EA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3013200"/>
          </a:xfrm>
          <a:prstGeom prst="rect">
            <a:avLst/>
          </a:prstGeom>
          <a:solidFill>
            <a:srgbClr val="005EAE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5" y="687723"/>
            <a:ext cx="4636800" cy="1239265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6498000"/>
            <a:ext cx="9144000" cy="360000"/>
          </a:xfrm>
          <a:prstGeom prst="rect">
            <a:avLst/>
          </a:prstGeom>
          <a:solidFill>
            <a:srgbClr val="005EAE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727075" indent="0" algn="l"/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547789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5EA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7743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&amp; 2 Column Conte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28676" y="1881075"/>
            <a:ext cx="7527924" cy="3643425"/>
          </a:xfrm>
        </p:spPr>
        <p:txBody>
          <a:bodyPr/>
          <a:lstStyle>
            <a:lvl1pPr marL="0" indent="0" rtl="0">
              <a:spcBef>
                <a:spcPts val="900"/>
              </a:spcBef>
              <a:buClr>
                <a:schemeClr val="tx2"/>
              </a:buClr>
              <a:buSzPts val="2000"/>
              <a:buFont typeface="Arial"/>
              <a:buNone/>
              <a:defRPr sz="2000" b="1"/>
            </a:lvl1pPr>
            <a:lvl2pPr marL="625475" indent="-233363" rtl="0">
              <a:buSzPts val="2000"/>
              <a:buFont typeface="Minion Pro"/>
              <a:buChar char="‒"/>
              <a:defRPr sz="2000"/>
            </a:lvl2pPr>
            <a:lvl3pPr marL="912813" indent="-222250" rtl="0">
              <a:buSzPts val="2000"/>
              <a:buFont typeface="Arial"/>
              <a:buChar char="»"/>
              <a:defRPr sz="2000"/>
            </a:lvl3pPr>
            <a:lvl4pPr marL="1128713" indent="-190500">
              <a:defRPr sz="2000"/>
            </a:lvl4pPr>
            <a:lvl5pPr marL="1439863" indent="-185738"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5819775"/>
            <a:ext cx="9144000" cy="1036637"/>
          </a:xfrm>
          <a:prstGeom prst="rect">
            <a:avLst/>
          </a:prstGeom>
          <a:solidFill>
            <a:srgbClr val="005EAE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727075" indent="0" algn="l"/>
            <a:endParaRPr lang="en-GB" sz="100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5" y="6046348"/>
            <a:ext cx="2060224" cy="550631"/>
          </a:xfrm>
          <a:prstGeom prst="rect">
            <a:avLst/>
          </a:prstGeom>
        </p:spPr>
      </p:pic>
      <p:sp>
        <p:nvSpPr>
          <p:cNvPr id="9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28675" y="914400"/>
            <a:ext cx="7500938" cy="276225"/>
          </a:xfrm>
        </p:spPr>
        <p:txBody>
          <a:bodyPr/>
          <a:lstStyle>
            <a:lvl1pPr>
              <a:defRPr sz="1400" b="0">
                <a:solidFill>
                  <a:srgbClr val="005EAE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6768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E01AC5-34B2-1D40-A616-C626CC862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52264-2DAC-7C4C-8E03-7F14A4AF9E00}" type="datetimeFigureOut">
              <a:rPr lang="en-US" altLang="en-US"/>
              <a:pPr>
                <a:defRPr/>
              </a:pPr>
              <a:t>9/9/2026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97BEE4-34D3-7A45-A9B7-3F2FA8EAE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6E3315-67CB-D446-B205-13ACC8CAE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9E541-72FC-FF48-9161-D84533485B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1523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1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8674" y="360000"/>
            <a:ext cx="7500939" cy="5616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8675" y="1871551"/>
            <a:ext cx="7500938" cy="40968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0" y="6498000"/>
            <a:ext cx="9144000" cy="360000"/>
          </a:xfrm>
          <a:prstGeom prst="rect">
            <a:avLst/>
          </a:prstGeom>
          <a:solidFill>
            <a:srgbClr val="005EAE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727075" indent="0" algn="l"/>
            <a:r>
              <a:rPr lang="en-GB" sz="1000" b="1" dirty="0"/>
              <a:t>Trinity College Dublin, </a:t>
            </a:r>
            <a:r>
              <a:rPr lang="en-GB" sz="1000" dirty="0"/>
              <a:t>The University of Dublin</a:t>
            </a:r>
          </a:p>
        </p:txBody>
      </p:sp>
    </p:spTree>
    <p:extLst>
      <p:ext uri="{BB962C8B-B14F-4D97-AF65-F5344CB8AC3E}">
        <p14:creationId xmlns:p14="http://schemas.microsoft.com/office/powerpoint/2010/main" val="1071066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58" r:id="rId4"/>
    <p:sldLayoutId id="2147483659" r:id="rId5"/>
    <p:sldLayoutId id="2147483654" r:id="rId6"/>
    <p:sldLayoutId id="2147483661" r:id="rId7"/>
    <p:sldLayoutId id="2147483663" r:id="rId8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rgbClr val="0E73B9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1417"/>
        </a:spcBef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317500" indent="-317500" algn="l" defTabSz="914400" rtl="0" eaLnBrk="1" latinLnBrk="0" hangingPunct="1">
        <a:spcBef>
          <a:spcPts val="1134"/>
        </a:spcBef>
        <a:buClr>
          <a:schemeClr val="tx2"/>
        </a:buClr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68325" indent="-222250" algn="l" defTabSz="914400" rtl="0" eaLnBrk="1" latinLnBrk="0" hangingPunct="1">
        <a:spcBef>
          <a:spcPts val="1134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784225" indent="-201613" algn="l" defTabSz="914400" rtl="0" eaLnBrk="1" latinLnBrk="0" hangingPunct="1">
        <a:spcBef>
          <a:spcPts val="1134"/>
        </a:spcBef>
        <a:buClr>
          <a:schemeClr val="tx2"/>
        </a:buClr>
        <a:buFont typeface="Minion Pro" pitchFamily="18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000125" indent="-185738" algn="l" defTabSz="914400" rtl="0" eaLnBrk="1" latinLnBrk="0" hangingPunct="1">
        <a:spcBef>
          <a:spcPts val="1134"/>
        </a:spcBef>
        <a:buClr>
          <a:schemeClr val="tx2"/>
        </a:buClr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business.exchange@tcd.ie" TargetMode="External"/><Relationship Id="rId7" Type="http://schemas.openxmlformats.org/officeDocument/2006/relationships/hyperlink" Target="mailto:polsci.incoming@tcd.i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hyperlink" Target="mailto:sociology.incoming@tcd.ie" TargetMode="External"/><Relationship Id="rId5" Type="http://schemas.openxmlformats.org/officeDocument/2006/relationships/hyperlink" Target="mailto:philosophy.incoming@tcd.ie" TargetMode="External"/><Relationship Id="rId4" Type="http://schemas.openxmlformats.org/officeDocument/2006/relationships/hyperlink" Target="mailto:Econ.Visiting@tcd.ie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cd.ie/calendar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cd.ie/ssp/study-abroad/inbound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tcd.ie/business/programmes/undergraduate/study-abroad/module-choices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cd.ie/collegehealth/" TargetMode="External"/><Relationship Id="rId3" Type="http://schemas.openxmlformats.org/officeDocument/2006/relationships/hyperlink" Target="mailto:international.tutor@tcd.ie" TargetMode="External"/><Relationship Id="rId7" Type="http://schemas.openxmlformats.org/officeDocument/2006/relationships/hyperlink" Target="mailto:student2student@tcd.ie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www.tcd.ie/studentcounselling/" TargetMode="External"/><Relationship Id="rId5" Type="http://schemas.openxmlformats.org/officeDocument/2006/relationships/hyperlink" Target="https://www.tcd.ie/disability/" TargetMode="External"/><Relationship Id="rId10" Type="http://schemas.openxmlformats.org/officeDocument/2006/relationships/hyperlink" Target="https://www.tcd.ie/global/study/" TargetMode="External"/><Relationship Id="rId4" Type="http://schemas.openxmlformats.org/officeDocument/2006/relationships/hyperlink" Target="https://www.tcd.ie/library/support/skills-training.php" TargetMode="External"/><Relationship Id="rId9" Type="http://schemas.openxmlformats.org/officeDocument/2006/relationships/hyperlink" Target="https://www.tcd.ie/students/students-union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SSP_StudyAbroad@tcd.ie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hyperlink" Target="mailto:Business.Exchange@tcd.ie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tcd-ie.zoom.us/j/69593582760?pwd=Xnr8BIXhqtfGtknZfVqVozlbuGQ7We.1" TargetMode="External"/><Relationship Id="rId7" Type="http://schemas.openxmlformats.org/officeDocument/2006/relationships/hyperlink" Target="https://www.tcd.ie/global/webinars/" TargetMode="External"/><Relationship Id="rId2" Type="http://schemas.openxmlformats.org/officeDocument/2006/relationships/hyperlink" Target="https://www.tcd.ie/students/orientation/visiting-exchange/timetable.ph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tcd.ie/business/programmes/undergraduate/study-abroad/incoming-erasmus-and-international-exchange-students/" TargetMode="External"/><Relationship Id="rId5" Type="http://schemas.openxmlformats.org/officeDocument/2006/relationships/hyperlink" Target="https://www.tcd.ie/ssp/study-abroad/inbound/" TargetMode="External"/><Relationship Id="rId4" Type="http://schemas.openxmlformats.org/officeDocument/2006/relationships/hyperlink" Target="https://tcd-ie.zoom.us/j/63630481503?pwd=inibsUSv7nQH02mEmMEbORNaIaigom.1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8674" y="3351881"/>
            <a:ext cx="7787788" cy="1553755"/>
          </a:xfrm>
        </p:spPr>
        <p:txBody>
          <a:bodyPr/>
          <a:lstStyle/>
          <a:p>
            <a:br>
              <a:rPr lang="en-IE" dirty="0"/>
            </a:br>
            <a:br>
              <a:rPr lang="en-IE" dirty="0"/>
            </a:br>
            <a:r>
              <a:rPr lang="en-IE" dirty="0"/>
              <a:t> </a:t>
            </a:r>
            <a:br>
              <a:rPr lang="en-IE" dirty="0"/>
            </a:br>
            <a:br>
              <a:rPr lang="en-IE" dirty="0"/>
            </a:br>
            <a:br>
              <a:rPr lang="en-IE" dirty="0"/>
            </a:br>
            <a:br>
              <a:rPr lang="en-IE" dirty="0"/>
            </a:br>
            <a:br>
              <a:rPr lang="en-IE" dirty="0"/>
            </a:br>
            <a:br>
              <a:rPr lang="en-IE" dirty="0"/>
            </a:br>
            <a:br>
              <a:rPr lang="en-IE" dirty="0"/>
            </a:br>
            <a:br>
              <a:rPr lang="en-IE" dirty="0"/>
            </a:br>
            <a:br>
              <a:rPr lang="en-IE" dirty="0"/>
            </a:br>
            <a:br>
              <a:rPr lang="en-IE" dirty="0"/>
            </a:br>
            <a:br>
              <a:rPr lang="en-IE" dirty="0"/>
            </a:br>
            <a:br>
              <a:rPr lang="en-IE" dirty="0"/>
            </a:br>
            <a:r>
              <a:rPr lang="en-IE" b="1" dirty="0"/>
              <a:t>Erasmus, International Exchange and Visiting Students Welcome Meeting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09624" y="4962556"/>
            <a:ext cx="7490313" cy="1162782"/>
          </a:xfrm>
        </p:spPr>
        <p:txBody>
          <a:bodyPr/>
          <a:lstStyle/>
          <a:p>
            <a:endParaRPr lang="en-GB" altLang="en-US" sz="2000" dirty="0">
              <a:solidFill>
                <a:srgbClr val="002060"/>
              </a:solidFill>
            </a:endParaRPr>
          </a:p>
          <a:p>
            <a:r>
              <a:rPr lang="en-GB" altLang="en-US" sz="2000" dirty="0">
                <a:solidFill>
                  <a:srgbClr val="002060"/>
                </a:solidFill>
              </a:rPr>
              <a:t>Dr Matthias Dilling </a:t>
            </a:r>
            <a:r>
              <a:rPr lang="en-GB" altLang="en-US" sz="2000" b="0" dirty="0">
                <a:solidFill>
                  <a:srgbClr val="002060"/>
                </a:solidFill>
              </a:rPr>
              <a:t>(DILLINGM@tcd.ie)</a:t>
            </a:r>
          </a:p>
          <a:p>
            <a:r>
              <a:rPr lang="en-GB" altLang="en-US" sz="2000" b="0" dirty="0">
                <a:solidFill>
                  <a:srgbClr val="002060"/>
                </a:solidFill>
              </a:rPr>
              <a:t>Director of Study Abroad, School of Social Sciences and Philosophy</a:t>
            </a:r>
          </a:p>
          <a:p>
            <a:endParaRPr lang="en-GB" altLang="en-US" sz="2000" b="0" dirty="0">
              <a:solidFill>
                <a:srgbClr val="002060"/>
              </a:solidFill>
            </a:endParaRPr>
          </a:p>
          <a:p>
            <a:r>
              <a:rPr lang="en-GB" altLang="en-US" sz="2000" b="0" dirty="0">
                <a:solidFill>
                  <a:srgbClr val="002060"/>
                </a:solidFill>
              </a:rPr>
              <a:t>09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772792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CB7B2-C407-0E49-9989-DC0D48E16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IE" b="1" dirty="0"/>
            </a:br>
            <a:br>
              <a:rPr lang="en-IE" b="1" dirty="0"/>
            </a:br>
            <a:br>
              <a:rPr lang="en-IE" b="1" dirty="0"/>
            </a:br>
            <a:br>
              <a:rPr lang="en-IE" dirty="0"/>
            </a:br>
            <a:r>
              <a:rPr lang="en-IE" dirty="0"/>
              <a:t>Structure of the meeting</a:t>
            </a:r>
            <a:endParaRPr lang="en-US" b="1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3050E25-158C-9343-893F-B13FF0A5B6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1531" y="1214596"/>
            <a:ext cx="7500938" cy="4868802"/>
          </a:xfrm>
        </p:spPr>
        <p:txBody>
          <a:bodyPr/>
          <a:lstStyle/>
          <a:p>
            <a:endParaRPr lang="en-IE" sz="28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800" b="0" dirty="0"/>
              <a:t>Departments and co-ordinators.</a:t>
            </a:r>
          </a:p>
          <a:p>
            <a:endParaRPr lang="en-IE" sz="10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800" b="0" dirty="0"/>
              <a:t>Structure of academic year.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800" b="0" dirty="0"/>
              <a:t>Choosing modules and module load.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800" b="0" dirty="0"/>
              <a:t>European Credit Transfer and Accumulation System (ECTS) credits at Trinity College.</a:t>
            </a:r>
          </a:p>
          <a:p>
            <a:endParaRPr lang="en-IE" sz="10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800" b="0" dirty="0"/>
              <a:t>Useful websites and general advice.</a:t>
            </a:r>
          </a:p>
          <a:p>
            <a:endParaRPr lang="en-US" sz="2100" b="0" dirty="0"/>
          </a:p>
        </p:txBody>
      </p:sp>
    </p:spTree>
    <p:extLst>
      <p:ext uri="{BB962C8B-B14F-4D97-AF65-F5344CB8AC3E}">
        <p14:creationId xmlns:p14="http://schemas.microsoft.com/office/powerpoint/2010/main" val="3143548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BC359-CBE2-414C-84C3-8CDF8A408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Departments and Coordinators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E46C07-1D28-D849-AF45-C8AF4B588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674" y="1572612"/>
            <a:ext cx="7882853" cy="4668168"/>
          </a:xfrm>
        </p:spPr>
        <p:txBody>
          <a:bodyPr anchor="ctr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b="0" dirty="0"/>
              <a:t>Trinity Business School, Dr </a:t>
            </a:r>
            <a:r>
              <a:rPr lang="en-IE" sz="2400" dirty="0"/>
              <a:t>Isilay Talay </a:t>
            </a:r>
            <a:r>
              <a:rPr lang="en-IE" sz="2400" b="0" dirty="0"/>
              <a:t>(</a:t>
            </a:r>
            <a:r>
              <a:rPr lang="en-IE" sz="2400" b="0" dirty="0">
                <a:hlinkClick r:id="rId3"/>
              </a:rPr>
              <a:t>business.exchange@tcd.ie</a:t>
            </a:r>
            <a:r>
              <a:rPr lang="en-IE" sz="2400" b="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b="0" dirty="0"/>
              <a:t>Department of Economics, Dr </a:t>
            </a:r>
            <a:r>
              <a:rPr lang="en-IE" sz="2400" dirty="0" err="1"/>
              <a:t>Tsenguuanjav</a:t>
            </a:r>
            <a:r>
              <a:rPr lang="en-IE" sz="2400" dirty="0"/>
              <a:t> Byambasuren </a:t>
            </a:r>
            <a:r>
              <a:rPr lang="en-IE" sz="2400" b="0" dirty="0"/>
              <a:t>(</a:t>
            </a:r>
            <a:r>
              <a:rPr lang="en-IE" sz="2400" b="0" dirty="0">
                <a:hlinkClick r:id="rId4"/>
              </a:rPr>
              <a:t>Econ.Visiting@tcd.ie</a:t>
            </a:r>
            <a:r>
              <a:rPr lang="en-IE" sz="2400" b="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b="0" dirty="0">
                <a:latin typeface="Calibri" panose="020F0502020204030204" pitchFamily="34" charset="0"/>
                <a:cs typeface="Calibri" panose="020F0502020204030204" pitchFamily="34" charset="0"/>
              </a:rPr>
              <a:t>Department of Philosophy, Prof </a:t>
            </a:r>
            <a:r>
              <a:rPr lang="en-IE" sz="2400" dirty="0">
                <a:latin typeface="Calibri" panose="020F0502020204030204" pitchFamily="34" charset="0"/>
                <a:cs typeface="Calibri" panose="020F0502020204030204" pitchFamily="34" charset="0"/>
              </a:rPr>
              <a:t>Vasilis Politis </a:t>
            </a:r>
            <a:r>
              <a:rPr lang="en-IE" sz="2400" b="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IE" sz="2400" b="0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philosophy.incoming@tcd.ie</a:t>
            </a:r>
            <a:r>
              <a:rPr lang="en-IE" sz="2400" b="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b="0" dirty="0"/>
              <a:t>Department of Sociology, Dr </a:t>
            </a:r>
            <a:r>
              <a:rPr lang="fi-FI" sz="2400" dirty="0"/>
              <a:t>Larissa Meier </a:t>
            </a:r>
            <a:r>
              <a:rPr lang="fi-FI" sz="2400" b="0" dirty="0"/>
              <a:t>(</a:t>
            </a:r>
            <a:r>
              <a:rPr lang="fi-FI" sz="2400" b="0" dirty="0">
                <a:hlinkClick r:id="rId6"/>
              </a:rPr>
              <a:t>sociology.incoming@tcd.ie</a:t>
            </a:r>
            <a:r>
              <a:rPr lang="fi-FI" sz="2400" b="0" dirty="0"/>
              <a:t>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b="0" dirty="0"/>
              <a:t>Department of Political Science, Dr </a:t>
            </a:r>
            <a:r>
              <a:rPr lang="en-IE" sz="2400" dirty="0"/>
              <a:t>Dino Hadzic </a:t>
            </a:r>
            <a:r>
              <a:rPr lang="en-IE" sz="2400" b="0" dirty="0"/>
              <a:t>(</a:t>
            </a:r>
            <a:r>
              <a:rPr lang="en-IE" sz="2400" b="0" dirty="0">
                <a:hlinkClick r:id="rId7"/>
              </a:rPr>
              <a:t>polsci.incoming@tcd.ie</a:t>
            </a:r>
            <a:r>
              <a:rPr lang="en-IE" sz="2400" b="0" dirty="0"/>
              <a:t>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85A9D-F86C-C94F-A670-8612CACDC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of the Academic Year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9A9F9-E603-1F4A-8C9F-CC1AC939F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674" y="1380600"/>
            <a:ext cx="7652385" cy="4814460"/>
          </a:xfrm>
        </p:spPr>
        <p:txBody>
          <a:bodyPr anchor="ctr"/>
          <a:lstStyle/>
          <a:p>
            <a:r>
              <a:rPr lang="en-IE" sz="2400" dirty="0"/>
              <a:t>Semester 1 (Michaelmas Term, MT)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b="0" dirty="0"/>
              <a:t>Teaching: 14</a:t>
            </a:r>
            <a:r>
              <a:rPr lang="en-IE" sz="2400" b="0" baseline="30000" dirty="0"/>
              <a:t>th </a:t>
            </a:r>
            <a:r>
              <a:rPr lang="en-IE" sz="2400" b="0" dirty="0"/>
              <a:t> September – 04</a:t>
            </a:r>
            <a:r>
              <a:rPr lang="en-IE" sz="2400" b="0" baseline="30000" dirty="0"/>
              <a:t>th </a:t>
            </a:r>
            <a:r>
              <a:rPr lang="en-IE" sz="2400" b="0" dirty="0"/>
              <a:t>December (i.e. 12 weeks).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b="0" dirty="0"/>
              <a:t>Study/review week: 26</a:t>
            </a:r>
            <a:r>
              <a:rPr lang="en-IE" sz="2400" b="0" baseline="30000" dirty="0"/>
              <a:t>th</a:t>
            </a:r>
            <a:r>
              <a:rPr lang="en-IE" sz="2400" b="0" dirty="0"/>
              <a:t> October – 30</a:t>
            </a:r>
            <a:r>
              <a:rPr lang="en-IE" sz="2400" b="0" baseline="30000" dirty="0"/>
              <a:t>th </a:t>
            </a:r>
            <a:r>
              <a:rPr lang="en-IE" sz="2400" b="0" dirty="0"/>
              <a:t>October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dirty="0"/>
              <a:t>Semester 1 assessment session: 11</a:t>
            </a:r>
            <a:r>
              <a:rPr lang="en-GB" sz="2400" b="0" baseline="30000" dirty="0"/>
              <a:t>th</a:t>
            </a:r>
            <a:r>
              <a:rPr lang="en-GB" sz="2400" b="0" dirty="0"/>
              <a:t> December – 22</a:t>
            </a:r>
            <a:r>
              <a:rPr lang="en-GB" sz="2400" b="0" baseline="30000" dirty="0"/>
              <a:t>nd</a:t>
            </a:r>
            <a:r>
              <a:rPr lang="en-GB" sz="2400" b="0" dirty="0"/>
              <a:t> December inclusive (i.e. no assessment after December 22nd)</a:t>
            </a:r>
          </a:p>
          <a:p>
            <a:endParaRPr lang="en-IE" sz="15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b="0" dirty="0"/>
              <a:t>Trinity’s academic calendar: </a:t>
            </a:r>
            <a:r>
              <a:rPr lang="en-IE" sz="2400" b="1" dirty="0">
                <a:hlinkClick r:id="rId3"/>
              </a:rPr>
              <a:t>https://www.tcd.ie/calendar/</a:t>
            </a:r>
            <a:r>
              <a:rPr lang="en-IE" sz="2400" b="1" dirty="0"/>
              <a:t>  </a:t>
            </a:r>
            <a:endParaRPr lang="en-IE" sz="2400" b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374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A5133-2471-7A40-991E-E2DFEE530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right module load?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38724-B36D-DC4B-B9BB-FE041AE2F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675" y="1625366"/>
            <a:ext cx="7500938" cy="4096800"/>
          </a:xfrm>
        </p:spPr>
        <p:txBody>
          <a:bodyPr/>
          <a:lstStyle/>
          <a:p>
            <a:r>
              <a:rPr lang="en-US" sz="2400" dirty="0"/>
              <a:t>One-term students</a:t>
            </a:r>
            <a:r>
              <a:rPr lang="en-US" sz="2400" b="0" dirty="0"/>
              <a:t>: between 25 and 30 ECTS.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b="0" dirty="0"/>
              <a:t>Take about 80% - 100% of a Trinity student’s module load (but meet the requirements of your home university).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b="0" dirty="0"/>
              <a:t>You can only enrol on modules amounting to a maximum of 30 ECTS per Semester.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b="0" dirty="0"/>
              <a:t>Academic Registry will not allow you to take modules that clash on the timetable.</a:t>
            </a:r>
          </a:p>
          <a:p>
            <a:r>
              <a:rPr lang="en-IE" sz="2400" dirty="0"/>
              <a:t>Full-year students: </a:t>
            </a:r>
            <a:r>
              <a:rPr lang="en-IE" sz="2400" b="0" dirty="0"/>
              <a:t>between 45 and 60 ECTS for full year; no more than 30 ECTS per semester.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61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CD9AA-D38D-6A43-9ABA-E4D0C0B7E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74" y="608849"/>
            <a:ext cx="7500939" cy="561600"/>
          </a:xfrm>
        </p:spPr>
        <p:txBody>
          <a:bodyPr/>
          <a:lstStyle/>
          <a:p>
            <a:r>
              <a:rPr lang="en-US" dirty="0"/>
              <a:t>ECTS credits at Trinity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1BED91-7BEE-5042-B46D-4C535FA013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675" y="1314449"/>
            <a:ext cx="7500938" cy="4714875"/>
          </a:xfrm>
        </p:spPr>
        <p:txBody>
          <a:bodyPr/>
          <a:lstStyle/>
          <a:p>
            <a:r>
              <a:rPr lang="en-IE" sz="2400" b="0" dirty="0"/>
              <a:t>1st year (Junior Fresh, JF)		5 credits</a:t>
            </a:r>
          </a:p>
          <a:p>
            <a:r>
              <a:rPr lang="en-IE" sz="2400" b="0" dirty="0"/>
              <a:t>2</a:t>
            </a:r>
            <a:r>
              <a:rPr lang="en-IE" sz="2400" b="0" baseline="30000" dirty="0"/>
              <a:t>nd</a:t>
            </a:r>
            <a:r>
              <a:rPr lang="en-IE" sz="2400" b="0" dirty="0"/>
              <a:t> year (Senior Fresh, SF)		5 credits</a:t>
            </a:r>
          </a:p>
          <a:p>
            <a:r>
              <a:rPr lang="en-IE" sz="2400" b="0" dirty="0"/>
              <a:t>3</a:t>
            </a:r>
            <a:r>
              <a:rPr lang="en-IE" sz="2400" b="0" baseline="30000" dirty="0"/>
              <a:t>rd</a:t>
            </a:r>
            <a:r>
              <a:rPr lang="en-IE" sz="2400" b="0" dirty="0"/>
              <a:t> year (Junior Sophister, JS)		5 credits</a:t>
            </a:r>
          </a:p>
          <a:p>
            <a:r>
              <a:rPr lang="en-IE" sz="2400" b="0" dirty="0"/>
              <a:t>4</a:t>
            </a:r>
            <a:r>
              <a:rPr lang="en-IE" sz="2400" b="0" baseline="30000" dirty="0"/>
              <a:t>th</a:t>
            </a:r>
            <a:r>
              <a:rPr lang="en-IE" sz="2400" b="0" dirty="0"/>
              <a:t> year (Senior Sophister, SS)		5/10 credits</a:t>
            </a:r>
          </a:p>
          <a:p>
            <a:endParaRPr lang="en-IE" sz="15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b="0" dirty="0"/>
              <a:t>The Department of Political Science does </a:t>
            </a:r>
            <a:r>
              <a:rPr lang="en-IE" sz="2400" u="sng" dirty="0"/>
              <a:t>not</a:t>
            </a:r>
            <a:r>
              <a:rPr lang="en-IE" sz="2400" b="0" u="sng" dirty="0"/>
              <a:t> </a:t>
            </a:r>
            <a:r>
              <a:rPr lang="en-IE" sz="2400" b="0" dirty="0"/>
              <a:t>accept Visiting and Erasmus students in 1</a:t>
            </a:r>
            <a:r>
              <a:rPr lang="en-IE" sz="2400" b="0" baseline="30000" dirty="0"/>
              <a:t>st</a:t>
            </a:r>
            <a:r>
              <a:rPr lang="en-IE" sz="2400" b="0" dirty="0"/>
              <a:t> and 4</a:t>
            </a:r>
            <a:r>
              <a:rPr lang="en-IE" sz="2400" b="0" baseline="30000" dirty="0"/>
              <a:t>th</a:t>
            </a:r>
            <a:r>
              <a:rPr lang="en-IE" sz="2400" b="0" dirty="0"/>
              <a:t> year modules.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b="0" dirty="0"/>
              <a:t>The Department of Sociology does </a:t>
            </a:r>
            <a:r>
              <a:rPr lang="en-IE" sz="2400" u="sng" dirty="0"/>
              <a:t>not</a:t>
            </a:r>
            <a:r>
              <a:rPr lang="en-IE" sz="2400" b="0" u="sng" dirty="0"/>
              <a:t> </a:t>
            </a:r>
            <a:r>
              <a:rPr lang="en-IE" sz="2400" b="0" dirty="0"/>
              <a:t>accept Visiting and Erasmus students in  1</a:t>
            </a:r>
            <a:r>
              <a:rPr lang="en-IE" sz="2400" b="0" baseline="30000" dirty="0"/>
              <a:t>st</a:t>
            </a:r>
            <a:r>
              <a:rPr lang="en-IE" sz="2400" b="0" dirty="0"/>
              <a:t> and 2</a:t>
            </a:r>
            <a:r>
              <a:rPr lang="en-IE" sz="2400" b="0" baseline="30000" dirty="0"/>
              <a:t>nd</a:t>
            </a:r>
            <a:r>
              <a:rPr lang="en-IE" sz="2400" b="0" dirty="0"/>
              <a:t> year modules and </a:t>
            </a:r>
            <a:r>
              <a:rPr lang="en-IE" sz="2400" u="sng" dirty="0"/>
              <a:t>not all </a:t>
            </a:r>
            <a:r>
              <a:rPr lang="en-IE" sz="2400" b="0" dirty="0"/>
              <a:t>4</a:t>
            </a:r>
            <a:r>
              <a:rPr lang="en-IE" sz="2400" b="0" baseline="30000" dirty="0"/>
              <a:t>th</a:t>
            </a:r>
            <a:r>
              <a:rPr lang="en-IE" sz="2400" b="0" dirty="0"/>
              <a:t> year modules are available.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600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0739C-EFD6-D544-99C7-39FC16E93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584" y="360000"/>
            <a:ext cx="8210392" cy="561600"/>
          </a:xfrm>
        </p:spPr>
        <p:txBody>
          <a:bodyPr/>
          <a:lstStyle/>
          <a:p>
            <a:r>
              <a:rPr lang="en-IE" dirty="0"/>
              <a:t>Choosing and registering for modules (1)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FC66F-8F9F-E748-B950-3CBF1F012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583" y="1016000"/>
            <a:ext cx="8453119" cy="5305773"/>
          </a:xfrm>
        </p:spPr>
        <p:txBody>
          <a:bodyPr anchor="ctr"/>
          <a:lstStyle/>
          <a:p>
            <a:pPr marL="342900" indent="-342900">
              <a:buFont typeface="Wingdings" panose="05000000000000000000" pitchFamily="2" charset="2"/>
              <a:buChar char="à"/>
            </a:pPr>
            <a:r>
              <a:rPr lang="en-IE" sz="2200" b="0" dirty="0"/>
              <a:t>List of </a:t>
            </a:r>
            <a:r>
              <a:rPr lang="en-IE" sz="2200" dirty="0"/>
              <a:t>available modules 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IE" sz="2200" b="0" dirty="0"/>
              <a:t>School of Social Sciences and Philosophy: </a:t>
            </a:r>
            <a:r>
              <a:rPr lang="en-IE" sz="2200" dirty="0">
                <a:hlinkClick r:id="rId3"/>
              </a:rPr>
              <a:t>https://www.tcd.ie/ssp/study-abroad/inbound/</a:t>
            </a:r>
            <a:r>
              <a:rPr lang="en-IE" sz="2200" dirty="0"/>
              <a:t> 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IE" sz="2200" dirty="0"/>
              <a:t>Trinity Business School: </a:t>
            </a:r>
            <a:r>
              <a:rPr lang="en-IE" sz="2200" dirty="0">
                <a:hlinkClick r:id="rId4"/>
              </a:rPr>
              <a:t>https://www.tcd.ie/business/programmes/undergraduate/study-abroad/module-choices/</a:t>
            </a:r>
            <a:endParaRPr lang="en-IE" sz="22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200" b="0" dirty="0"/>
              <a:t>Students who will spend only the first semester at Trinity should select only Semester 1 modules.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b="0" dirty="0"/>
              <a:t>Full-year students may select modules from Semester 1 and Semester 2 in line with their learning agreement (if applicable). If a module is a </a:t>
            </a:r>
            <a:r>
              <a:rPr lang="en-GB" sz="2200" dirty="0"/>
              <a:t>co-requisite</a:t>
            </a:r>
            <a:r>
              <a:rPr lang="en-GB" sz="2200" b="0" dirty="0"/>
              <a:t>, this indicates that students taking Part A in Semester 1 typically must also take Part B in Semester 2.</a:t>
            </a:r>
            <a:endParaRPr lang="en-IE" sz="2200" b="0" dirty="0"/>
          </a:p>
        </p:txBody>
      </p:sp>
    </p:spTree>
    <p:extLst>
      <p:ext uri="{BB962C8B-B14F-4D97-AF65-F5344CB8AC3E}">
        <p14:creationId xmlns:p14="http://schemas.microsoft.com/office/powerpoint/2010/main" val="2707123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C473C-DCFC-7E32-4086-14286806C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02900-E4AC-28A4-BABC-4AABE6B15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584" y="360000"/>
            <a:ext cx="8210392" cy="561600"/>
          </a:xfrm>
        </p:spPr>
        <p:txBody>
          <a:bodyPr/>
          <a:lstStyle/>
          <a:p>
            <a:r>
              <a:rPr lang="en-IE" dirty="0"/>
              <a:t>Choosing and registering for modules (2)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610DD-3A2B-A9D7-0DD3-866908A19C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583" y="921600"/>
            <a:ext cx="8453120" cy="5400173"/>
          </a:xfrm>
        </p:spPr>
        <p:txBody>
          <a:bodyPr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IE" sz="22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200" b="0" dirty="0"/>
              <a:t>Submit your modules choice with correct module codes to </a:t>
            </a:r>
            <a:r>
              <a:rPr lang="en-IE" sz="2200" dirty="0"/>
              <a:t>Academic Registry</a:t>
            </a:r>
            <a:r>
              <a:rPr lang="en-IE" sz="2200" b="0" dirty="0"/>
              <a:t>. If there are clashes, you will not be able to register.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200" b="0" dirty="0"/>
              <a:t>Some modules have </a:t>
            </a:r>
            <a:r>
              <a:rPr lang="en-IE" sz="2200" dirty="0"/>
              <a:t>quotas or prerequisites</a:t>
            </a:r>
            <a:r>
              <a:rPr lang="en-IE" sz="2200" b="0" dirty="0"/>
              <a:t>. Please see the website.</a:t>
            </a:r>
          </a:p>
          <a:p>
            <a:pPr marL="660400" lvl="1" indent="-342900">
              <a:buFont typeface="Wingdings" panose="05000000000000000000" pitchFamily="2" charset="2"/>
              <a:buChar char="ü"/>
            </a:pPr>
            <a:r>
              <a:rPr lang="en-GB" sz="2200" b="0" dirty="0"/>
              <a:t>If the modules you are selecting have </a:t>
            </a:r>
            <a:r>
              <a:rPr lang="en-GB" sz="2200" dirty="0"/>
              <a:t>quotas or prerequisites</a:t>
            </a:r>
            <a:r>
              <a:rPr lang="en-GB" sz="2200" b="0" dirty="0"/>
              <a:t>, please note that module approval is not confirmed or finalised until the coordinator has approved your selection.</a:t>
            </a:r>
          </a:p>
          <a:p>
            <a:pPr marL="660400" lvl="1" indent="-342900">
              <a:buFont typeface="Wingdings" panose="05000000000000000000" pitchFamily="2" charset="2"/>
              <a:buChar char="ü"/>
            </a:pPr>
            <a:r>
              <a:rPr lang="en-IE" sz="2200" b="0" dirty="0"/>
              <a:t>To enrol in some modules you may need to satisfy the </a:t>
            </a:r>
            <a:r>
              <a:rPr lang="en-IE" sz="2200" dirty="0"/>
              <a:t>prerequisites</a:t>
            </a:r>
            <a:r>
              <a:rPr lang="en-IE" sz="2200" b="0" dirty="0"/>
              <a:t> as listed (e.g. you should have studied a similar module in your home institution; please provide the </a:t>
            </a:r>
            <a:r>
              <a:rPr lang="en-IE" sz="2200" dirty="0"/>
              <a:t>necessary proof </a:t>
            </a:r>
            <a:r>
              <a:rPr lang="en-IE" sz="2200" b="0" dirty="0"/>
              <a:t>to your coordinator).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200" b="0" dirty="0"/>
              <a:t>Please keep an eye on </a:t>
            </a:r>
            <a:r>
              <a:rPr lang="en-IE" sz="2200" dirty="0"/>
              <a:t>your timetable (via my.tcd.ie)</a:t>
            </a:r>
            <a:r>
              <a:rPr lang="en-IE" sz="2200" b="0" dirty="0"/>
              <a:t> as module times and rooms can change.</a:t>
            </a:r>
          </a:p>
        </p:txBody>
      </p:sp>
    </p:spTree>
    <p:extLst>
      <p:ext uri="{BB962C8B-B14F-4D97-AF65-F5344CB8AC3E}">
        <p14:creationId xmlns:p14="http://schemas.microsoft.com/office/powerpoint/2010/main" val="3755983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EE752-4E24-8941-B8EE-AD0B00A99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IE" dirty="0"/>
            </a:br>
            <a:r>
              <a:rPr lang="en-IE" dirty="0"/>
              <a:t>Some general advice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54EFA-EA51-CE4C-AB4F-9B99E5AF23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530" y="1131571"/>
            <a:ext cx="7846219" cy="5128552"/>
          </a:xfrm>
        </p:spPr>
        <p:txBody>
          <a:bodyPr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200" b="0" dirty="0"/>
              <a:t>While you are at Trinity College, you will have a tutor (</a:t>
            </a:r>
            <a:r>
              <a:rPr lang="en-IE" sz="2200" b="0" dirty="0">
                <a:hlinkClick r:id="rId3"/>
              </a:rPr>
              <a:t>international.tutor@tcd.ie</a:t>
            </a:r>
            <a:r>
              <a:rPr lang="en-IE" sz="2200" b="0" dirty="0"/>
              <a:t>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200" b="0" dirty="0"/>
              <a:t>Other sources of support:</a:t>
            </a:r>
          </a:p>
          <a:p>
            <a:pPr lvl="2"/>
            <a:r>
              <a:rPr lang="en-IE" sz="2200" dirty="0"/>
              <a:t>Trinity Library (</a:t>
            </a:r>
            <a:r>
              <a:rPr lang="en-IE" sz="2200" dirty="0">
                <a:hlinkClick r:id="rId4"/>
              </a:rPr>
              <a:t>https://www.tcd.ie/library/support/skills-training.php</a:t>
            </a:r>
            <a:r>
              <a:rPr lang="en-IE" sz="2200" dirty="0"/>
              <a:t>) </a:t>
            </a:r>
          </a:p>
          <a:p>
            <a:pPr lvl="2"/>
            <a:r>
              <a:rPr lang="en-IE" sz="2200" dirty="0"/>
              <a:t>Trinity </a:t>
            </a:r>
            <a:r>
              <a:rPr lang="en-IE" sz="2200" dirty="0" err="1"/>
              <a:t>disAbility</a:t>
            </a:r>
            <a:r>
              <a:rPr lang="en-IE" sz="2200" dirty="0"/>
              <a:t> Service (</a:t>
            </a:r>
            <a:r>
              <a:rPr lang="en-IE" sz="2200" dirty="0">
                <a:hlinkClick r:id="rId5"/>
              </a:rPr>
              <a:t>https://www.tcd.ie/disability/</a:t>
            </a:r>
            <a:r>
              <a:rPr lang="en-IE" sz="2200" dirty="0"/>
              <a:t>) </a:t>
            </a:r>
            <a:endParaRPr lang="en-IE" sz="2200" b="0" dirty="0"/>
          </a:p>
          <a:p>
            <a:pPr lvl="2"/>
            <a:r>
              <a:rPr lang="en-IE" sz="2200" b="0" dirty="0"/>
              <a:t>Student Counselling Service  (</a:t>
            </a:r>
            <a:r>
              <a:rPr lang="en-IE" sz="2200" dirty="0">
                <a:hlinkClick r:id="rId6"/>
              </a:rPr>
              <a:t>https://www.tcd.ie/studentcounselling/</a:t>
            </a:r>
            <a:r>
              <a:rPr lang="en-IE" sz="2200" b="0" dirty="0"/>
              <a:t>)</a:t>
            </a:r>
          </a:p>
          <a:p>
            <a:pPr lvl="2"/>
            <a:r>
              <a:rPr lang="en-IE" sz="2200" b="0" dirty="0"/>
              <a:t>Student-2-Student (</a:t>
            </a:r>
            <a:r>
              <a:rPr lang="en-IE" sz="2200" b="0" dirty="0">
                <a:hlinkClick r:id="rId7"/>
              </a:rPr>
              <a:t>student2student@tcd.ie</a:t>
            </a:r>
            <a:r>
              <a:rPr lang="en-IE" sz="2200" b="0" dirty="0"/>
              <a:t>).</a:t>
            </a:r>
          </a:p>
          <a:p>
            <a:pPr lvl="2"/>
            <a:r>
              <a:rPr lang="en-IE" sz="2200" b="0" dirty="0"/>
              <a:t>Student Health Centre</a:t>
            </a:r>
            <a:r>
              <a:rPr lang="en-IE" sz="2200" dirty="0"/>
              <a:t> (</a:t>
            </a:r>
            <a:r>
              <a:rPr lang="en-IE" sz="2200" dirty="0">
                <a:hlinkClick r:id="rId8"/>
              </a:rPr>
              <a:t>https://www.tcd.ie/collegehealth/</a:t>
            </a:r>
            <a:r>
              <a:rPr lang="en-IE" sz="2200" dirty="0"/>
              <a:t>)</a:t>
            </a:r>
            <a:r>
              <a:rPr lang="en-IE" sz="2200" b="0" dirty="0"/>
              <a:t>.</a:t>
            </a:r>
          </a:p>
          <a:p>
            <a:pPr lvl="2"/>
            <a:r>
              <a:rPr lang="en-IE" sz="2200" b="0" dirty="0"/>
              <a:t>Student Union</a:t>
            </a:r>
            <a:r>
              <a:rPr lang="en-IE" sz="2200" dirty="0"/>
              <a:t> (</a:t>
            </a:r>
            <a:r>
              <a:rPr lang="en-IE" sz="2200" dirty="0">
                <a:hlinkClick r:id="rId9"/>
              </a:rPr>
              <a:t>https://www.tcd.ie/students/students-union/</a:t>
            </a:r>
            <a:r>
              <a:rPr lang="en-IE" sz="2200" dirty="0"/>
              <a:t>)</a:t>
            </a:r>
            <a:r>
              <a:rPr lang="en-IE" sz="2200" b="0" dirty="0"/>
              <a:t>.</a:t>
            </a:r>
          </a:p>
          <a:p>
            <a:pPr lvl="2"/>
            <a:r>
              <a:rPr lang="en-IE" sz="2200" dirty="0"/>
              <a:t>Trinity Global (</a:t>
            </a:r>
            <a:r>
              <a:rPr lang="en-IE" sz="2200" dirty="0">
                <a:hlinkClick r:id="rId10"/>
              </a:rPr>
              <a:t>https://www.tcd.ie/global/study/</a:t>
            </a:r>
            <a:r>
              <a:rPr lang="en-IE" sz="2200" dirty="0"/>
              <a:t>).</a:t>
            </a:r>
            <a:endParaRPr lang="en-IE" sz="2200" b="0" dirty="0"/>
          </a:p>
        </p:txBody>
      </p:sp>
    </p:spTree>
    <p:extLst>
      <p:ext uri="{BB962C8B-B14F-4D97-AF65-F5344CB8AC3E}">
        <p14:creationId xmlns:p14="http://schemas.microsoft.com/office/powerpoint/2010/main" val="2957011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D00B7-7A95-DB49-9EA8-CC726ADD8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you need further assistance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38A3D4-4E32-F140-8259-296A15D725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sz="2800" b="0" dirty="0"/>
              <a:t>School of Social Sciences and Philosophy:</a:t>
            </a:r>
          </a:p>
          <a:p>
            <a:r>
              <a:rPr lang="en-IE" sz="2800" b="0" dirty="0">
                <a:hlinkClick r:id="rId3"/>
              </a:rPr>
              <a:t>SSP_StudyAbroad@tcd.ie</a:t>
            </a:r>
            <a:endParaRPr lang="en-IE" sz="2800" b="0" dirty="0"/>
          </a:p>
          <a:p>
            <a:endParaRPr lang="en-IE" sz="2800" b="0" dirty="0"/>
          </a:p>
          <a:p>
            <a:r>
              <a:rPr lang="en-IE" sz="2800" b="0" dirty="0"/>
              <a:t>School of Business:</a:t>
            </a:r>
          </a:p>
          <a:p>
            <a:r>
              <a:rPr lang="en-IE" sz="2800" b="0" dirty="0">
                <a:hlinkClick r:id="rId4"/>
              </a:rPr>
              <a:t>Business.Exchange@tcd.ie</a:t>
            </a:r>
            <a:r>
              <a:rPr lang="en-IE" sz="2800" b="0" dirty="0"/>
              <a:t> </a:t>
            </a:r>
          </a:p>
          <a:p>
            <a:endParaRPr lang="en-IE" sz="2800" b="0" dirty="0"/>
          </a:p>
          <a:p>
            <a:endParaRPr lang="en-IE" sz="2400" b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6880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AC86A-0517-6A9B-883E-4570304BC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And what next?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1862FA-DB18-E14C-9874-F5F9ED752DE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8674" y="1052960"/>
            <a:ext cx="7500939" cy="5337680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à"/>
            </a:pPr>
            <a:r>
              <a:rPr lang="en-IE" b="0" dirty="0"/>
              <a:t>Please follow the orientation timetable, which you can find here: </a:t>
            </a:r>
            <a:r>
              <a:rPr lang="en-IE" b="0" dirty="0">
                <a:hlinkClick r:id="rId2"/>
              </a:rPr>
              <a:t>https://www.tcd.ie/students/orientation/visiting-exchange/timetable.php</a:t>
            </a:r>
            <a:r>
              <a:rPr lang="en-IE" b="0" dirty="0"/>
              <a:t> </a:t>
            </a:r>
            <a:endParaRPr lang="en-US" b="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Departmental meetings</a:t>
            </a:r>
          </a:p>
          <a:p>
            <a:pPr marL="660400" lvl="1" indent="-34290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IE" b="1" dirty="0">
                <a:latin typeface="Calibri" panose="020F0502020204030204" pitchFamily="34" charset="0"/>
                <a:cs typeface="Calibri" panose="020F0502020204030204" pitchFamily="34" charset="0"/>
              </a:rPr>
              <a:t>Department of Sociology</a:t>
            </a: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: [Thursday, 17</a:t>
            </a:r>
            <a:r>
              <a:rPr lang="en-IE" baseline="30000" dirty="0"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 September, 16:00-17:00, online]</a:t>
            </a:r>
          </a:p>
          <a:p>
            <a:pPr marL="660400" lvl="1" indent="-34290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IE" b="1" dirty="0">
                <a:solidFill>
                  <a:srgbClr val="4949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Department of Philosophy</a:t>
            </a:r>
            <a:r>
              <a:rPr lang="en-IE" dirty="0">
                <a:solidFill>
                  <a:srgbClr val="4949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[TBC]</a:t>
            </a:r>
            <a:endParaRPr lang="en-IE" b="1" dirty="0">
              <a:solidFill>
                <a:srgbClr val="4949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60400" lvl="1" indent="-34290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IE" b="1" dirty="0">
                <a:latin typeface="Calibri" panose="020F0502020204030204" pitchFamily="34" charset="0"/>
                <a:cs typeface="Calibri" panose="020F0502020204030204" pitchFamily="34" charset="0"/>
              </a:rPr>
              <a:t>Trinity Business School</a:t>
            </a: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: [Thursday, 10</a:t>
            </a:r>
            <a:r>
              <a:rPr lang="en-IE" baseline="30000" dirty="0"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 September, 14:00-15:00, in-person, Maharry Theatre, Room: B125]</a:t>
            </a:r>
            <a:endParaRPr lang="en-IE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60400" lvl="1" indent="-34290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IE" b="1" dirty="0">
                <a:latin typeface="Calibri" panose="020F0502020204030204" pitchFamily="34" charset="0"/>
                <a:cs typeface="Calibri" panose="020F0502020204030204" pitchFamily="34" charset="0"/>
              </a:rPr>
              <a:t>Department of Political Science</a:t>
            </a: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: [Thursday, 10</a:t>
            </a:r>
            <a:r>
              <a:rPr lang="en-IE" baseline="30000" dirty="0"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 September, 13:00-14:00</a:t>
            </a: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,</a:t>
            </a:r>
            <a:r>
              <a:rPr lang="en-IE" dirty="0">
                <a:solidFill>
                  <a:srgbClr val="494949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 </a:t>
            </a:r>
            <a:r>
              <a:rPr lang="en-IE" dirty="0">
                <a:solidFill>
                  <a:srgbClr val="494949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online</a:t>
            </a:r>
            <a:r>
              <a:rPr lang="en-IE" dirty="0">
                <a:solidFill>
                  <a:srgbClr val="4949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endParaRPr lang="en-IE" b="0" dirty="0">
              <a:solidFill>
                <a:srgbClr val="4949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60400" lvl="1" indent="-34290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IE" b="1" dirty="0">
                <a:latin typeface="Calibri" panose="020F0502020204030204" pitchFamily="34" charset="0"/>
                <a:cs typeface="Calibri" panose="020F0502020204030204" pitchFamily="34" charset="0"/>
              </a:rPr>
              <a:t>Department of Economics</a:t>
            </a: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:[Monday, 14</a:t>
            </a:r>
            <a:r>
              <a:rPr lang="en-IE" baseline="30000" dirty="0"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 September, 11am-12pm, </a:t>
            </a:r>
            <a:r>
              <a:rPr lang="en-IE" dirty="0">
                <a:solidFill>
                  <a:srgbClr val="494949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online</a:t>
            </a:r>
            <a:r>
              <a:rPr lang="en-IE" dirty="0">
                <a:solidFill>
                  <a:srgbClr val="4949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  <a:p>
            <a:pPr lvl="1" indent="0">
              <a:spcBef>
                <a:spcPts val="0"/>
              </a:spcBef>
              <a:buNone/>
            </a:pPr>
            <a:endParaRPr lang="en-IE" b="0" dirty="0">
              <a:solidFill>
                <a:srgbClr val="4949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IE" b="0" dirty="0">
                <a:latin typeface="Calibri" panose="020F0502020204030204" pitchFamily="34" charset="0"/>
                <a:cs typeface="Calibri" panose="020F0502020204030204" pitchFamily="34" charset="0"/>
              </a:rPr>
              <a:t>Website School of Social Sciences and Philosophy: </a:t>
            </a:r>
            <a:r>
              <a:rPr lang="en-IE" b="0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https://www.tcd.ie/ssp/study-abroad/inbound/</a:t>
            </a:r>
            <a:r>
              <a:rPr lang="en-IE" b="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IE" b="0" dirty="0">
                <a:latin typeface="Calibri" panose="020F0502020204030204" pitchFamily="34" charset="0"/>
                <a:cs typeface="Calibri" panose="020F0502020204030204" pitchFamily="34" charset="0"/>
              </a:rPr>
              <a:t>Website Trinity Business School: </a:t>
            </a:r>
            <a:r>
              <a:rPr lang="en-IE" b="0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https://www.tcd.ie/business/programmes/undergraduate/study-abroad/incoming-erasmus-and-international-exchange-students/</a:t>
            </a:r>
            <a:r>
              <a:rPr lang="en-IE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1" indent="0">
              <a:spcBef>
                <a:spcPts val="0"/>
              </a:spcBef>
              <a:buNone/>
            </a:pPr>
            <a:endParaRPr lang="en-IE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IE" b="0" dirty="0">
                <a:latin typeface="Calibri" panose="020F0502020204030204" pitchFamily="34" charset="0"/>
                <a:cs typeface="Calibri" panose="020F0502020204030204" pitchFamily="34" charset="0"/>
              </a:rPr>
              <a:t>Trinity Global webinars: </a:t>
            </a:r>
            <a:r>
              <a:rPr lang="en-IE" b="0" dirty="0"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https://www.tcd.ie/global/webinars/</a:t>
            </a:r>
            <a:r>
              <a:rPr lang="en-IE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US" b="0" dirty="0"/>
          </a:p>
          <a:p>
            <a:endParaRPr lang="en-US" b="0" dirty="0"/>
          </a:p>
          <a:p>
            <a:r>
              <a:rPr lang="en-I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76469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F3993-9DCC-05BD-0A1F-038E22117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404" y="2508840"/>
            <a:ext cx="7500939" cy="561600"/>
          </a:xfrm>
        </p:spPr>
        <p:txBody>
          <a:bodyPr/>
          <a:lstStyle/>
          <a:p>
            <a:r>
              <a:rPr lang="en-US" dirty="0"/>
              <a:t>Any questions? </a:t>
            </a:r>
          </a:p>
        </p:txBody>
      </p:sp>
    </p:spTree>
    <p:extLst>
      <p:ext uri="{BB962C8B-B14F-4D97-AF65-F5344CB8AC3E}">
        <p14:creationId xmlns:p14="http://schemas.microsoft.com/office/powerpoint/2010/main" val="1940833687"/>
      </p:ext>
    </p:extLst>
  </p:cSld>
  <p:clrMapOvr>
    <a:masterClrMapping/>
  </p:clrMapOvr>
</p:sld>
</file>

<file path=ppt/theme/theme1.xml><?xml version="1.0" encoding="utf-8"?>
<a:theme xmlns:a="http://schemas.openxmlformats.org/drawingml/2006/main" name="Trinity_PPT_Calibri_Option2">
  <a:themeElements>
    <a:clrScheme name="Trinity College">
      <a:dk1>
        <a:sysClr val="windowText" lastClr="000000"/>
      </a:dk1>
      <a:lt1>
        <a:sysClr val="window" lastClr="FFFFFF"/>
      </a:lt1>
      <a:dk2>
        <a:srgbClr val="3E6DB2"/>
      </a:dk2>
      <a:lt2>
        <a:srgbClr val="FFFFFF"/>
      </a:lt2>
      <a:accent1>
        <a:srgbClr val="4F81BD"/>
      </a:accent1>
      <a:accent2>
        <a:srgbClr val="0E73B9"/>
      </a:accent2>
      <a:accent3>
        <a:srgbClr val="7C7C7C"/>
      </a:accent3>
      <a:accent4>
        <a:srgbClr val="A6A6A6"/>
      </a:accent4>
      <a:accent5>
        <a:srgbClr val="4F81BD"/>
      </a:accent5>
      <a:accent6>
        <a:srgbClr val="3E6DB2"/>
      </a:accent6>
      <a:hlink>
        <a:srgbClr val="000000"/>
      </a:hlink>
      <a:folHlink>
        <a:srgbClr val="000000"/>
      </a:folHlink>
    </a:clrScheme>
    <a:fontScheme name="Trinity Colleg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3175"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Trinity_PPT_Calibri_Option2</Template>
  <TotalTime>1219</TotalTime>
  <Words>1032</Words>
  <Application>Microsoft Office PowerPoint</Application>
  <PresentationFormat>On-screen Show (4:3)</PresentationFormat>
  <Paragraphs>100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Minion Pro</vt:lpstr>
      <vt:lpstr>Wingdings</vt:lpstr>
      <vt:lpstr>Trinity_PPT_Calibri_Option2</vt:lpstr>
      <vt:lpstr>               Erasmus, International Exchange and Visiting Students Welcome Meeting</vt:lpstr>
      <vt:lpstr>    Structure of the meeting</vt:lpstr>
      <vt:lpstr>Departments and Coordinators</vt:lpstr>
      <vt:lpstr>Structure of the Academic Year</vt:lpstr>
      <vt:lpstr>What is the right module load?</vt:lpstr>
      <vt:lpstr>ECTS credits at Trinity</vt:lpstr>
      <vt:lpstr>Choosing and registering for modules (1)</vt:lpstr>
      <vt:lpstr>Choosing and registering for modules (2)</vt:lpstr>
      <vt:lpstr> Some general advice</vt:lpstr>
      <vt:lpstr>If you need further assistance</vt:lpstr>
      <vt:lpstr>And what next? </vt:lpstr>
      <vt:lpstr>Any questions?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— Calibri Regular 36pt</dc:title>
  <dc:creator>Administrator</dc:creator>
  <cp:lastModifiedBy>Michael Enearu</cp:lastModifiedBy>
  <cp:revision>170</cp:revision>
  <cp:lastPrinted>2014-12-16T10:33:11Z</cp:lastPrinted>
  <dcterms:created xsi:type="dcterms:W3CDTF">2015-04-21T16:55:50Z</dcterms:created>
  <dcterms:modified xsi:type="dcterms:W3CDTF">2026-09-09T15:18:45Z</dcterms:modified>
</cp:coreProperties>
</file>