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2.xml" ContentType="application/vnd.openxmlformats-officedocument.drawingml.chart+xml"/>
  <Override PartName="/ppt/tags/tag7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6" r:id="rId2"/>
    <p:sldId id="311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260" r:id="rId28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0">
          <p15:clr>
            <a:srgbClr val="A4A3A4"/>
          </p15:clr>
        </p15:guide>
        <p15:guide id="2" pos="522">
          <p15:clr>
            <a:srgbClr val="A4A3A4"/>
          </p15:clr>
        </p15:guide>
        <p15:guide id="3" pos="5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3B9"/>
    <a:srgbClr val="3E6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27" autoAdjust="0"/>
  </p:normalViewPr>
  <p:slideViewPr>
    <p:cSldViewPr snapToGrid="0" showGuides="1">
      <p:cViewPr varScale="1">
        <p:scale>
          <a:sx n="74" d="100"/>
          <a:sy n="74" d="100"/>
        </p:scale>
        <p:origin x="396" y="72"/>
      </p:cViewPr>
      <p:guideLst>
        <p:guide orient="horz" pos="3960"/>
        <p:guide pos="522"/>
        <p:guide pos="5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1" d="100"/>
          <a:sy n="91" d="100"/>
        </p:scale>
        <p:origin x="-3720" y="-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ntserver-quota\staffk\keeganco\Resilience%20Project_CK\Resilience%20Project\Data\XLS\Rec_Sev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search%20Projects\Resilience\Copy%20of%20Health%20Reform%20Priorities%20Final%20Results%20Feb%202014%20-%20S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Recession Severity</c:v>
          </c:tx>
          <c:invertIfNegative val="0"/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('Rec Sec Index'!$B$166:$B$179,'Rec Sec Index'!$E$166:$E$179)</c:f>
              <c:strCache>
                <c:ptCount val="28"/>
                <c:pt idx="0">
                  <c:v>Latvia</c:v>
                </c:pt>
                <c:pt idx="1">
                  <c:v>Estonia</c:v>
                </c:pt>
                <c:pt idx="2">
                  <c:v>Lithuania</c:v>
                </c:pt>
                <c:pt idx="3">
                  <c:v>Ireland</c:v>
                </c:pt>
                <c:pt idx="4">
                  <c:v>Italy</c:v>
                </c:pt>
                <c:pt idx="5">
                  <c:v>Finland</c:v>
                </c:pt>
                <c:pt idx="6">
                  <c:v>Sweden</c:v>
                </c:pt>
                <c:pt idx="7">
                  <c:v>Slovenia</c:v>
                </c:pt>
                <c:pt idx="8">
                  <c:v>Slovakia</c:v>
                </c:pt>
                <c:pt idx="9">
                  <c:v>Hungary</c:v>
                </c:pt>
                <c:pt idx="10">
                  <c:v>Denmark</c:v>
                </c:pt>
                <c:pt idx="11">
                  <c:v>United Kingdom</c:v>
                </c:pt>
                <c:pt idx="12">
                  <c:v>Belgium</c:v>
                </c:pt>
                <c:pt idx="13">
                  <c:v>Romania</c:v>
                </c:pt>
                <c:pt idx="14">
                  <c:v>Greece</c:v>
                </c:pt>
                <c:pt idx="15">
                  <c:v>Bulgaria</c:v>
                </c:pt>
                <c:pt idx="16">
                  <c:v>France</c:v>
                </c:pt>
                <c:pt idx="17">
                  <c:v>Spain</c:v>
                </c:pt>
                <c:pt idx="18">
                  <c:v>Czech Republic</c:v>
                </c:pt>
                <c:pt idx="19">
                  <c:v>Austria</c:v>
                </c:pt>
                <c:pt idx="20">
                  <c:v>Netherlands</c:v>
                </c:pt>
                <c:pt idx="21">
                  <c:v>Portugal</c:v>
                </c:pt>
                <c:pt idx="22">
                  <c:v>Germany </c:v>
                </c:pt>
                <c:pt idx="23">
                  <c:v>Malta</c:v>
                </c:pt>
                <c:pt idx="24">
                  <c:v>Luxembourg</c:v>
                </c:pt>
                <c:pt idx="25">
                  <c:v>Cyprus</c:v>
                </c:pt>
                <c:pt idx="26">
                  <c:v>Turkey</c:v>
                </c:pt>
                <c:pt idx="27">
                  <c:v>Norway</c:v>
                </c:pt>
              </c:strCache>
            </c:strRef>
          </c:cat>
          <c:val>
            <c:numRef>
              <c:f>('Rec Sec Index'!$C$166:$C$179,'Rec Sec Index'!$F$166:$F$179)</c:f>
              <c:numCache>
                <c:formatCode>0.0</c:formatCode>
                <c:ptCount val="28"/>
                <c:pt idx="0" formatCode="General">
                  <c:v>100</c:v>
                </c:pt>
                <c:pt idx="1">
                  <c:v>80.891719745223227</c:v>
                </c:pt>
                <c:pt idx="2">
                  <c:v>61.783439490445858</c:v>
                </c:pt>
                <c:pt idx="3">
                  <c:v>51.273885350318423</c:v>
                </c:pt>
                <c:pt idx="4">
                  <c:v>42.038216560509561</c:v>
                </c:pt>
                <c:pt idx="5">
                  <c:v>41.719745222930243</c:v>
                </c:pt>
                <c:pt idx="6">
                  <c:v>34.713375796178745</c:v>
                </c:pt>
                <c:pt idx="7">
                  <c:v>33.121019108280258</c:v>
                </c:pt>
                <c:pt idx="8">
                  <c:v>32.802547770700372</c:v>
                </c:pt>
                <c:pt idx="9">
                  <c:v>32.484076433120997</c:v>
                </c:pt>
                <c:pt idx="10">
                  <c:v>32.165605095541409</c:v>
                </c:pt>
                <c:pt idx="11">
                  <c:v>31.528662420382169</c:v>
                </c:pt>
                <c:pt idx="12">
                  <c:v>28.02547770700637</c:v>
                </c:pt>
                <c:pt idx="13">
                  <c:v>27.38853503184697</c:v>
                </c:pt>
                <c:pt idx="14">
                  <c:v>26.751592356687887</c:v>
                </c:pt>
                <c:pt idx="15">
                  <c:v>25.477707006369215</c:v>
                </c:pt>
                <c:pt idx="16">
                  <c:v>24.840764331210188</c:v>
                </c:pt>
                <c:pt idx="17">
                  <c:v>23.56687898089173</c:v>
                </c:pt>
                <c:pt idx="18">
                  <c:v>22.929936305732479</c:v>
                </c:pt>
                <c:pt idx="19">
                  <c:v>21.974522292993459</c:v>
                </c:pt>
                <c:pt idx="20">
                  <c:v>21.337579617834411</c:v>
                </c:pt>
                <c:pt idx="21">
                  <c:v>20.38216560509554</c:v>
                </c:pt>
                <c:pt idx="22">
                  <c:v>18.789808917197451</c:v>
                </c:pt>
                <c:pt idx="23">
                  <c:v>18.789808917197451</c:v>
                </c:pt>
                <c:pt idx="24">
                  <c:v>14.331210191082798</c:v>
                </c:pt>
                <c:pt idx="25">
                  <c:v>14.012738853503288</c:v>
                </c:pt>
                <c:pt idx="26">
                  <c:v>9.2356687898089191</c:v>
                </c:pt>
                <c:pt idx="27">
                  <c:v>6.6878980891719717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9976320"/>
        <c:axId val="269976712"/>
      </c:barChart>
      <c:catAx>
        <c:axId val="269976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IE" sz="1400"/>
            </a:pPr>
            <a:endParaRPr lang="en-US"/>
          </a:p>
        </c:txPr>
        <c:crossAx val="269976712"/>
        <c:crosses val="autoZero"/>
        <c:auto val="1"/>
        <c:lblAlgn val="ctr"/>
        <c:lblOffset val="100"/>
        <c:noMultiLvlLbl val="0"/>
      </c:catAx>
      <c:valAx>
        <c:axId val="2699767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IE" sz="1400"/>
            </a:pPr>
            <a:endParaRPr lang="en-US"/>
          </a:p>
        </c:txPr>
        <c:crossAx val="2699763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36143919510062"/>
          <c:y val="6.3346183538470879E-2"/>
          <c:w val="0.85988648293963199"/>
          <c:h val="0.50931102362204683"/>
        </c:manualLayout>
      </c:layout>
      <c:lineChart>
        <c:grouping val="standard"/>
        <c:varyColors val="0"/>
        <c:ser>
          <c:idx val="0"/>
          <c:order val="0"/>
          <c:tx>
            <c:strRef>
              <c:f>'C:\Users\burkes17\Downloads\[Resilience SB INDICATORS_CK030214.xlsx]€, pop, staff, PCRS '!$A$36</c:f>
              <c:strCache>
                <c:ptCount val="1"/>
                <c:pt idx="0">
                  <c:v>Public health budget  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28575">
                <a:solidFill>
                  <a:srgbClr val="C00000"/>
                </a:solidFill>
              </a:ln>
            </c:spPr>
          </c:marker>
          <c:cat>
            <c:strRef>
              <c:f>'[1]€, pop, staff, PCRS '!$B$35:$K$35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2014*</c:v>
                </c:pt>
              </c:strCache>
            </c:strRef>
          </c:cat>
          <c:val>
            <c:numRef>
              <c:f>'[1]€, pop, staff, PCRS '!$B$37:$K$37</c:f>
              <c:numCache>
                <c:formatCode>General</c:formatCode>
                <c:ptCount val="10"/>
                <c:pt idx="0">
                  <c:v>0.73430717217551111</c:v>
                </c:pt>
                <c:pt idx="1">
                  <c:v>0.8118159747988779</c:v>
                </c:pt>
                <c:pt idx="2">
                  <c:v>0.92706593619485111</c:v>
                </c:pt>
                <c:pt idx="3">
                  <c:v>1</c:v>
                </c:pt>
                <c:pt idx="4">
                  <c:v>1.0016974132327618</c:v>
                </c:pt>
                <c:pt idx="5">
                  <c:v>0.95551315938199388</c:v>
                </c:pt>
                <c:pt idx="6">
                  <c:v>0.89522323990857144</c:v>
                </c:pt>
                <c:pt idx="7">
                  <c:v>0.89765535825183373</c:v>
                </c:pt>
                <c:pt idx="8">
                  <c:v>0.891543442010027</c:v>
                </c:pt>
                <c:pt idx="9">
                  <c:v>0.8259797081199336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'C:\Users\burkes17\Downloads\[Resilience SB INDICATORS_CK030214.xlsx]€, pop, staff, PCRS '!$A$38</c:f>
              <c:strCache>
                <c:ptCount val="1"/>
                <c:pt idx="0">
                  <c:v>Staffing 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 w="28575">
                <a:solidFill>
                  <a:srgbClr val="0070C0"/>
                </a:solidFill>
              </a:ln>
            </c:spPr>
          </c:marker>
          <c:cat>
            <c:strRef>
              <c:f>'[1]€, pop, staff, PCRS '!$B$35:$K$35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2014*</c:v>
                </c:pt>
              </c:strCache>
            </c:strRef>
          </c:cat>
          <c:val>
            <c:numRef>
              <c:f>'[1]€, pop, staff, PCRS '!$B$39:$K$39</c:f>
              <c:numCache>
                <c:formatCode>General</c:formatCode>
                <c:ptCount val="10"/>
                <c:pt idx="0">
                  <c:v>0.91851384823237991</c:v>
                </c:pt>
                <c:pt idx="1">
                  <c:v>0.9571898221121371</c:v>
                </c:pt>
                <c:pt idx="2">
                  <c:v>1.0043233505967124</c:v>
                </c:pt>
                <c:pt idx="3">
                  <c:v>1</c:v>
                </c:pt>
                <c:pt idx="4">
                  <c:v>0.98854312091871177</c:v>
                </c:pt>
                <c:pt idx="5">
                  <c:v>0.97250168880882681</c:v>
                </c:pt>
                <c:pt idx="6">
                  <c:v>0.94025669894167963</c:v>
                </c:pt>
                <c:pt idx="7">
                  <c:v>0.91426255347894592</c:v>
                </c:pt>
                <c:pt idx="8">
                  <c:v>0.89128574645350178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'C:\Users\burkes17\Downloads\[Resilience SB INDICATORS_CK030214.xlsx]€, pop, staff, PCRS '!$A$45</c:f>
              <c:strCache>
                <c:ptCount val="1"/>
                <c:pt idx="0">
                  <c:v>Inpatient discharges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28575">
                <a:solidFill>
                  <a:srgbClr val="00B050"/>
                </a:solidFill>
              </a:ln>
            </c:spPr>
          </c:marker>
          <c:cat>
            <c:strRef>
              <c:f>'[1]€, pop, staff, PCRS '!$B$35:$K$35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2014*</c:v>
                </c:pt>
              </c:strCache>
            </c:strRef>
          </c:cat>
          <c:val>
            <c:numRef>
              <c:f>'[1]€, pop, staff, PCRS '!$B$46:$K$46</c:f>
              <c:numCache>
                <c:formatCode>General</c:formatCode>
                <c:ptCount val="10"/>
                <c:pt idx="0">
                  <c:v>0.94707557771014461</c:v>
                </c:pt>
                <c:pt idx="1">
                  <c:v>0.98018995794710351</c:v>
                </c:pt>
                <c:pt idx="2">
                  <c:v>1.0166358013964678</c:v>
                </c:pt>
                <c:pt idx="3">
                  <c:v>1</c:v>
                </c:pt>
                <c:pt idx="4">
                  <c:v>0.98199387990513687</c:v>
                </c:pt>
                <c:pt idx="5">
                  <c:v>0.97454815064899836</c:v>
                </c:pt>
                <c:pt idx="6">
                  <c:v>0.9741559217461967</c:v>
                </c:pt>
                <c:pt idx="7">
                  <c:v>0.99945716843831656</c:v>
                </c:pt>
                <c:pt idx="8">
                  <c:v>0.99445252623547953</c:v>
                </c:pt>
                <c:pt idx="9">
                  <c:v>0.97924662261125162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'C:\Users\burkes17\Downloads\[Resilience SB INDICATORS_CK030214.xlsx]€, pop, staff, PCRS '!$A$47</c:f>
              <c:strCache>
                <c:ptCount val="1"/>
                <c:pt idx="0">
                  <c:v>Day cases </c:v>
                </c:pt>
              </c:strCache>
            </c:strRef>
          </c:tx>
          <c:spPr>
            <a:ln w="28575"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 w="28575">
                <a:solidFill>
                  <a:srgbClr val="FFC000"/>
                </a:solidFill>
              </a:ln>
            </c:spPr>
          </c:marker>
          <c:cat>
            <c:strRef>
              <c:f>'[1]€, pop, staff, PCRS '!$B$35:$K$35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2014*</c:v>
                </c:pt>
              </c:strCache>
            </c:strRef>
          </c:cat>
          <c:val>
            <c:numRef>
              <c:f>'[1]€, pop, staff, PCRS '!$B$48:$K$48</c:f>
              <c:numCache>
                <c:formatCode>General</c:formatCode>
                <c:ptCount val="10"/>
                <c:pt idx="0">
                  <c:v>0.80545815820120581</c:v>
                </c:pt>
                <c:pt idx="1">
                  <c:v>0.8803493120799577</c:v>
                </c:pt>
                <c:pt idx="2">
                  <c:v>0.92707074448549631</c:v>
                </c:pt>
                <c:pt idx="3">
                  <c:v>1</c:v>
                </c:pt>
                <c:pt idx="4">
                  <c:v>1.0515068948956112</c:v>
                </c:pt>
                <c:pt idx="5">
                  <c:v>1.1430318078657999</c:v>
                </c:pt>
                <c:pt idx="6">
                  <c:v>1.2623230760055122</c:v>
                </c:pt>
                <c:pt idx="7">
                  <c:v>1.2977172920152302</c:v>
                </c:pt>
                <c:pt idx="8">
                  <c:v>1.3029594844445003</c:v>
                </c:pt>
                <c:pt idx="9">
                  <c:v>1.2514211991750606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'C:\Users\burkes17\Downloads\[Resilience SB INDICATORS_CK030214.xlsx]€, pop, staff, PCRS '!$A$53</c:f>
              <c:strCache>
                <c:ptCount val="1"/>
                <c:pt idx="0">
                  <c:v>ED admissions</c:v>
                </c:pt>
              </c:strCache>
            </c:strRef>
          </c:tx>
          <c:spPr>
            <a:ln w="28575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 w="28575">
                <a:solidFill>
                  <a:srgbClr val="7030A0"/>
                </a:solidFill>
              </a:ln>
            </c:spPr>
          </c:marker>
          <c:cat>
            <c:strRef>
              <c:f>'[1]€, pop, staff, PCRS '!$B$35:$K$35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2014*</c:v>
                </c:pt>
              </c:strCache>
            </c:strRef>
          </c:cat>
          <c:val>
            <c:numRef>
              <c:f>'[1]€, pop, staff, PCRS '!$B$54:$K$54</c:f>
              <c:numCache>
                <c:formatCode>General</c:formatCode>
                <c:ptCount val="10"/>
                <c:pt idx="3">
                  <c:v>1</c:v>
                </c:pt>
                <c:pt idx="4">
                  <c:v>0.9925666705579882</c:v>
                </c:pt>
                <c:pt idx="5">
                  <c:v>0.99109520797304673</c:v>
                </c:pt>
                <c:pt idx="6">
                  <c:v>1.0116821097841402</c:v>
                </c:pt>
                <c:pt idx="7">
                  <c:v>0.97083952098734572</c:v>
                </c:pt>
                <c:pt idx="8">
                  <c:v>1.0318970736355715</c:v>
                </c:pt>
                <c:pt idx="9">
                  <c:v>1.0919284033002028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977496"/>
        <c:axId val="270193144"/>
      </c:lineChart>
      <c:catAx>
        <c:axId val="269977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lang="en-IE" sz="1400" baseline="0"/>
            </a:pPr>
            <a:endParaRPr lang="en-US"/>
          </a:p>
        </c:txPr>
        <c:crossAx val="270193144"/>
        <c:crosses val="autoZero"/>
        <c:auto val="1"/>
        <c:lblAlgn val="ctr"/>
        <c:lblOffset val="100"/>
        <c:noMultiLvlLbl val="0"/>
      </c:catAx>
      <c:valAx>
        <c:axId val="270193144"/>
        <c:scaling>
          <c:orientation val="minMax"/>
          <c:min val="0.7000000000000001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IE"/>
                </a:pPr>
                <a:r>
                  <a:rPr lang="en-US"/>
                  <a:t>Index (=2008)</a:t>
                </a:r>
              </a:p>
            </c:rich>
          </c:tx>
          <c:layout>
            <c:manualLayout>
              <c:xMode val="edge"/>
              <c:yMode val="edge"/>
              <c:x val="7.7637795275590504E-3"/>
              <c:y val="0.2024099591717700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E"/>
            </a:pPr>
            <a:endParaRPr lang="en-US"/>
          </a:p>
        </c:txPr>
        <c:crossAx val="26997749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lang="en-IE" sz="14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lang="en-IE" sz="1400" baseline="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lang="en-IE" sz="1400" baseline="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lang="en-IE" sz="1400" baseline="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lang="en-IE" sz="1400" baseline="0"/>
            </a:pPr>
            <a:endParaRPr lang="en-US"/>
          </a:p>
        </c:txPr>
      </c:legendEntry>
      <c:layout>
        <c:manualLayout>
          <c:xMode val="edge"/>
          <c:yMode val="edge"/>
          <c:x val="2.3054243219597551E-2"/>
          <c:y val="0.72195818496674191"/>
          <c:w val="0.95367941423429514"/>
          <c:h val="0.183643786443973"/>
        </c:manualLayout>
      </c:layout>
      <c:overlay val="0"/>
      <c:txPr>
        <a:bodyPr/>
        <a:lstStyle/>
        <a:p>
          <a:pPr>
            <a:defRPr lang="en-IE" sz="1200" baseline="0"/>
          </a:pPr>
          <a:endParaRPr lang="en-US"/>
        </a:p>
      </c:txPr>
    </c:legend>
    <c:plotVisOnly val="1"/>
    <c:dispBlanksAs val="span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'Hospital data '!$A$30</c:f>
              <c:strCache>
                <c:ptCount val="1"/>
                <c:pt idx="0">
                  <c:v>0 to 3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cat>
            <c:numRef>
              <c:f>'Hospital data '!$B$29:$H$29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 formatCode="mmm\-yy">
                  <c:v>41214</c:v>
                </c:pt>
                <c:pt idx="5" formatCode="mmm\-yy">
                  <c:v>41579</c:v>
                </c:pt>
                <c:pt idx="6" formatCode="mmm\-yy">
                  <c:v>41944</c:v>
                </c:pt>
              </c:numCache>
            </c:numRef>
          </c:cat>
          <c:val>
            <c:numRef>
              <c:f>'Hospital data '!$B$30:$H$30</c:f>
              <c:numCache>
                <c:formatCode>#,##0</c:formatCode>
                <c:ptCount val="7"/>
                <c:pt idx="0">
                  <c:v>21477</c:v>
                </c:pt>
                <c:pt idx="1">
                  <c:v>22080</c:v>
                </c:pt>
                <c:pt idx="2">
                  <c:v>25721</c:v>
                </c:pt>
                <c:pt idx="3">
                  <c:v>23014</c:v>
                </c:pt>
                <c:pt idx="4">
                  <c:v>24831</c:v>
                </c:pt>
                <c:pt idx="5">
                  <c:v>26886</c:v>
                </c:pt>
                <c:pt idx="6">
                  <c:v>25749</c:v>
                </c:pt>
              </c:numCache>
            </c:numRef>
          </c:val>
        </c:ser>
        <c:ser>
          <c:idx val="1"/>
          <c:order val="1"/>
          <c:tx>
            <c:strRef>
              <c:f>'Hospital data '!$A$31</c:f>
              <c:strCache>
                <c:ptCount val="1"/>
                <c:pt idx="0">
                  <c:v>3 to 6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'Hospital data '!$B$29:$H$29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 formatCode="mmm\-yy">
                  <c:v>41214</c:v>
                </c:pt>
                <c:pt idx="5" formatCode="mmm\-yy">
                  <c:v>41579</c:v>
                </c:pt>
                <c:pt idx="6" formatCode="mmm\-yy">
                  <c:v>41944</c:v>
                </c:pt>
              </c:numCache>
            </c:numRef>
          </c:cat>
          <c:val>
            <c:numRef>
              <c:f>'Hospital data '!$B$31:$H$31</c:f>
              <c:numCache>
                <c:formatCode>#,##0</c:formatCode>
                <c:ptCount val="7"/>
                <c:pt idx="0">
                  <c:v>9227</c:v>
                </c:pt>
                <c:pt idx="1">
                  <c:v>9170</c:v>
                </c:pt>
                <c:pt idx="2">
                  <c:v>12016</c:v>
                </c:pt>
                <c:pt idx="3">
                  <c:v>9972</c:v>
                </c:pt>
                <c:pt idx="4">
                  <c:v>12410</c:v>
                </c:pt>
                <c:pt idx="5">
                  <c:v>13161</c:v>
                </c:pt>
                <c:pt idx="6">
                  <c:v>14587</c:v>
                </c:pt>
              </c:numCache>
            </c:numRef>
          </c:val>
        </c:ser>
        <c:ser>
          <c:idx val="2"/>
          <c:order val="2"/>
          <c:tx>
            <c:strRef>
              <c:f>'Hospital data '!$A$32</c:f>
              <c:strCache>
                <c:ptCount val="1"/>
                <c:pt idx="0">
                  <c:v>6 to 12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numRef>
              <c:f>'Hospital data '!$B$29:$H$29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 formatCode="mmm\-yy">
                  <c:v>41214</c:v>
                </c:pt>
                <c:pt idx="5" formatCode="mmm\-yy">
                  <c:v>41579</c:v>
                </c:pt>
                <c:pt idx="6" formatCode="mmm\-yy">
                  <c:v>41944</c:v>
                </c:pt>
              </c:numCache>
            </c:numRef>
          </c:cat>
          <c:val>
            <c:numRef>
              <c:f>'Hospital data '!$B$32:$H$32</c:f>
              <c:numCache>
                <c:formatCode>#,##0</c:formatCode>
                <c:ptCount val="7"/>
                <c:pt idx="0">
                  <c:v>8595</c:v>
                </c:pt>
                <c:pt idx="1">
                  <c:v>6307</c:v>
                </c:pt>
                <c:pt idx="2">
                  <c:v>6771</c:v>
                </c:pt>
                <c:pt idx="3">
                  <c:v>9591</c:v>
                </c:pt>
                <c:pt idx="4">
                  <c:v>6255</c:v>
                </c:pt>
                <c:pt idx="5">
                  <c:v>6810</c:v>
                </c:pt>
                <c:pt idx="6">
                  <c:v>16216</c:v>
                </c:pt>
              </c:numCache>
            </c:numRef>
          </c:val>
        </c:ser>
        <c:ser>
          <c:idx val="3"/>
          <c:order val="3"/>
          <c:tx>
            <c:strRef>
              <c:f>'Hospital data '!$A$33</c:f>
              <c:strCache>
                <c:ptCount val="1"/>
                <c:pt idx="0">
                  <c:v>12 +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numRef>
              <c:f>'Hospital data '!$B$29:$H$29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 formatCode="mmm\-yy">
                  <c:v>41214</c:v>
                </c:pt>
                <c:pt idx="5" formatCode="mmm\-yy">
                  <c:v>41579</c:v>
                </c:pt>
                <c:pt idx="6" formatCode="mmm\-yy">
                  <c:v>41944</c:v>
                </c:pt>
              </c:numCache>
            </c:numRef>
          </c:cat>
          <c:val>
            <c:numRef>
              <c:f>'Hospital data '!$B$33:$H$33</c:f>
              <c:numCache>
                <c:formatCode>#,##0</c:formatCode>
                <c:ptCount val="7"/>
                <c:pt idx="0">
                  <c:v>2711</c:v>
                </c:pt>
                <c:pt idx="1">
                  <c:v>1610</c:v>
                </c:pt>
                <c:pt idx="2">
                  <c:v>1234</c:v>
                </c:pt>
                <c:pt idx="3">
                  <c:v>1924</c:v>
                </c:pt>
                <c:pt idx="4">
                  <c:v>214</c:v>
                </c:pt>
                <c:pt idx="5">
                  <c:v>797</c:v>
                </c:pt>
                <c:pt idx="6">
                  <c:v>4532</c:v>
                </c:pt>
              </c:numCache>
            </c:numRef>
          </c:val>
        </c:ser>
        <c:ser>
          <c:idx val="4"/>
          <c:order val="4"/>
          <c:tx>
            <c:strRef>
              <c:f>'Hospital data '!$A$34</c:f>
              <c:strCache>
                <c:ptCount val="1"/>
                <c:pt idx="0">
                  <c:v>24+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cat>
            <c:numRef>
              <c:f>'Hospital data '!$B$29:$H$29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 formatCode="mmm\-yy">
                  <c:v>41214</c:v>
                </c:pt>
                <c:pt idx="5" formatCode="mmm\-yy">
                  <c:v>41579</c:v>
                </c:pt>
                <c:pt idx="6" formatCode="mmm\-yy">
                  <c:v>41944</c:v>
                </c:pt>
              </c:numCache>
            </c:numRef>
          </c:cat>
          <c:val>
            <c:numRef>
              <c:f>'Hospital data '!$B$34:$H$34</c:f>
              <c:numCache>
                <c:formatCode>#,##0</c:formatCode>
                <c:ptCount val="7"/>
                <c:pt idx="0">
                  <c:v>831</c:v>
                </c:pt>
                <c:pt idx="1">
                  <c:v>404</c:v>
                </c:pt>
                <c:pt idx="2">
                  <c:v>157</c:v>
                </c:pt>
                <c:pt idx="3">
                  <c:v>240</c:v>
                </c:pt>
                <c:pt idx="5">
                  <c:v>0</c:v>
                </c:pt>
                <c:pt idx="6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0193928"/>
        <c:axId val="270194320"/>
      </c:barChart>
      <c:catAx>
        <c:axId val="27019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0194320"/>
        <c:crosses val="autoZero"/>
        <c:auto val="1"/>
        <c:lblAlgn val="ctr"/>
        <c:lblOffset val="100"/>
        <c:noMultiLvlLbl val="0"/>
      </c:catAx>
      <c:valAx>
        <c:axId val="27019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0193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254857928779276"/>
          <c:y val="0.91728999940183908"/>
          <c:w val="0.64520983013477917"/>
          <c:h val="6.85106669233230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'Q2_Q7 Comparison'!$BE$18</c:f>
              <c:strCache>
                <c:ptCount val="1"/>
                <c:pt idx="0">
                  <c:v>Govt</c:v>
                </c:pt>
              </c:strCache>
            </c:strRef>
          </c:tx>
          <c:invertIfNegative val="0"/>
          <c:cat>
            <c:strRef>
              <c:f>'Q2_Q7 Comparison'!$BF$17:$BK$17</c:f>
              <c:strCache>
                <c:ptCount val="6"/>
                <c:pt idx="0">
                  <c:v>ED Waiting</c:v>
                </c:pt>
                <c:pt idx="1">
                  <c:v>MFP</c:v>
                </c:pt>
                <c:pt idx="2">
                  <c:v>Hospital Groups</c:v>
                </c:pt>
                <c:pt idx="3">
                  <c:v>Free GP care</c:v>
                </c:pt>
                <c:pt idx="4">
                  <c:v>Healthy Ireland</c:v>
                </c:pt>
                <c:pt idx="5">
                  <c:v>UHI</c:v>
                </c:pt>
              </c:strCache>
            </c:strRef>
          </c:cat>
          <c:val>
            <c:numRef>
              <c:f>'Q2_Q7 Comparison'!$BF$18:$BK$18</c:f>
              <c:numCache>
                <c:formatCode>General</c:formatCode>
                <c:ptCount val="6"/>
                <c:pt idx="0">
                  <c:v>132</c:v>
                </c:pt>
                <c:pt idx="1">
                  <c:v>91</c:v>
                </c:pt>
                <c:pt idx="2">
                  <c:v>72</c:v>
                </c:pt>
                <c:pt idx="3">
                  <c:v>69</c:v>
                </c:pt>
                <c:pt idx="4">
                  <c:v>69</c:v>
                </c:pt>
                <c:pt idx="5">
                  <c:v>64</c:v>
                </c:pt>
              </c:numCache>
            </c:numRef>
          </c:val>
        </c:ser>
        <c:ser>
          <c:idx val="1"/>
          <c:order val="1"/>
          <c:tx>
            <c:strRef>
              <c:f>'Q2_Q7 Comparison'!$BE$19</c:f>
              <c:strCache>
                <c:ptCount val="1"/>
                <c:pt idx="0">
                  <c:v>Ind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'Q2_Q7 Comparison'!$BF$17:$BK$17</c:f>
              <c:strCache>
                <c:ptCount val="6"/>
                <c:pt idx="0">
                  <c:v>ED Waiting</c:v>
                </c:pt>
                <c:pt idx="1">
                  <c:v>MFP</c:v>
                </c:pt>
                <c:pt idx="2">
                  <c:v>Hospital Groups</c:v>
                </c:pt>
                <c:pt idx="3">
                  <c:v>Free GP care</c:v>
                </c:pt>
                <c:pt idx="4">
                  <c:v>Healthy Ireland</c:v>
                </c:pt>
                <c:pt idx="5">
                  <c:v>UHI</c:v>
                </c:pt>
              </c:strCache>
            </c:strRef>
          </c:cat>
          <c:val>
            <c:numRef>
              <c:f>'Q2_Q7 Comparison'!$BF$19:$BK$19</c:f>
              <c:numCache>
                <c:formatCode>General</c:formatCode>
                <c:ptCount val="6"/>
                <c:pt idx="0">
                  <c:v>134.85531914893622</c:v>
                </c:pt>
                <c:pt idx="1">
                  <c:v>98.625531914893585</c:v>
                </c:pt>
                <c:pt idx="2">
                  <c:v>80.510638297872333</c:v>
                </c:pt>
                <c:pt idx="3">
                  <c:v>56.357446808510623</c:v>
                </c:pt>
                <c:pt idx="4">
                  <c:v>68.434042553191489</c:v>
                </c:pt>
                <c:pt idx="5">
                  <c:v>56.357446808510623</c:v>
                </c:pt>
              </c:numCache>
            </c:numRef>
          </c:val>
        </c:ser>
        <c:ser>
          <c:idx val="2"/>
          <c:order val="2"/>
          <c:tx>
            <c:strRef>
              <c:f>'Q2_Q7 Comparison'!$BE$20</c:f>
              <c:strCache>
                <c:ptCount val="1"/>
                <c:pt idx="0">
                  <c:v>Time</c:v>
                </c:pt>
              </c:strCache>
            </c:strRef>
          </c:tx>
          <c:invertIfNegative val="0"/>
          <c:cat>
            <c:strRef>
              <c:f>'Q2_Q7 Comparison'!$BF$17:$BK$17</c:f>
              <c:strCache>
                <c:ptCount val="6"/>
                <c:pt idx="0">
                  <c:v>ED Waiting</c:v>
                </c:pt>
                <c:pt idx="1">
                  <c:v>MFP</c:v>
                </c:pt>
                <c:pt idx="2">
                  <c:v>Hospital Groups</c:v>
                </c:pt>
                <c:pt idx="3">
                  <c:v>Free GP care</c:v>
                </c:pt>
                <c:pt idx="4">
                  <c:v>Healthy Ireland</c:v>
                </c:pt>
                <c:pt idx="5">
                  <c:v>UHI</c:v>
                </c:pt>
              </c:strCache>
            </c:strRef>
          </c:cat>
          <c:val>
            <c:numRef>
              <c:f>'Q2_Q7 Comparison'!$BF$20:$BK$20</c:f>
              <c:numCache>
                <c:formatCode>General</c:formatCode>
                <c:ptCount val="6"/>
                <c:pt idx="0">
                  <c:v>82.311274509803923</c:v>
                </c:pt>
                <c:pt idx="1">
                  <c:v>49.850490196078425</c:v>
                </c:pt>
                <c:pt idx="2">
                  <c:v>48.691176470588239</c:v>
                </c:pt>
                <c:pt idx="3">
                  <c:v>39.416666666666643</c:v>
                </c:pt>
                <c:pt idx="4">
                  <c:v>33.620098039215684</c:v>
                </c:pt>
                <c:pt idx="5">
                  <c:v>33.620098039215684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0195104"/>
        <c:axId val="270195496"/>
        <c:axId val="0"/>
      </c:bar3DChart>
      <c:catAx>
        <c:axId val="270195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70195496"/>
        <c:crosses val="autoZero"/>
        <c:auto val="1"/>
        <c:lblAlgn val="ctr"/>
        <c:lblOffset val="100"/>
        <c:noMultiLvlLbl val="0"/>
      </c:catAx>
      <c:valAx>
        <c:axId val="270195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01951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'Q2_Q7 Comparison'!$BE$2</c:f>
              <c:strCache>
                <c:ptCount val="1"/>
                <c:pt idx="0">
                  <c:v>Govt</c:v>
                </c:pt>
              </c:strCache>
            </c:strRef>
          </c:tx>
          <c:invertIfNegative val="0"/>
          <c:cat>
            <c:strRef>
              <c:f>'Q2_Q7 Comparison'!$BF$1:$BI$1</c:f>
              <c:strCache>
                <c:ptCount val="4"/>
                <c:pt idx="0">
                  <c:v>Living within budget</c:v>
                </c:pt>
                <c:pt idx="1">
                  <c:v>Managing change</c:v>
                </c:pt>
                <c:pt idx="2">
                  <c:v>HSE reorganisation</c:v>
                </c:pt>
                <c:pt idx="3">
                  <c:v>Other</c:v>
                </c:pt>
              </c:strCache>
            </c:strRef>
          </c:cat>
          <c:val>
            <c:numRef>
              <c:f>'Q2_Q7 Comparison'!$BF$2:$BI$2</c:f>
              <c:numCache>
                <c:formatCode>General</c:formatCode>
                <c:ptCount val="4"/>
                <c:pt idx="0">
                  <c:v>92</c:v>
                </c:pt>
                <c:pt idx="1">
                  <c:v>77</c:v>
                </c:pt>
                <c:pt idx="2">
                  <c:v>29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'Q2_Q7 Comparison'!$BE$3</c:f>
              <c:strCache>
                <c:ptCount val="1"/>
                <c:pt idx="0">
                  <c:v>Ind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'Q2_Q7 Comparison'!$BF$1:$BI$1</c:f>
              <c:strCache>
                <c:ptCount val="4"/>
                <c:pt idx="0">
                  <c:v>Living within budget</c:v>
                </c:pt>
                <c:pt idx="1">
                  <c:v>Managing change</c:v>
                </c:pt>
                <c:pt idx="2">
                  <c:v>HSE reorganisation</c:v>
                </c:pt>
                <c:pt idx="3">
                  <c:v>Other</c:v>
                </c:pt>
              </c:strCache>
            </c:strRef>
          </c:cat>
          <c:val>
            <c:numRef>
              <c:f>'Q2_Q7 Comparison'!$BF$3:$BI$3</c:f>
              <c:numCache>
                <c:formatCode>General</c:formatCode>
                <c:ptCount val="4"/>
                <c:pt idx="0">
                  <c:v>78.885106382978719</c:v>
                </c:pt>
                <c:pt idx="1">
                  <c:v>121.75744680851065</c:v>
                </c:pt>
                <c:pt idx="2">
                  <c:v>27.438297872340424</c:v>
                </c:pt>
                <c:pt idx="3">
                  <c:v>1.7148936170212763</c:v>
                </c:pt>
              </c:numCache>
            </c:numRef>
          </c:val>
        </c:ser>
        <c:ser>
          <c:idx val="2"/>
          <c:order val="2"/>
          <c:tx>
            <c:strRef>
              <c:f>'Q2_Q7 Comparison'!$BE$4</c:f>
              <c:strCache>
                <c:ptCount val="1"/>
                <c:pt idx="0">
                  <c:v>Time</c:v>
                </c:pt>
              </c:strCache>
            </c:strRef>
          </c:tx>
          <c:invertIfNegative val="0"/>
          <c:cat>
            <c:strRef>
              <c:f>'Q2_Q7 Comparison'!$BF$1:$BI$1</c:f>
              <c:strCache>
                <c:ptCount val="4"/>
                <c:pt idx="0">
                  <c:v>Living within budget</c:v>
                </c:pt>
                <c:pt idx="1">
                  <c:v>Managing change</c:v>
                </c:pt>
                <c:pt idx="2">
                  <c:v>HSE reorganisation</c:v>
                </c:pt>
                <c:pt idx="3">
                  <c:v>Other</c:v>
                </c:pt>
              </c:strCache>
            </c:strRef>
          </c:cat>
          <c:val>
            <c:numRef>
              <c:f>'Q2_Q7 Comparison'!$BF$4:$BI$4</c:f>
              <c:numCache>
                <c:formatCode>General</c:formatCode>
                <c:ptCount val="4"/>
                <c:pt idx="0">
                  <c:v>156.06372549019611</c:v>
                </c:pt>
                <c:pt idx="1">
                  <c:v>161.99019607843144</c:v>
                </c:pt>
                <c:pt idx="2">
                  <c:v>70.129901960784295</c:v>
                </c:pt>
                <c:pt idx="3">
                  <c:v>63.215686274509828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0196280"/>
        <c:axId val="270196672"/>
        <c:axId val="0"/>
      </c:bar3DChart>
      <c:catAx>
        <c:axId val="270196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70196672"/>
        <c:crosses val="autoZero"/>
        <c:auto val="1"/>
        <c:lblAlgn val="ctr"/>
        <c:lblOffset val="100"/>
        <c:noMultiLvlLbl val="0"/>
      </c:catAx>
      <c:valAx>
        <c:axId val="270196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01962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971" y="4724956"/>
            <a:ext cx="4908331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9449911"/>
            <a:ext cx="835124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IE" smtClean="0"/>
              <a:t>Note: early stage analysis but wanted to link to Health Expenditure data (only available for 2009)</a:t>
            </a:r>
          </a:p>
          <a:p>
            <a:endParaRPr lang="en-IE" smtClean="0"/>
          </a:p>
          <a:p>
            <a:r>
              <a:rPr lang="en-IE" smtClean="0"/>
              <a:t>Also looked at 2008-2010 Severity Index were we included years of recession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B18097-4EBA-4978-9C35-E131E7EC0CEA}" type="slidenum">
              <a:rPr lang="en-IE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IE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6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301320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3819975"/>
            <a:ext cx="7500939" cy="554850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394175"/>
            <a:ext cx="7500938" cy="3618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687723"/>
            <a:ext cx="4636800" cy="1239265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8675" y="5386500"/>
            <a:ext cx="4679325" cy="97937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2pPr>
            <a:lvl3pPr marL="0" indent="0">
              <a:spcBef>
                <a:spcPts val="567"/>
              </a:spcBef>
              <a:buNone/>
              <a:defRPr sz="1400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667547-BE6B-4649-B13C-D2EAC79B135C}" type="datetimeFigureOut">
              <a:rPr lang="en-IE" smtClean="0"/>
              <a:t>20/05/2015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835E04-68D0-4714-B299-B18143BE1A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424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667547-BE6B-4649-B13C-D2EAC79B135C}" type="datetimeFigureOut">
              <a:rPr lang="en-IE" smtClean="0"/>
              <a:t>20/05/2015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835E04-68D0-4714-B299-B18143BE1A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1222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667547-BE6B-4649-B13C-D2EAC79B135C}" type="datetimeFigureOut">
              <a:rPr lang="en-IE" smtClean="0"/>
              <a:t>20/05/2015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835E04-68D0-4714-B299-B18143BE1A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198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881075"/>
            <a:ext cx="7500938" cy="4040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00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939200" y="1943100"/>
            <a:ext cx="4204800" cy="4343400"/>
          </a:xfrm>
          <a:solidFill>
            <a:schemeClr val="accent4"/>
          </a:solidFill>
        </p:spPr>
        <p:txBody>
          <a:bodyPr tIns="0" anchor="ctr" anchorCtr="0"/>
          <a:lstStyle>
            <a:lvl1pPr algn="ctr"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GB" smtClean="0"/>
              <a:t>IMAGE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905000"/>
            <a:ext cx="3819525" cy="3987688"/>
          </a:xfrm>
        </p:spPr>
        <p:txBody>
          <a:bodyPr/>
          <a:lstStyle>
            <a:lvl1pPr marL="238125" indent="-238125">
              <a:spcBef>
                <a:spcPts val="85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1400" b="0"/>
            </a:lvl1pPr>
            <a:lvl2pPr marL="503238" indent="-207963">
              <a:spcBef>
                <a:spcPts val="0"/>
              </a:spcBef>
              <a:spcAft>
                <a:spcPts val="567"/>
              </a:spcAft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r>
              <a:rPr lang="en-GB" sz="1000" b="1" smtClean="0"/>
              <a:t>Trinity College Dublin, </a:t>
            </a:r>
            <a:r>
              <a:rPr lang="en-GB" sz="1000" smtClean="0"/>
              <a:t>The University of Dublin</a:t>
            </a:r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128236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5835"/>
            <a:ext cx="9144000" cy="4850665"/>
          </a:xfrm>
          <a:solidFill>
            <a:schemeClr val="accent4"/>
          </a:solidFill>
        </p:spPr>
        <p:txBody>
          <a:bodyPr tIns="0" anchor="ctr" anchorCtr="0"/>
          <a:lstStyle>
            <a:lvl1pPr algn="ctr"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GB" smtClean="0"/>
              <a:t>IMAGE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r>
              <a:rPr lang="en-GB" sz="1000" b="1" smtClean="0"/>
              <a:t>Trinity College Dublin, </a:t>
            </a:r>
            <a:r>
              <a:rPr lang="en-GB" sz="1000" smtClean="0"/>
              <a:t>The University of Dublin</a:t>
            </a:r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313861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3715200"/>
            <a:ext cx="7500939" cy="554850"/>
          </a:xfrm>
        </p:spPr>
        <p:txBody>
          <a:bodyPr/>
          <a:lstStyle>
            <a:lvl1pPr algn="l">
              <a:defRPr sz="42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1320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687723"/>
            <a:ext cx="4636800" cy="123926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54778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D6FDF9-F4DA-4691-AF11-0A4E31F9B312}" type="datetimeFigureOut">
              <a:rPr lang="en-IE" smtClean="0"/>
              <a:t>20/05/2015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98269D-C760-4A94-9958-2EC2AF3BC78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344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t="3974" r="3958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3715200"/>
            <a:ext cx="7500939" cy="554850"/>
          </a:xfrm>
        </p:spPr>
        <p:txBody>
          <a:bodyPr/>
          <a:lstStyle>
            <a:lvl1pPr algn="l">
              <a:defRPr sz="19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6" y="4289400"/>
            <a:ext cx="7500938" cy="361800"/>
          </a:xfrm>
        </p:spPr>
        <p:txBody>
          <a:bodyPr/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525798"/>
            <a:ext cx="3020400" cy="80725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8676" y="5481750"/>
            <a:ext cx="4679325" cy="979374"/>
          </a:xfrm>
        </p:spPr>
        <p:txBody>
          <a:bodyPr/>
          <a:lstStyle>
            <a:lvl1pPr>
              <a:spcBef>
                <a:spcPts val="0"/>
              </a:spcBef>
              <a:defRPr sz="10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425"/>
              </a:spcBef>
              <a:buNone/>
              <a:defRPr sz="105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05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4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667547-BE6B-4649-B13C-D2EAC79B135C}" type="datetimeFigureOut">
              <a:rPr lang="en-IE" smtClean="0"/>
              <a:t>20/05/2015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835E04-68D0-4714-B299-B18143BE1A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515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4" y="360000"/>
            <a:ext cx="7500939" cy="561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871551"/>
            <a:ext cx="7500938" cy="409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r>
              <a:rPr lang="en-GB" sz="1000" b="1" smtClean="0"/>
              <a:t>Trinity College Dublin, </a:t>
            </a:r>
            <a:r>
              <a:rPr lang="en-GB" sz="1000" smtClean="0"/>
              <a:t>The University of Dublin</a:t>
            </a:r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0E73B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417"/>
        </a:spcBef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17500" indent="-317500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8325" indent="-222250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84225" indent="-201613" algn="l" defTabSz="914400" rtl="0" eaLnBrk="1" latinLnBrk="0" hangingPunct="1">
        <a:spcBef>
          <a:spcPts val="1134"/>
        </a:spcBef>
        <a:buClr>
          <a:schemeClr val="tx2"/>
        </a:buClr>
        <a:buFont typeface="Minion Pro" pitchFamily="18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185738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7146" y="2639682"/>
            <a:ext cx="7942053" cy="65432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 smtClean="0"/>
              <a:t>Building Resilience into the Irish health system</a:t>
            </a:r>
            <a:endParaRPr lang="en-GB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64506" y="4444513"/>
            <a:ext cx="4965477" cy="728003"/>
          </a:xfrm>
        </p:spPr>
        <p:txBody>
          <a:bodyPr>
            <a:noAutofit/>
          </a:bodyPr>
          <a:lstStyle/>
          <a:p>
            <a:pPr lvl="1"/>
            <a:r>
              <a:rPr lang="en-GB" sz="1600" dirty="0" smtClean="0"/>
              <a:t>Steve Thomas</a:t>
            </a:r>
          </a:p>
          <a:p>
            <a:pPr lvl="1"/>
            <a:r>
              <a:rPr lang="en-GB" sz="1600" dirty="0" smtClean="0"/>
              <a:t>Director and Associate Professor</a:t>
            </a:r>
          </a:p>
          <a:p>
            <a:pPr lvl="1"/>
            <a:r>
              <a:rPr lang="en-GB" sz="1600" dirty="0" smtClean="0"/>
              <a:t>Centre for Health Policy and management</a:t>
            </a:r>
            <a:endParaRPr lang="en-GB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80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28" y="282744"/>
            <a:ext cx="8229600" cy="1143000"/>
          </a:xfrm>
        </p:spPr>
        <p:txBody>
          <a:bodyPr>
            <a:normAutofit/>
          </a:bodyPr>
          <a:lstStyle/>
          <a:p>
            <a:r>
              <a:rPr lang="en-IE" sz="3200" dirty="0" smtClean="0"/>
              <a:t>Managers’ Priorities vs Time</a:t>
            </a:r>
            <a:endParaRPr lang="en-IE" sz="32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31022526"/>
              </p:ext>
            </p:extLst>
          </p:nvPr>
        </p:nvGraphicFramePr>
        <p:xfrm>
          <a:off x="738188" y="1700808"/>
          <a:ext cx="757822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07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531" y="353608"/>
            <a:ext cx="8229600" cy="1143000"/>
          </a:xfrm>
        </p:spPr>
        <p:txBody>
          <a:bodyPr>
            <a:normAutofit/>
          </a:bodyPr>
          <a:lstStyle/>
          <a:p>
            <a:r>
              <a:rPr lang="en-IE" sz="3200" dirty="0" smtClean="0">
                <a:latin typeface="+mn-lt"/>
              </a:rPr>
              <a:t>What ties up managers’ time?</a:t>
            </a:r>
            <a:endParaRPr lang="en-IE" sz="3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54600331"/>
              </p:ext>
            </p:extLst>
          </p:nvPr>
        </p:nvGraphicFramePr>
        <p:xfrm>
          <a:off x="1043608" y="1700808"/>
          <a:ext cx="727015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241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96" y="204187"/>
            <a:ext cx="8985503" cy="488272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Resilience project website</a:t>
            </a: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" y="896645"/>
            <a:ext cx="9143848" cy="596135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984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204187"/>
            <a:ext cx="8900159" cy="488272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With access to </a:t>
            </a:r>
            <a:r>
              <a:rPr lang="en-IE" dirty="0" smtClean="0">
                <a:solidFill>
                  <a:schemeClr val="tx2"/>
                </a:solidFill>
              </a:rPr>
              <a:t>indicators for </a:t>
            </a:r>
            <a:r>
              <a:rPr lang="en-IE" dirty="0" smtClean="0"/>
              <a:t>all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" y="852258"/>
            <a:ext cx="9143848" cy="617487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846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Key Outputs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7 international peer-reviewed publications + 2 case studies</a:t>
            </a:r>
          </a:p>
          <a:p>
            <a:r>
              <a:rPr lang="en-IE" dirty="0" smtClean="0"/>
              <a:t>13 International presentations at conferences and to international bodies (WHO, World Bank, OECD, European Observatory)</a:t>
            </a:r>
          </a:p>
          <a:p>
            <a:r>
              <a:rPr lang="en-IE" dirty="0" smtClean="0"/>
              <a:t>3 national workshops/conferences</a:t>
            </a:r>
          </a:p>
          <a:p>
            <a:r>
              <a:rPr lang="en-IE" dirty="0" smtClean="0"/>
              <a:t>1 National Policy roundtable</a:t>
            </a:r>
          </a:p>
          <a:p>
            <a:r>
              <a:rPr lang="en-IE" dirty="0" smtClean="0"/>
              <a:t>1 International Policy consultation</a:t>
            </a:r>
          </a:p>
          <a:p>
            <a:r>
              <a:rPr lang="en-IE" dirty="0" smtClean="0"/>
              <a:t>Numerous national presentations (&gt;25)</a:t>
            </a:r>
          </a:p>
          <a:p>
            <a:pPr lvl="1"/>
            <a:r>
              <a:rPr lang="en-IE" sz="2000" dirty="0" smtClean="0"/>
              <a:t>HSE </a:t>
            </a:r>
            <a:r>
              <a:rPr lang="en-IE" sz="2000" dirty="0"/>
              <a:t>Master class, 05/14, Convention Centre </a:t>
            </a:r>
            <a:r>
              <a:rPr lang="en-IE" sz="2000" dirty="0" smtClean="0"/>
              <a:t>Dublin</a:t>
            </a:r>
          </a:p>
          <a:p>
            <a:pPr lvl="1"/>
            <a:r>
              <a:rPr lang="en-IE" sz="2000" dirty="0"/>
              <a:t>President Higgins’ ethical initiative on health, Galway, </a:t>
            </a:r>
            <a:r>
              <a:rPr lang="en-IE" sz="2000" dirty="0" smtClean="0"/>
              <a:t>2/15</a:t>
            </a:r>
            <a:endParaRPr lang="en-IE" sz="2000" dirty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22787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234" y="365126"/>
            <a:ext cx="7734115" cy="478595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Informing international research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36096" y="941034"/>
            <a:ext cx="4528005" cy="5823684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941035"/>
            <a:ext cx="4536096" cy="592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39" y="365126"/>
            <a:ext cx="8054902" cy="575907"/>
          </a:xfrm>
        </p:spPr>
        <p:txBody>
          <a:bodyPr>
            <a:normAutofit/>
          </a:bodyPr>
          <a:lstStyle/>
          <a:p>
            <a:r>
              <a:rPr lang="en-IE" dirty="0" smtClean="0"/>
              <a:t>Informed 2015 Budget negotiations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7" name="Picture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2703" b="12703"/>
          <a:stretch>
            <a:fillRect/>
          </a:stretch>
        </p:blipFill>
        <p:spPr>
          <a:xfrm>
            <a:off x="273584" y="1171851"/>
            <a:ext cx="4224598" cy="566121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003177"/>
            <a:ext cx="4514850" cy="5734974"/>
          </a:xfrm>
        </p:spPr>
      </p:pic>
    </p:spTree>
    <p:extLst>
      <p:ext uri="{BB962C8B-B14F-4D97-AF65-F5344CB8AC3E}">
        <p14:creationId xmlns:p14="http://schemas.microsoft.com/office/powerpoint/2010/main" val="39967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265" y="99380"/>
            <a:ext cx="4315059" cy="667428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87" y="3606838"/>
            <a:ext cx="4575491" cy="287386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471" y="99380"/>
            <a:ext cx="4858959" cy="32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9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734115" cy="549274"/>
          </a:xfrm>
        </p:spPr>
        <p:txBody>
          <a:bodyPr>
            <a:normAutofit/>
          </a:bodyPr>
          <a:lstStyle/>
          <a:p>
            <a:r>
              <a:rPr lang="en-IE" dirty="0" smtClean="0"/>
              <a:t>Informed HSE 2015 Service planning </a:t>
            </a:r>
            <a:endParaRPr lang="en-IE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4250677" cy="593833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84320" y="2816352"/>
            <a:ext cx="4815840" cy="138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416" y="0"/>
            <a:ext cx="7964933" cy="847659"/>
          </a:xfrm>
        </p:spPr>
        <p:txBody>
          <a:bodyPr>
            <a:normAutofit/>
          </a:bodyPr>
          <a:lstStyle/>
          <a:p>
            <a:r>
              <a:rPr lang="en-IE" dirty="0"/>
              <a:t>Good media coverage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898" y="847659"/>
            <a:ext cx="4394447" cy="601034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847660"/>
            <a:ext cx="4514850" cy="6010340"/>
          </a:xfrm>
        </p:spPr>
      </p:pic>
    </p:spTree>
    <p:extLst>
      <p:ext uri="{BB962C8B-B14F-4D97-AF65-F5344CB8AC3E}">
        <p14:creationId xmlns:p14="http://schemas.microsoft.com/office/powerpoint/2010/main" val="32448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50704" y="1145004"/>
            <a:ext cx="7500939" cy="5616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E" dirty="0" smtClean="0"/>
              <a:t>	Recession Severity Index</a:t>
            </a:r>
            <a:br>
              <a:rPr lang="en-IE" dirty="0" smtClean="0"/>
            </a:br>
            <a:r>
              <a:rPr lang="en-IE" dirty="0" smtClean="0"/>
              <a:t> 2008-2009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00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5" y="129658"/>
            <a:ext cx="8431481" cy="642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34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60" y="133165"/>
            <a:ext cx="7982690" cy="745724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144" y="0"/>
            <a:ext cx="4509856" cy="6858000"/>
          </a:xfrm>
        </p:spPr>
      </p:pic>
    </p:spTree>
    <p:extLst>
      <p:ext uri="{BB962C8B-B14F-4D97-AF65-F5344CB8AC3E}">
        <p14:creationId xmlns:p14="http://schemas.microsoft.com/office/powerpoint/2010/main" val="27932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26634"/>
            <a:ext cx="4656833" cy="6884634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7999"/>
          </a:xfrm>
        </p:spPr>
      </p:pic>
    </p:spTree>
    <p:extLst>
      <p:ext uri="{BB962C8B-B14F-4D97-AF65-F5344CB8AC3E}">
        <p14:creationId xmlns:p14="http://schemas.microsoft.com/office/powerpoint/2010/main" val="27103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64" y="859872"/>
            <a:ext cx="7500939" cy="561600"/>
          </a:xfrm>
        </p:spPr>
        <p:txBody>
          <a:bodyPr>
            <a:normAutofit fontScale="90000"/>
          </a:bodyPr>
          <a:lstStyle/>
          <a:p>
            <a:r>
              <a:rPr lang="en-IE" sz="3600" dirty="0" smtClean="0"/>
              <a:t>Text from senior health service leader after Budget 2015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8082"/>
            <a:ext cx="7886700" cy="5069149"/>
          </a:xfrm>
        </p:spPr>
        <p:txBody>
          <a:bodyPr/>
          <a:lstStyle/>
          <a:p>
            <a:pPr marL="0" indent="0">
              <a:buNone/>
            </a:pP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3302494" y="2610035"/>
            <a:ext cx="2592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/>
              <a:t>From more with less to les with less </a:t>
            </a:r>
            <a:endParaRPr lang="en-IE" sz="2800" dirty="0"/>
          </a:p>
        </p:txBody>
      </p:sp>
      <p:sp>
        <p:nvSpPr>
          <p:cNvPr id="6" name="Oval Callout 5"/>
          <p:cNvSpPr/>
          <p:nvPr/>
        </p:nvSpPr>
        <p:spPr>
          <a:xfrm>
            <a:off x="1162974" y="2032986"/>
            <a:ext cx="6427433" cy="398607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1784410" y="2467993"/>
            <a:ext cx="50425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resilience findings were a big help in making the case for more </a:t>
            </a:r>
          </a:p>
          <a:p>
            <a:pPr algn="ctr"/>
            <a:r>
              <a:rPr lang="en-IE" sz="4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money</a:t>
            </a:r>
            <a:endParaRPr lang="en-IE" sz="4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21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64" y="725760"/>
            <a:ext cx="7500939" cy="561600"/>
          </a:xfrm>
        </p:spPr>
        <p:txBody>
          <a:bodyPr>
            <a:normAutofit fontScale="90000"/>
          </a:bodyPr>
          <a:lstStyle/>
          <a:p>
            <a:r>
              <a:rPr lang="en-IE" sz="3600" dirty="0" smtClean="0"/>
              <a:t>Response from senior political figure to Resilience journal article sent 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8082"/>
            <a:ext cx="7886700" cy="5069149"/>
          </a:xfrm>
        </p:spPr>
        <p:txBody>
          <a:bodyPr/>
          <a:lstStyle/>
          <a:p>
            <a:pPr marL="0" indent="0">
              <a:buNone/>
            </a:pP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3302494" y="2610035"/>
            <a:ext cx="2592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/>
              <a:t>From more with less to les with less </a:t>
            </a:r>
            <a:endParaRPr lang="en-IE" sz="2800" dirty="0"/>
          </a:p>
        </p:txBody>
      </p:sp>
      <p:sp>
        <p:nvSpPr>
          <p:cNvPr id="6" name="Oval Callout 5"/>
          <p:cNvSpPr/>
          <p:nvPr/>
        </p:nvSpPr>
        <p:spPr>
          <a:xfrm>
            <a:off x="1162974" y="2032986"/>
            <a:ext cx="6427433" cy="398607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1695633" y="3125529"/>
            <a:ext cx="50425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One for my armoury…</a:t>
            </a:r>
          </a:p>
          <a:p>
            <a:pPr algn="ctr"/>
            <a:r>
              <a:rPr lang="en-IE" sz="4400" smtClean="0">
                <a:latin typeface="Andalus" panose="02020603050405020304" pitchFamily="18" charset="-78"/>
                <a:cs typeface="Andalus" panose="02020603050405020304" pitchFamily="18" charset="-78"/>
              </a:rPr>
              <a:t>Thank you!</a:t>
            </a:r>
            <a:endParaRPr lang="en-IE" sz="4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540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Why the impact?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5" y="1871551"/>
            <a:ext cx="4714080" cy="409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E" dirty="0" smtClean="0"/>
              <a:t>Zeitgeist and </a:t>
            </a:r>
            <a:r>
              <a:rPr lang="en-IE" dirty="0" err="1" smtClean="0"/>
              <a:t>Barndoor</a:t>
            </a:r>
            <a:endParaRPr lang="en-IE" dirty="0" smtClean="0"/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International </a:t>
            </a:r>
            <a:r>
              <a:rPr lang="en-IE" dirty="0" smtClean="0"/>
              <a:t>networks/friends</a:t>
            </a:r>
            <a:endParaRPr lang="en-IE" dirty="0"/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Convenient and Inconvenient Truths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Media links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Patience and help early on</a:t>
            </a:r>
          </a:p>
          <a:p>
            <a:pPr marL="457200" indent="-457200">
              <a:buFont typeface="+mj-lt"/>
              <a:buAutoNum type="arabicPeriod"/>
            </a:pPr>
            <a:r>
              <a:rPr lang="ga-IE" smtClean="0"/>
              <a:t>T</a:t>
            </a:r>
            <a:r>
              <a:rPr lang="en-IE" smtClean="0"/>
              <a:t>eam</a:t>
            </a:r>
            <a:endParaRPr lang="en-I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r="4739"/>
          <a:stretch/>
        </p:blipFill>
        <p:spPr>
          <a:xfrm>
            <a:off x="5201728" y="1121755"/>
            <a:ext cx="3657599" cy="48465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609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Next up…Pathways to UHC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 smtClean="0"/>
              <a:t>HRB HRA: October 2014 – 3 years</a:t>
            </a:r>
          </a:p>
          <a:p>
            <a:pPr marL="0" indent="0">
              <a:buNone/>
            </a:pPr>
            <a:r>
              <a:rPr lang="en-IE" dirty="0" smtClean="0"/>
              <a:t>Aim: To </a:t>
            </a:r>
            <a:r>
              <a:rPr lang="en-IE" dirty="0"/>
              <a:t>provide an excellent evidence base that will inform strategic direction and implementation of universal health care in Ireland. </a:t>
            </a:r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Components:</a:t>
            </a:r>
            <a:endParaRPr lang="en-IE" dirty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Assessing </a:t>
            </a:r>
            <a:r>
              <a:rPr lang="en-IE" dirty="0"/>
              <a:t>the gap between where </a:t>
            </a:r>
            <a:r>
              <a:rPr lang="en-IE" dirty="0" smtClean="0"/>
              <a:t>we are </a:t>
            </a:r>
            <a:r>
              <a:rPr lang="en-IE" dirty="0"/>
              <a:t>and UHC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E" dirty="0" smtClean="0"/>
              <a:t>Evaluating </a:t>
            </a:r>
            <a:r>
              <a:rPr lang="en-IE" dirty="0"/>
              <a:t>the options or pathways to get to UHC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E" dirty="0" smtClean="0"/>
              <a:t>Assessing </a:t>
            </a:r>
            <a:r>
              <a:rPr lang="en-IE" dirty="0"/>
              <a:t>the organisational challenges of moving to </a:t>
            </a:r>
            <a:r>
              <a:rPr lang="en-IE" dirty="0" smtClean="0"/>
              <a:t>UHC</a:t>
            </a:r>
          </a:p>
          <a:p>
            <a:pPr marL="0" lvl="0" indent="0">
              <a:buNone/>
            </a:pPr>
            <a:r>
              <a:rPr lang="en-IE" dirty="0" smtClean="0"/>
              <a:t>…Watch this space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339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Thank You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6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658" y="307274"/>
            <a:ext cx="7258072" cy="1143000"/>
          </a:xfrm>
        </p:spPr>
        <p:txBody>
          <a:bodyPr/>
          <a:lstStyle/>
          <a:p>
            <a:r>
              <a:rPr lang="en-IE" dirty="0" smtClean="0"/>
              <a:t>The Resilience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Resilience of the Irish Health System: Surviving and utilising the economic contraction </a:t>
            </a:r>
            <a:endParaRPr lang="en-US" dirty="0" smtClean="0"/>
          </a:p>
          <a:p>
            <a:r>
              <a:rPr lang="en-IE" dirty="0" smtClean="0"/>
              <a:t>Duration: Oct 2011 – March 2014</a:t>
            </a:r>
          </a:p>
          <a:p>
            <a:r>
              <a:rPr lang="en-IE" dirty="0" smtClean="0"/>
              <a:t>Initial Collaboration: </a:t>
            </a:r>
          </a:p>
          <a:p>
            <a:pPr lvl="1"/>
            <a:r>
              <a:rPr lang="en-IE" dirty="0" smtClean="0"/>
              <a:t>Centre for Health Policy and Management, TCD</a:t>
            </a:r>
          </a:p>
          <a:p>
            <a:pPr lvl="1"/>
            <a:r>
              <a:rPr lang="en-IE" dirty="0" smtClean="0"/>
              <a:t>Economic &amp; Social Research Institute</a:t>
            </a:r>
          </a:p>
          <a:p>
            <a:pPr lvl="1"/>
            <a:r>
              <a:rPr lang="en-IE" dirty="0" smtClean="0"/>
              <a:t>WHO, </a:t>
            </a:r>
            <a:r>
              <a:rPr lang="en-GB" dirty="0" smtClean="0"/>
              <a:t>Health Systems Strengthening, Barcelona</a:t>
            </a:r>
            <a:endParaRPr lang="en-IE" dirty="0" smtClean="0"/>
          </a:p>
          <a:p>
            <a:r>
              <a:rPr lang="en-IE" dirty="0" smtClean="0"/>
              <a:t>Broader Collaboration</a:t>
            </a:r>
          </a:p>
          <a:p>
            <a:pPr lvl="1"/>
            <a:r>
              <a:rPr lang="en-IE" dirty="0" smtClean="0"/>
              <a:t>Countries in Crisis Group and European Observatory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5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294" y="509016"/>
            <a:ext cx="7186634" cy="1143000"/>
          </a:xfrm>
        </p:spPr>
        <p:txBody>
          <a:bodyPr/>
          <a:lstStyle/>
          <a:p>
            <a:r>
              <a:rPr lang="en-IE" dirty="0" smtClean="0"/>
              <a:t>Project 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Overall Aim:</a:t>
            </a: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to </a:t>
            </a:r>
            <a:r>
              <a:rPr lang="en-US" dirty="0"/>
              <a:t>identify best practice guidelines and strategies for how the Irish health system can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withstand </a:t>
            </a:r>
            <a:r>
              <a:rPr lang="en-US" dirty="0"/>
              <a:t>the current crisis (in terms of protecting resources for health and managing resource </a:t>
            </a:r>
            <a:r>
              <a:rPr lang="en-US" dirty="0" smtClean="0"/>
              <a:t>scarcity well)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benefit from the opportunities that the recession brings to pursue reform and alleviate system bottlenecks.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build the resilience of the Irish health system in anticipation of future crises</a:t>
            </a:r>
          </a:p>
          <a:p>
            <a:endParaRPr lang="en-IE" dirty="0" smtClean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00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7186634" cy="1010400"/>
          </a:xfrm>
        </p:spPr>
        <p:txBody>
          <a:bodyPr>
            <a:normAutofit/>
          </a:bodyPr>
          <a:lstStyle/>
          <a:p>
            <a:r>
              <a:rPr lang="en-IE" sz="4000" dirty="0" smtClean="0">
                <a:latin typeface="Arial" pitchFamily="34" charset="0"/>
                <a:cs typeface="Arial" pitchFamily="34" charset="0"/>
              </a:rPr>
              <a:t>Health System Resilience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501122" cy="4429156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b="1" dirty="0"/>
              <a:t>Financial resilience</a:t>
            </a:r>
            <a:r>
              <a:rPr lang="en-GB" dirty="0"/>
              <a:t>: the protection of funds for health care, and particularly that of the vulnerable, in the face of economic contraction. 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b="1" dirty="0" smtClean="0"/>
              <a:t>Adaptive </a:t>
            </a:r>
            <a:r>
              <a:rPr lang="en-GB" b="1" dirty="0"/>
              <a:t>resilience</a:t>
            </a:r>
            <a:r>
              <a:rPr lang="en-GB" dirty="0"/>
              <a:t>: the ability of government and providers to manage the system with fewer resources, through efficiencies, while not sacrificing key priorities, benefits, access or entitlements.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1" dirty="0" err="1"/>
              <a:t>Transformatory</a:t>
            </a:r>
            <a:r>
              <a:rPr lang="en-GB" b="1" dirty="0"/>
              <a:t> resilience</a:t>
            </a:r>
            <a:r>
              <a:rPr lang="en-GB" dirty="0"/>
              <a:t>: the ability or capacity of government to design and implement desirable and realistic reform when the </a:t>
            </a:r>
            <a:r>
              <a:rPr lang="en-GB" dirty="0" smtClean="0"/>
              <a:t>current organisation, structures </a:t>
            </a:r>
            <a:r>
              <a:rPr lang="en-GB" dirty="0"/>
              <a:t>and strategies are no longer feasible. </a:t>
            </a:r>
            <a:endParaRPr lang="en-US" dirty="0"/>
          </a:p>
          <a:p>
            <a:pPr lvl="0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34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290" y="737952"/>
            <a:ext cx="7500939" cy="561600"/>
          </a:xfrm>
        </p:spPr>
        <p:txBody>
          <a:bodyPr/>
          <a:lstStyle/>
          <a:p>
            <a:r>
              <a:rPr lang="en-IE" dirty="0" smtClean="0"/>
              <a:t>Key Findings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5" y="1884430"/>
            <a:ext cx="7500938" cy="4096800"/>
          </a:xfrm>
        </p:spPr>
        <p:txBody>
          <a:bodyPr/>
          <a:lstStyle/>
          <a:p>
            <a:r>
              <a:rPr lang="ga-IE" dirty="0" smtClean="0"/>
              <a:t>1. Financial </a:t>
            </a:r>
            <a:r>
              <a:rPr lang="ga-IE" dirty="0"/>
              <a:t>Resilience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 smtClean="0"/>
              <a:t>Fail</a:t>
            </a:r>
            <a:r>
              <a:rPr lang="ga-IE" b="0" dirty="0" smtClean="0"/>
              <a:t>u</a:t>
            </a:r>
            <a:r>
              <a:rPr lang="en-IE" b="0" dirty="0" smtClean="0"/>
              <a:t>re </a:t>
            </a:r>
            <a:r>
              <a:rPr lang="en-IE" b="0" dirty="0"/>
              <a:t>to protect the sick and the old</a:t>
            </a:r>
            <a:endParaRPr lang="ga-IE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0" dirty="0"/>
              <a:t>Increased financial burden on households</a:t>
            </a:r>
            <a:endParaRPr lang="en-IE" sz="1800" b="0" dirty="0"/>
          </a:p>
          <a:p>
            <a:r>
              <a:rPr lang="ga-IE" dirty="0" smtClean="0"/>
              <a:t>2. Adaptive Resilience</a:t>
            </a:r>
          </a:p>
          <a:p>
            <a:pPr lvl="1">
              <a:spcBef>
                <a:spcPts val="1417"/>
              </a:spcBef>
              <a:buClrTx/>
              <a:buFont typeface="Arial" panose="020B0604020202020204" pitchFamily="34" charset="0"/>
              <a:buChar char="•"/>
            </a:pPr>
            <a:r>
              <a:rPr lang="en-IE" dirty="0"/>
              <a:t>Efficiency to </a:t>
            </a:r>
            <a:r>
              <a:rPr lang="en-IE" dirty="0" smtClean="0"/>
              <a:t>rationing</a:t>
            </a:r>
            <a:endParaRPr lang="ga-IE" dirty="0" smtClean="0"/>
          </a:p>
          <a:p>
            <a:pPr lvl="1">
              <a:spcBef>
                <a:spcPts val="1417"/>
              </a:spcBef>
              <a:buClrTx/>
              <a:buFont typeface="Arial" panose="020B0604020202020204" pitchFamily="34" charset="0"/>
              <a:buChar char="•"/>
            </a:pPr>
            <a:r>
              <a:rPr lang="en-IE" b="0" dirty="0" smtClean="0"/>
              <a:t>From more with less to less with less</a:t>
            </a:r>
          </a:p>
          <a:p>
            <a:r>
              <a:rPr lang="ga-IE" dirty="0" smtClean="0"/>
              <a:t>3. Transformatory Resilience</a:t>
            </a:r>
          </a:p>
          <a:p>
            <a:pPr lvl="1">
              <a:spcBef>
                <a:spcPts val="1417"/>
              </a:spcBef>
              <a:buClrTx/>
              <a:buFont typeface="Arial" panose="020B0604020202020204" pitchFamily="34" charset="0"/>
              <a:buChar char="•"/>
            </a:pPr>
            <a:r>
              <a:rPr lang="en-IE" dirty="0"/>
              <a:t>Captured </a:t>
            </a:r>
            <a:r>
              <a:rPr lang="en-IE" dirty="0" smtClean="0"/>
              <a:t>voice</a:t>
            </a:r>
            <a:endParaRPr lang="ga-IE" dirty="0" smtClean="0"/>
          </a:p>
          <a:p>
            <a:pPr lvl="1">
              <a:spcBef>
                <a:spcPts val="1417"/>
              </a:spcBef>
              <a:buClrTx/>
              <a:buFont typeface="Arial" panose="020B0604020202020204" pitchFamily="34" charset="0"/>
              <a:buChar char="•"/>
            </a:pPr>
            <a:r>
              <a:rPr lang="en-IE" b="0" dirty="0" smtClean="0"/>
              <a:t>Management capacity for change constrained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55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328" y="0"/>
            <a:ext cx="8424672" cy="1325563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sz="3100" dirty="0" smtClean="0"/>
              <a:t>Change in budget, staff &amp;</a:t>
            </a:r>
            <a:r>
              <a:rPr lang="en-IE" sz="3100" dirty="0"/>
              <a:t> </a:t>
            </a:r>
            <a:r>
              <a:rPr lang="en-IE" sz="3100" dirty="0" smtClean="0"/>
              <a:t>hospital activity </a:t>
            </a:r>
            <a:br>
              <a:rPr lang="en-IE" sz="3100" dirty="0" smtClean="0"/>
            </a:br>
            <a:r>
              <a:rPr lang="en-IE" sz="3100" dirty="0" smtClean="0"/>
              <a:t>2005 – 2014 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325563"/>
          <a:ext cx="9144000" cy="566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101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0"/>
            <a:ext cx="8960305" cy="1111624"/>
          </a:xfrm>
        </p:spPr>
        <p:txBody>
          <a:bodyPr>
            <a:normAutofit/>
          </a:bodyPr>
          <a:lstStyle/>
          <a:p>
            <a:r>
              <a:rPr lang="en-IE" sz="2800" dirty="0" smtClean="0"/>
              <a:t>Numbers waiting </a:t>
            </a:r>
            <a:r>
              <a:rPr lang="en-IE" sz="2800" dirty="0"/>
              <a:t>for inpatient </a:t>
            </a:r>
            <a:r>
              <a:rPr lang="en-IE" sz="2800" dirty="0" smtClean="0"/>
              <a:t>&amp; </a:t>
            </a:r>
            <a:r>
              <a:rPr lang="en-IE" sz="2800" dirty="0"/>
              <a:t>day </a:t>
            </a:r>
            <a:r>
              <a:rPr lang="en-IE" sz="2800" dirty="0" smtClean="0"/>
              <a:t>case hospital</a:t>
            </a:r>
            <a:br>
              <a:rPr lang="en-IE" sz="2800" dirty="0" smtClean="0"/>
            </a:br>
            <a:r>
              <a:rPr lang="en-IE" sz="2800" dirty="0" smtClean="0"/>
              <a:t>treatment </a:t>
            </a:r>
            <a:r>
              <a:rPr lang="en-IE" sz="2800" dirty="0"/>
              <a:t>2008 to </a:t>
            </a:r>
            <a:r>
              <a:rPr lang="en-IE" sz="2800" dirty="0" smtClean="0"/>
              <a:t>2014</a:t>
            </a:r>
            <a:endParaRPr lang="en-I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057400"/>
            <a:ext cx="8442251" cy="37200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</a:t>
            </a:r>
            <a:endParaRPr lang="en-IE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474652"/>
              </p:ext>
            </p:extLst>
          </p:nvPr>
        </p:nvGraphicFramePr>
        <p:xfrm>
          <a:off x="180304" y="1111624"/>
          <a:ext cx="8719148" cy="5366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7952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" y="71021"/>
            <a:ext cx="8555421" cy="889561"/>
          </a:xfrm>
        </p:spPr>
        <p:txBody>
          <a:bodyPr>
            <a:noAutofit/>
          </a:bodyPr>
          <a:lstStyle/>
          <a:p>
            <a:r>
              <a:rPr lang="en-IE" sz="2800" dirty="0" smtClean="0"/>
              <a:t>Cost </a:t>
            </a:r>
            <a:r>
              <a:rPr lang="en-IE" sz="2800" dirty="0"/>
              <a:t>shifting </a:t>
            </a:r>
            <a:r>
              <a:rPr lang="en-IE" sz="2800" dirty="0" smtClean="0"/>
              <a:t>on to households 2008-13 </a:t>
            </a:r>
            <a:endParaRPr lang="en-IE" sz="2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2739"/>
            <a:ext cx="9143999" cy="549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601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TCD_PPT_SourceSans_Option2">
  <a:themeElements>
    <a:clrScheme name="Trinity College">
      <a:dk1>
        <a:sysClr val="windowText" lastClr="000000"/>
      </a:dk1>
      <a:lt1>
        <a:sysClr val="window" lastClr="FFFFFF"/>
      </a:lt1>
      <a:dk2>
        <a:srgbClr val="3E6DB2"/>
      </a:dk2>
      <a:lt2>
        <a:srgbClr val="FFFFFF"/>
      </a:lt2>
      <a:accent1>
        <a:srgbClr val="4F81BD"/>
      </a:accent1>
      <a:accent2>
        <a:srgbClr val="0E73B9"/>
      </a:accent2>
      <a:accent3>
        <a:srgbClr val="7C7C7C"/>
      </a:accent3>
      <a:accent4>
        <a:srgbClr val="A6A6A6"/>
      </a:accent4>
      <a:accent5>
        <a:srgbClr val="4F81BD"/>
      </a:accent5>
      <a:accent6>
        <a:srgbClr val="3E6DB2"/>
      </a:accent6>
      <a:hlink>
        <a:srgbClr val="000000"/>
      </a:hlink>
      <a:folHlink>
        <a:srgbClr val="000000"/>
      </a:folHlink>
    </a:clrScheme>
    <a:fontScheme name="Trinity College Source Sans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chsmith">
    <a:dk1>
      <a:srgbClr val="58595B"/>
    </a:dk1>
    <a:lt1>
      <a:sysClr val="window" lastClr="FFFFFF"/>
    </a:lt1>
    <a:dk2>
      <a:srgbClr val="006A71"/>
    </a:dk2>
    <a:lt2>
      <a:srgbClr val="F8F8F8"/>
    </a:lt2>
    <a:accent1>
      <a:srgbClr val="F8971D"/>
    </a:accent1>
    <a:accent2>
      <a:srgbClr val="006A71"/>
    </a:accent2>
    <a:accent3>
      <a:srgbClr val="C3CE81"/>
    </a:accent3>
    <a:accent4>
      <a:srgbClr val="66AECC"/>
    </a:accent4>
    <a:accent5>
      <a:srgbClr val="DD1541"/>
    </a:accent5>
    <a:accent6>
      <a:srgbClr val="FFC425"/>
    </a:accent6>
    <a:hlink>
      <a:srgbClr val="F8971D"/>
    </a:hlink>
    <a:folHlink>
      <a:srgbClr val="C3CE8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TCD_PPT_SourceSans_Option2</Template>
  <TotalTime>389</TotalTime>
  <Words>578</Words>
  <Application>Microsoft Office PowerPoint</Application>
  <PresentationFormat>On-screen Show (4:3)</PresentationFormat>
  <Paragraphs>89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Andalus</vt:lpstr>
      <vt:lpstr>Arial</vt:lpstr>
      <vt:lpstr>Calibri</vt:lpstr>
      <vt:lpstr>Minion Pro</vt:lpstr>
      <vt:lpstr>Source Sans Pro</vt:lpstr>
      <vt:lpstr>TCD_PPT_SourceSans_Option2</vt:lpstr>
      <vt:lpstr>Building Resilience into the Irish health system</vt:lpstr>
      <vt:lpstr> Recession Severity Index  2008-2009</vt:lpstr>
      <vt:lpstr>The Resilience Project</vt:lpstr>
      <vt:lpstr>Project Aims</vt:lpstr>
      <vt:lpstr>Health System Resilience</vt:lpstr>
      <vt:lpstr>Key Findings</vt:lpstr>
      <vt:lpstr> Change in budget, staff &amp; hospital activity  2005 – 2014 </vt:lpstr>
      <vt:lpstr>Numbers waiting for inpatient &amp; day case hospital treatment 2008 to 2014</vt:lpstr>
      <vt:lpstr>Cost shifting on to households 2008-13 </vt:lpstr>
      <vt:lpstr>Managers’ Priorities vs Time</vt:lpstr>
      <vt:lpstr>What ties up managers’ time?</vt:lpstr>
      <vt:lpstr>Resilience project website</vt:lpstr>
      <vt:lpstr>With access to indicators for all</vt:lpstr>
      <vt:lpstr>Key Outputs</vt:lpstr>
      <vt:lpstr>Informing international research</vt:lpstr>
      <vt:lpstr>Informed 2015 Budget negotiations</vt:lpstr>
      <vt:lpstr>PowerPoint Presentation</vt:lpstr>
      <vt:lpstr>Informed HSE 2015 Service planning </vt:lpstr>
      <vt:lpstr>Good media coverage </vt:lpstr>
      <vt:lpstr>PowerPoint Presentation</vt:lpstr>
      <vt:lpstr>PowerPoint Presentation</vt:lpstr>
      <vt:lpstr>PowerPoint Presentation</vt:lpstr>
      <vt:lpstr>Text from senior health service leader after Budget 2015</vt:lpstr>
      <vt:lpstr>Response from senior political figure to Resilience journal article sent </vt:lpstr>
      <vt:lpstr>Why the impact?</vt:lpstr>
      <vt:lpstr>Next up…Pathways to UHC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Legacy of Austerity</dc:title>
  <dc:creator>Administrator</dc:creator>
  <cp:lastModifiedBy>Amy FitzGerald</cp:lastModifiedBy>
  <cp:revision>31</cp:revision>
  <cp:lastPrinted>2014-12-16T10:33:11Z</cp:lastPrinted>
  <dcterms:created xsi:type="dcterms:W3CDTF">2015-01-05T11:50:23Z</dcterms:created>
  <dcterms:modified xsi:type="dcterms:W3CDTF">2015-05-20T11:54:35Z</dcterms:modified>
</cp:coreProperties>
</file>