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modernComment_100_69AAA8F5.xml" ContentType="application/vnd.ms-powerpoint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webextensions/webextension2.xml" ContentType="application/vnd.ms-office.webextension+xml"/>
  <Override PartName="/ppt/notesSlides/notesSlide7.xml" ContentType="application/vnd.openxmlformats-officedocument.presentationml.notesSlide+xml"/>
  <Override PartName="/ppt/webextensions/webextension3.xml" ContentType="application/vnd.ms-office.webextension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34"/>
  </p:notesMasterIdLst>
  <p:sldIdLst>
    <p:sldId id="256" r:id="rId4"/>
    <p:sldId id="302" r:id="rId5"/>
    <p:sldId id="304" r:id="rId6"/>
    <p:sldId id="305" r:id="rId7"/>
    <p:sldId id="307" r:id="rId8"/>
    <p:sldId id="329" r:id="rId9"/>
    <p:sldId id="330" r:id="rId10"/>
    <p:sldId id="308" r:id="rId11"/>
    <p:sldId id="286" r:id="rId12"/>
    <p:sldId id="319" r:id="rId13"/>
    <p:sldId id="267" r:id="rId14"/>
    <p:sldId id="268" r:id="rId15"/>
    <p:sldId id="285" r:id="rId16"/>
    <p:sldId id="257" r:id="rId17"/>
    <p:sldId id="340" r:id="rId18"/>
    <p:sldId id="320" r:id="rId19"/>
    <p:sldId id="321" r:id="rId20"/>
    <p:sldId id="341" r:id="rId21"/>
    <p:sldId id="339" r:id="rId22"/>
    <p:sldId id="316" r:id="rId23"/>
    <p:sldId id="337" r:id="rId24"/>
    <p:sldId id="336" r:id="rId25"/>
    <p:sldId id="334" r:id="rId26"/>
    <p:sldId id="335" r:id="rId27"/>
    <p:sldId id="333" r:id="rId28"/>
    <p:sldId id="332" r:id="rId29"/>
    <p:sldId id="262" r:id="rId30"/>
    <p:sldId id="338" r:id="rId31"/>
    <p:sldId id="342" r:id="rId32"/>
    <p:sldId id="323" r:id="rId33"/>
  </p:sldIdLst>
  <p:sldSz cx="9144000" cy="6858000" type="screen4x3"/>
  <p:notesSz cx="6797675" cy="9926638"/>
  <p:custDataLst>
    <p:tags r:id="rId3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15">
          <p15:clr>
            <a:srgbClr val="A4A3A4"/>
          </p15:clr>
        </p15:guide>
        <p15:guide id="2" pos="5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4A6E517-98D4-A4A1-F56E-12350F7D475B}" name="Lucy Banks" initials="" userId="S::LBANKS@tcd.ie::c360f54e-abfd-4327-8b7c-79e792429df0" providerId="AD"/>
  <p188:author id="{43FCD13A-7C2B-6AD6-C2D8-00D56EB0CD9D}" name="Jess Freeman" initials="JF" userId="S::freemaje@tcd.ie::1e810fc6-2db1-4320-b8cb-fd5c04ce65af" providerId="AD"/>
  <p188:author id="{A7A7433F-ABE1-D174-7138-F9AFF890D330}" name="Jess Freeman" initials="JF" userId="S::FREEMAJE@tcd.ie::1e810fc6-2db1-4320-b8cb-fd5c04ce65af" providerId="AD"/>
  <p188:author id="{6E7487ED-09AC-3791-9CE9-6870D0C6665A}" name="Michelle Share" initials="MS" userId="S::sharem@tcd.ie::c4845184-a556-4482-8073-8ce49c1d183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71BC"/>
    <a:srgbClr val="0071BC"/>
    <a:srgbClr val="006FBA"/>
    <a:srgbClr val="0071B7"/>
    <a:srgbClr val="0B5CAE"/>
    <a:srgbClr val="0E73B9"/>
    <a:srgbClr val="005EAE"/>
    <a:srgbClr val="3E6D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" dt="2026-09-11T12:10:06.585"/>
    <p1510:client id="{356F356B-E92E-42C8-B8FB-3CAD7E01290E}" v="32" dt="2026-09-11T13:41:27.586"/>
    <p1510:client id="{AAC40F11-3C99-E481-8F05-26F4A5175029}" v="32" dt="2026-09-11T13:18:19.056"/>
    <p1510:client id="{D6FAFB7B-BCCA-4972-9952-45B9A065578D}" v="89" dt="2026-09-11T11:37:08.394"/>
    <p1510:client id="{DE070D23-2DAE-4154-28B4-E473039FDA9E}" v="4" dt="2026-09-10T14:26:08.254"/>
    <p1510:client id="{E27FAAA3-D05A-3368-0360-FA01030A0090}" v="1" dt="2026-09-11T12:06:33.481"/>
    <p1510:client id="{E947F65E-F536-4054-8EDE-D128D671910E}" v="2" dt="2026-09-11T12:08:28.7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4115"/>
        <p:guide pos="519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ableStyles" Target="tableStyles.xml"/><Relationship Id="rId21" Type="http://schemas.openxmlformats.org/officeDocument/2006/relationships/slide" Target="slides/slide18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ags" Target="tags/tag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1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heme" Target="theme/theme1.xml"/></Relationships>
</file>

<file path=ppt/comments/modernComment_100_69AAA8F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A565A9F-7A86-40F4-9A48-ED966DFC690A}" authorId="{6E7487ED-09AC-3791-9CE9-6870D0C6665A}" created="2026-09-10T11:56:12.259" startDate="2026-09-10T11:56:12.259" dueDate="2026-09-10T11:56:12.259" assignedTo="{E4A6E517-98D4-A4A1-F56E-12350F7D475B}" title="@Lucy Banks -well done - not sure how we can get the three to play?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772792053" sldId="256"/>
      <ac:picMk id="4" creationId="{A0933369-3241-11B7-E3B6-DAC3D21D55F8}"/>
    </ac:deMkLst>
    <p188:replyLst>
      <p188:reply id="{C60B5DBA-FEBF-41AD-B0DC-D63552043E3B}" authorId="{E4A6E517-98D4-A4A1-F56E-12350F7D475B}" created="2026-09-10T12:09:26.290">
        <p188:txBody>
          <a:bodyPr/>
          <a:lstStyle/>
          <a:p>
            <a:r>
              <a:rPr lang="en-IE"/>
              <a:t>[@Michelle Share] the 3 of them are on there but not sure we can loop them one after the other. Will keep trying but if all fails we can just loop one</a:t>
            </a:r>
          </a:p>
        </p188:txBody>
      </p188:reply>
      <p188:reply id="{C88714C2-A45C-48FF-A4F1-8F07B7A8F4F3}" authorId="{6E7487ED-09AC-3791-9CE9-6870D0C6665A}" created="2026-09-10T12:27:11.775">
        <p188:txBody>
          <a:bodyPr/>
          <a:lstStyle/>
          <a:p>
            <a:r>
              <a:rPr lang="en-US"/>
              <a:t>Or we could have a separate welcome presentation that duplicates the first slide with each slide embedded with a different track. These 3 slides could play in a loop. When finished being played we just close and then open the other presentation?</a:t>
            </a:r>
          </a:p>
        </p188:txBody>
      </p188:reply>
    </p188:replyLst>
    <p188:txBody>
      <a:bodyPr/>
      <a:lstStyle/>
      <a:p>
        <a:r>
          <a:rPr lang="en-GB"/>
          <a:t>[@Lucy Banks] -well done - not sure how we can get the three to play?</a:t>
        </a:r>
      </a:p>
    </p188:txBody>
    <p188:extLst>
      <p:ext xmlns:p="http://schemas.openxmlformats.org/presentationml/2006/main" uri="{5BB2D875-25FF-4072-B9AC-8F64D62656EB}">
        <p228:taskDetails xmlns:p228="http://schemas.microsoft.com/office/powerpoint/2022/08/main">
          <p228:history>
            <p228:event time="2026-09-10T11:56:12.259" id="{D7D9E66A-B958-43F4-AD50-4571ECC610BE}">
              <p228:atrbtn authorId="{6E7487ED-09AC-3791-9CE9-6870D0C6665A}"/>
              <p228:anchr>
                <p228:comment id="{4A565A9F-7A86-40F4-9A48-ED966DFC690A}"/>
              </p228:anchr>
              <p228:add/>
            </p228:event>
            <p228:event time="2026-09-10T11:56:12.259" id="{45CEF368-C8E4-4618-93D3-54A6FF9BC878}">
              <p228:atrbtn authorId="{6E7487ED-09AC-3791-9CE9-6870D0C6665A}"/>
              <p228:anchr>
                <p228:comment id="{4A565A9F-7A86-40F4-9A48-ED966DFC690A}"/>
              </p228:anchr>
              <p228:asgn authorId="{E4A6E517-98D4-A4A1-F56E-12350F7D475B}"/>
            </p228:event>
            <p228:event time="2026-09-10T11:56:12.259" id="{36FCF3BC-5D80-48CC-88CC-AFC96B9DD682}">
              <p228:atrbtn authorId="{6E7487ED-09AC-3791-9CE9-6870D0C6665A}"/>
              <p228:anchr>
                <p228:comment id="{4A565A9F-7A86-40F4-9A48-ED966DFC690A}"/>
              </p228:anchr>
              <p228:title val="@Lucy Banks -well done - not sure how we can get the three to play?"/>
            </p228:event>
            <p228:event time="2026-09-10T11:56:12.259" id="{148888C9-CD22-4970-8749-375E9E69EDD5}">
              <p228:atrbtn authorId="{6E7487ED-09AC-3791-9CE9-6870D0C6665A}"/>
              <p228:anchr>
                <p228:comment id="{4A565A9F-7A86-40F4-9A48-ED966DFC690A}"/>
              </p228:anchr>
              <p228:date stDt="2026-09-10T11:56:12.259" endDt="2026-09-10T11:56:12.259"/>
            </p228:event>
          </p228:history>
        </p228:taskDetails>
      </p:ext>
    </p188:extLst>
  </p188:cm>
  <p188:cm id="{8D04C07C-075B-4729-8D41-4471F6A6460A}" authorId="{A7A7433F-ABE1-D174-7138-F9AFF890D330}" created="2026-09-10T14:48:46.173">
    <pc:sldMkLst xmlns:pc="http://schemas.microsoft.com/office/powerpoint/2013/main/command">
      <pc:docMk/>
      <pc:sldMk cId="1772792053" sldId="256"/>
    </pc:sldMkLst>
    <p188:replyLst>
      <p188:reply id="{2329FF0E-1190-48A1-B6AC-301F307D79DC}" authorId="{6E7487ED-09AC-3791-9CE9-6870D0C6665A}" created="2026-09-11T12:06:33.481">
        <p188:txBody>
          <a:bodyPr/>
          <a:lstStyle/>
          <a:p>
            <a:r>
              <a:rPr lang="en-US"/>
              <a:t>[@Jess Freeman] - shall we just make a new slide repeated three times and see how that goes?</a:t>
            </a:r>
          </a:p>
        </p188:txBody>
      </p188:reply>
      <p188:reply id="{E81570B1-37CC-4D6D-9687-F024425104F9}" authorId="{43FCD13A-7C2B-6AD6-C2D8-00D56EB0CD9D}" created="2026-09-11T12:08:28.710">
        <p188:txBody>
          <a:bodyPr/>
          <a:lstStyle/>
          <a:p>
            <a:r>
              <a:rPr lang="en-US"/>
              <a:t>I think its the best option - I wont let this best me, but running out of time</a:t>
            </a:r>
          </a:p>
        </p188:txBody>
      </p188:reply>
      <p188:reply id="{CF0309A6-A50D-4331-BD2F-A17E45059310}" authorId="{6E7487ED-09AC-3791-9CE9-6870D0C6665A}" created="2026-09-11T12:10:06.585">
        <p188:txBody>
          <a:bodyPr/>
          <a:lstStyle/>
          <a:p>
            <a:r>
              <a:rPr lang="en-US"/>
              <a:t>should I go ahead and do it? We will also need some slides in 3074 for the survey and some information on an event sent by Erika</a:t>
            </a:r>
          </a:p>
        </p188:txBody>
      </p188:reply>
    </p188:replyLst>
    <p188:txBody>
      <a:bodyPr/>
      <a:lstStyle/>
      <a:p>
        <a:r>
          <a:rPr lang="en-IE"/>
          <a:t>Still working on this - I have it set up in the amination tab to play once the previous one is ended, but still not flowing</a:t>
        </a:r>
      </a:p>
    </p188:txBody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#3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F5A76C5-946B-4324-97CF-BC8278740E1B}" type="doc">
      <dgm:prSet loTypeId="urn:microsoft.com/office/officeart/2005/8/layout/vList5" loCatId="list" qsTypeId="urn:microsoft.com/office/officeart/2005/8/quickstyle/simple1#7" qsCatId="simple" csTypeId="urn:microsoft.com/office/officeart/2005/8/colors/accent2_2#3" csCatId="accent2" phldr="1"/>
      <dgm:spPr/>
      <dgm:t>
        <a:bodyPr/>
        <a:lstStyle/>
        <a:p>
          <a:endParaRPr lang="en-US"/>
        </a:p>
      </dgm:t>
    </dgm:pt>
    <dgm:pt modelId="{1E1E7939-3E09-4828-8134-358B40448A8A}">
      <dgm:prSet/>
      <dgm:spPr/>
      <dgm:t>
        <a:bodyPr/>
        <a:lstStyle/>
        <a:p>
          <a:r>
            <a:rPr lang="en-IE"/>
            <a:t>1. What is being argued?</a:t>
          </a:r>
          <a:endParaRPr lang="en-US"/>
        </a:p>
      </dgm:t>
    </dgm:pt>
    <dgm:pt modelId="{5E66E01C-9103-4D9C-800B-2DBE0CE48F2C}" type="parTrans" cxnId="{97AF4B9D-E534-446C-A7C5-F2785E5A59A0}">
      <dgm:prSet/>
      <dgm:spPr/>
      <dgm:t>
        <a:bodyPr/>
        <a:lstStyle/>
        <a:p>
          <a:endParaRPr lang="en-US"/>
        </a:p>
      </dgm:t>
    </dgm:pt>
    <dgm:pt modelId="{81AD8002-3D96-4E9B-9EB9-56B66350A526}" type="sibTrans" cxnId="{97AF4B9D-E534-446C-A7C5-F2785E5A59A0}">
      <dgm:prSet/>
      <dgm:spPr/>
      <dgm:t>
        <a:bodyPr/>
        <a:lstStyle/>
        <a:p>
          <a:endParaRPr lang="en-US"/>
        </a:p>
      </dgm:t>
    </dgm:pt>
    <dgm:pt modelId="{C6EDFD5A-0C1D-4449-B529-48A096EE8C5C}">
      <dgm:prSet/>
      <dgm:spPr/>
      <dgm:t>
        <a:bodyPr/>
        <a:lstStyle/>
        <a:p>
          <a:r>
            <a:rPr lang="en-IE"/>
            <a:t>What is the author, lecturer, policy, or theory saying?</a:t>
          </a:r>
          <a:endParaRPr lang="en-US"/>
        </a:p>
      </dgm:t>
    </dgm:pt>
    <dgm:pt modelId="{7E65632D-E382-431F-AF9E-09C3B2142264}" type="parTrans" cxnId="{98E45588-3E82-46F4-A3A2-330DAB948409}">
      <dgm:prSet/>
      <dgm:spPr/>
      <dgm:t>
        <a:bodyPr/>
        <a:lstStyle/>
        <a:p>
          <a:endParaRPr lang="en-US"/>
        </a:p>
      </dgm:t>
    </dgm:pt>
    <dgm:pt modelId="{DE322479-EEC8-4E74-B0AF-80211019443F}" type="sibTrans" cxnId="{98E45588-3E82-46F4-A3A2-330DAB948409}">
      <dgm:prSet/>
      <dgm:spPr/>
      <dgm:t>
        <a:bodyPr/>
        <a:lstStyle/>
        <a:p>
          <a:endParaRPr lang="en-US"/>
        </a:p>
      </dgm:t>
    </dgm:pt>
    <dgm:pt modelId="{DE66C490-D6B7-4167-9854-D5348393A89A}">
      <dgm:prSet/>
      <dgm:spPr/>
      <dgm:t>
        <a:bodyPr/>
        <a:lstStyle/>
        <a:p>
          <a:r>
            <a:rPr lang="en-IE"/>
            <a:t>2. What evidence is being used?</a:t>
          </a:r>
          <a:endParaRPr lang="en-US"/>
        </a:p>
      </dgm:t>
    </dgm:pt>
    <dgm:pt modelId="{4550FAE3-7F41-499E-90CB-ECE30D6EE6F6}" type="parTrans" cxnId="{4B1C1F69-4E7D-4619-ABCA-34737F82BDA5}">
      <dgm:prSet/>
      <dgm:spPr/>
      <dgm:t>
        <a:bodyPr/>
        <a:lstStyle/>
        <a:p>
          <a:endParaRPr lang="en-US"/>
        </a:p>
      </dgm:t>
    </dgm:pt>
    <dgm:pt modelId="{AEC603DF-6C57-4AB6-BA78-FABD1E67CC1F}" type="sibTrans" cxnId="{4B1C1F69-4E7D-4619-ABCA-34737F82BDA5}">
      <dgm:prSet/>
      <dgm:spPr/>
      <dgm:t>
        <a:bodyPr/>
        <a:lstStyle/>
        <a:p>
          <a:endParaRPr lang="en-US"/>
        </a:p>
      </dgm:t>
    </dgm:pt>
    <dgm:pt modelId="{3D08040C-CCFB-4DBD-A1AB-7BE24AE0E0A2}">
      <dgm:prSet/>
      <dgm:spPr/>
      <dgm:t>
        <a:bodyPr/>
        <a:lstStyle/>
        <a:p>
          <a:r>
            <a:rPr lang="en-IE"/>
            <a:t>What research, theory, policy, or practice supports this view?</a:t>
          </a:r>
          <a:endParaRPr lang="en-US"/>
        </a:p>
      </dgm:t>
    </dgm:pt>
    <dgm:pt modelId="{B6622A19-D8A2-4A4F-A7E9-6ADC4E4C2AFA}" type="parTrans" cxnId="{732983CD-4DEE-4403-851A-20815737F8C3}">
      <dgm:prSet/>
      <dgm:spPr/>
      <dgm:t>
        <a:bodyPr/>
        <a:lstStyle/>
        <a:p>
          <a:endParaRPr lang="en-US"/>
        </a:p>
      </dgm:t>
    </dgm:pt>
    <dgm:pt modelId="{B4C9E7C1-B636-4CA1-A3CE-E3B66D2F5CA3}" type="sibTrans" cxnId="{732983CD-4DEE-4403-851A-20815737F8C3}">
      <dgm:prSet/>
      <dgm:spPr/>
      <dgm:t>
        <a:bodyPr/>
        <a:lstStyle/>
        <a:p>
          <a:endParaRPr lang="en-US"/>
        </a:p>
      </dgm:t>
    </dgm:pt>
    <dgm:pt modelId="{885FF565-895A-4178-A0C9-AF09E13A1CC9}">
      <dgm:prSet/>
      <dgm:spPr/>
      <dgm:t>
        <a:bodyPr/>
        <a:lstStyle/>
        <a:p>
          <a:r>
            <a:rPr lang="en-IE"/>
            <a:t>What is taken for granted, and what other perspectives might exist?</a:t>
          </a:r>
          <a:endParaRPr lang="en-US"/>
        </a:p>
      </dgm:t>
    </dgm:pt>
    <dgm:pt modelId="{EA7DE785-88FB-4FAA-A5C4-2463A2728A41}" type="parTrans" cxnId="{5EE99F60-8199-4D71-942F-2F1262F618F1}">
      <dgm:prSet/>
      <dgm:spPr/>
      <dgm:t>
        <a:bodyPr/>
        <a:lstStyle/>
        <a:p>
          <a:endParaRPr lang="en-US"/>
        </a:p>
      </dgm:t>
    </dgm:pt>
    <dgm:pt modelId="{2F122ABC-2B35-42BE-B9E5-0B2D54ED4B47}" type="sibTrans" cxnId="{5EE99F60-8199-4D71-942F-2F1262F618F1}">
      <dgm:prSet/>
      <dgm:spPr/>
      <dgm:t>
        <a:bodyPr/>
        <a:lstStyle/>
        <a:p>
          <a:endParaRPr lang="en-US"/>
        </a:p>
      </dgm:t>
    </dgm:pt>
    <dgm:pt modelId="{72DF993D-32F7-416E-A6F5-FC4E7F58E035}">
      <dgm:prSet/>
      <dgm:spPr/>
      <dgm:t>
        <a:bodyPr/>
        <a:lstStyle/>
        <a:p>
          <a:r>
            <a:rPr lang="en-IE"/>
            <a:t>How do I understand this issue, and how can I support my view?</a:t>
          </a:r>
          <a:endParaRPr lang="en-US"/>
        </a:p>
      </dgm:t>
    </dgm:pt>
    <dgm:pt modelId="{19D38C9B-EDF5-4194-94CF-CF5EE5C2EBD7}" type="parTrans" cxnId="{E9CA9DF2-969E-444D-AAAD-C84F7341BA6C}">
      <dgm:prSet/>
      <dgm:spPr/>
      <dgm:t>
        <a:bodyPr/>
        <a:lstStyle/>
        <a:p>
          <a:endParaRPr lang="en-US"/>
        </a:p>
      </dgm:t>
    </dgm:pt>
    <dgm:pt modelId="{FBE59DD7-0B45-4E17-93EB-F4909096069F}" type="sibTrans" cxnId="{E9CA9DF2-969E-444D-AAAD-C84F7341BA6C}">
      <dgm:prSet/>
      <dgm:spPr/>
      <dgm:t>
        <a:bodyPr/>
        <a:lstStyle/>
        <a:p>
          <a:endParaRPr lang="en-US"/>
        </a:p>
      </dgm:t>
    </dgm:pt>
    <dgm:pt modelId="{97CB2F90-C17C-46AA-977C-D7E7B64B54E0}">
      <dgm:prSet/>
      <dgm:spPr/>
      <dgm:t>
        <a:bodyPr/>
        <a:lstStyle/>
        <a:p>
          <a:r>
            <a:rPr lang="en-IE"/>
            <a:t>4. What is my emerging position?</a:t>
          </a:r>
          <a:endParaRPr lang="en-US"/>
        </a:p>
      </dgm:t>
    </dgm:pt>
    <dgm:pt modelId="{1F77479E-2155-4932-8EEE-977A0721C99A}" type="sibTrans" cxnId="{7C0A8305-53B8-45CE-904E-B0A8E1452752}">
      <dgm:prSet/>
      <dgm:spPr/>
      <dgm:t>
        <a:bodyPr/>
        <a:lstStyle/>
        <a:p>
          <a:endParaRPr lang="en-US"/>
        </a:p>
      </dgm:t>
    </dgm:pt>
    <dgm:pt modelId="{3EFB96DA-DEDB-48EB-819D-2667872C7604}" type="parTrans" cxnId="{7C0A8305-53B8-45CE-904E-B0A8E1452752}">
      <dgm:prSet/>
      <dgm:spPr/>
      <dgm:t>
        <a:bodyPr/>
        <a:lstStyle/>
        <a:p>
          <a:endParaRPr lang="en-US"/>
        </a:p>
      </dgm:t>
    </dgm:pt>
    <dgm:pt modelId="{3C9EB10C-577A-9442-9925-D2FA82EC3CCD}">
      <dgm:prSet phldrT="[Text]"/>
      <dgm:spPr/>
      <dgm:t>
        <a:bodyPr/>
        <a:lstStyle/>
        <a:p>
          <a:r>
            <a:rPr lang="en-IE"/>
            <a:t>3. What assumptions are being made</a:t>
          </a:r>
          <a:endParaRPr lang="en-GB"/>
        </a:p>
      </dgm:t>
    </dgm:pt>
    <dgm:pt modelId="{51268D14-2F6E-E94B-8BF9-BB75EECF404B}" type="parTrans" cxnId="{87815A38-95F2-534B-A5B2-74193BD02D31}">
      <dgm:prSet/>
      <dgm:spPr/>
    </dgm:pt>
    <dgm:pt modelId="{604DDB1B-4FF6-9E4F-8508-AC25B16881D4}" type="sibTrans" cxnId="{87815A38-95F2-534B-A5B2-74193BD02D31}">
      <dgm:prSet/>
      <dgm:spPr/>
    </dgm:pt>
    <dgm:pt modelId="{FC1967EF-DB4C-784B-903F-5FB01B917633}" type="pres">
      <dgm:prSet presAssocID="{3F5A76C5-946B-4324-97CF-BC8278740E1B}" presName="Name0" presStyleCnt="0">
        <dgm:presLayoutVars>
          <dgm:dir/>
          <dgm:animLvl val="lvl"/>
          <dgm:resizeHandles val="exact"/>
        </dgm:presLayoutVars>
      </dgm:prSet>
      <dgm:spPr/>
    </dgm:pt>
    <dgm:pt modelId="{95F1E098-D1EF-D547-A816-E4EDC8300E3B}" type="pres">
      <dgm:prSet presAssocID="{1E1E7939-3E09-4828-8134-358B40448A8A}" presName="linNode" presStyleCnt="0"/>
      <dgm:spPr/>
    </dgm:pt>
    <dgm:pt modelId="{D8DE2E77-8B88-9647-8207-C13374F0A567}" type="pres">
      <dgm:prSet presAssocID="{1E1E7939-3E09-4828-8134-358B40448A8A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406176F8-EEF0-9B46-BE3F-87DFE4CCC89B}" type="pres">
      <dgm:prSet presAssocID="{1E1E7939-3E09-4828-8134-358B40448A8A}" presName="descendantText" presStyleLbl="alignAccFollowNode1" presStyleIdx="0" presStyleCnt="4">
        <dgm:presLayoutVars>
          <dgm:bulletEnabled val="1"/>
        </dgm:presLayoutVars>
      </dgm:prSet>
      <dgm:spPr/>
    </dgm:pt>
    <dgm:pt modelId="{ECC96E11-81C1-C24D-8CCC-22B3DDD19B86}" type="pres">
      <dgm:prSet presAssocID="{81AD8002-3D96-4E9B-9EB9-56B66350A526}" presName="sp" presStyleCnt="0"/>
      <dgm:spPr/>
    </dgm:pt>
    <dgm:pt modelId="{6510109A-3539-CB40-97A6-1453CD959B22}" type="pres">
      <dgm:prSet presAssocID="{DE66C490-D6B7-4167-9854-D5348393A89A}" presName="linNode" presStyleCnt="0"/>
      <dgm:spPr/>
    </dgm:pt>
    <dgm:pt modelId="{89117D0B-1976-0440-9573-3DC1156367BE}" type="pres">
      <dgm:prSet presAssocID="{DE66C490-D6B7-4167-9854-D5348393A89A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5960E4DB-DB66-8043-AB3B-64E2BC8DDC46}" type="pres">
      <dgm:prSet presAssocID="{DE66C490-D6B7-4167-9854-D5348393A89A}" presName="descendantText" presStyleLbl="alignAccFollowNode1" presStyleIdx="1" presStyleCnt="4">
        <dgm:presLayoutVars>
          <dgm:bulletEnabled val="1"/>
        </dgm:presLayoutVars>
      </dgm:prSet>
      <dgm:spPr/>
    </dgm:pt>
    <dgm:pt modelId="{3CD44EF9-2E8A-9847-9DC9-EBB9D71B925C}" type="pres">
      <dgm:prSet presAssocID="{AEC603DF-6C57-4AB6-BA78-FABD1E67CC1F}" presName="sp" presStyleCnt="0"/>
      <dgm:spPr/>
    </dgm:pt>
    <dgm:pt modelId="{51DDFFEF-BB5A-BD4A-B976-D5841C76926A}" type="pres">
      <dgm:prSet presAssocID="{3C9EB10C-577A-9442-9925-D2FA82EC3CCD}" presName="linNode" presStyleCnt="0"/>
      <dgm:spPr/>
    </dgm:pt>
    <dgm:pt modelId="{FBB80ED0-CE8F-8C44-A13B-633A1E122CD5}" type="pres">
      <dgm:prSet presAssocID="{3C9EB10C-577A-9442-9925-D2FA82EC3CCD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BB8DEB75-BFF8-7345-9AAD-4C0B407259C8}" type="pres">
      <dgm:prSet presAssocID="{3C9EB10C-577A-9442-9925-D2FA82EC3CCD}" presName="descendantText" presStyleLbl="alignAccFollowNode1" presStyleIdx="2" presStyleCnt="4">
        <dgm:presLayoutVars>
          <dgm:bulletEnabled val="1"/>
        </dgm:presLayoutVars>
      </dgm:prSet>
      <dgm:spPr/>
    </dgm:pt>
    <dgm:pt modelId="{2F8D8560-3E03-2C40-9B3C-414992F6CF94}" type="pres">
      <dgm:prSet presAssocID="{604DDB1B-4FF6-9E4F-8508-AC25B16881D4}" presName="sp" presStyleCnt="0"/>
      <dgm:spPr/>
    </dgm:pt>
    <dgm:pt modelId="{BA0C211B-75A8-A14B-BC59-7AE55032DA84}" type="pres">
      <dgm:prSet presAssocID="{97CB2F90-C17C-46AA-977C-D7E7B64B54E0}" presName="linNode" presStyleCnt="0"/>
      <dgm:spPr/>
    </dgm:pt>
    <dgm:pt modelId="{98E82809-C632-524D-961A-B8DA4BD552B9}" type="pres">
      <dgm:prSet presAssocID="{97CB2F90-C17C-46AA-977C-D7E7B64B54E0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9B76ECF9-8631-454D-A824-AE02762DE19E}" type="pres">
      <dgm:prSet presAssocID="{97CB2F90-C17C-46AA-977C-D7E7B64B54E0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7C0A8305-53B8-45CE-904E-B0A8E1452752}" srcId="{3F5A76C5-946B-4324-97CF-BC8278740E1B}" destId="{97CB2F90-C17C-46AA-977C-D7E7B64B54E0}" srcOrd="3" destOrd="0" parTransId="{3EFB96DA-DEDB-48EB-819D-2667872C7604}" sibTransId="{1F77479E-2155-4932-8EEE-977A0721C99A}"/>
    <dgm:cxn modelId="{9293AE34-06FF-B747-9697-44D69EAE27F5}" type="presOf" srcId="{3C9EB10C-577A-9442-9925-D2FA82EC3CCD}" destId="{FBB80ED0-CE8F-8C44-A13B-633A1E122CD5}" srcOrd="0" destOrd="0" presId="urn:microsoft.com/office/officeart/2005/8/layout/vList5"/>
    <dgm:cxn modelId="{87815A38-95F2-534B-A5B2-74193BD02D31}" srcId="{3F5A76C5-946B-4324-97CF-BC8278740E1B}" destId="{3C9EB10C-577A-9442-9925-D2FA82EC3CCD}" srcOrd="2" destOrd="0" parTransId="{51268D14-2F6E-E94B-8BF9-BB75EECF404B}" sibTransId="{604DDB1B-4FF6-9E4F-8508-AC25B16881D4}"/>
    <dgm:cxn modelId="{3A43E03B-FF21-2D4D-9CF9-3F53D3BF33F6}" type="presOf" srcId="{885FF565-895A-4178-A0C9-AF09E13A1CC9}" destId="{BB8DEB75-BFF8-7345-9AAD-4C0B407259C8}" srcOrd="0" destOrd="0" presId="urn:microsoft.com/office/officeart/2005/8/layout/vList5"/>
    <dgm:cxn modelId="{5EE99F60-8199-4D71-942F-2F1262F618F1}" srcId="{3C9EB10C-577A-9442-9925-D2FA82EC3CCD}" destId="{885FF565-895A-4178-A0C9-AF09E13A1CC9}" srcOrd="0" destOrd="0" parTransId="{EA7DE785-88FB-4FAA-A5C4-2463A2728A41}" sibTransId="{2F122ABC-2B35-42BE-B9E5-0B2D54ED4B47}"/>
    <dgm:cxn modelId="{60FD5742-A013-3848-B7A6-5AFAFBD3B523}" type="presOf" srcId="{72DF993D-32F7-416E-A6F5-FC4E7F58E035}" destId="{9B76ECF9-8631-454D-A824-AE02762DE19E}" srcOrd="0" destOrd="0" presId="urn:microsoft.com/office/officeart/2005/8/layout/vList5"/>
    <dgm:cxn modelId="{4B1C1F69-4E7D-4619-ABCA-34737F82BDA5}" srcId="{3F5A76C5-946B-4324-97CF-BC8278740E1B}" destId="{DE66C490-D6B7-4167-9854-D5348393A89A}" srcOrd="1" destOrd="0" parTransId="{4550FAE3-7F41-499E-90CB-ECE30D6EE6F6}" sibTransId="{AEC603DF-6C57-4AB6-BA78-FABD1E67CC1F}"/>
    <dgm:cxn modelId="{58A9166D-9DB9-C74A-9B10-600BEFAC204F}" type="presOf" srcId="{DE66C490-D6B7-4167-9854-D5348393A89A}" destId="{89117D0B-1976-0440-9573-3DC1156367BE}" srcOrd="0" destOrd="0" presId="urn:microsoft.com/office/officeart/2005/8/layout/vList5"/>
    <dgm:cxn modelId="{89553F76-1ABF-E348-9CA8-365B7AC3A38E}" type="presOf" srcId="{3D08040C-CCFB-4DBD-A1AB-7BE24AE0E0A2}" destId="{5960E4DB-DB66-8043-AB3B-64E2BC8DDC46}" srcOrd="0" destOrd="0" presId="urn:microsoft.com/office/officeart/2005/8/layout/vList5"/>
    <dgm:cxn modelId="{98E45588-3E82-46F4-A3A2-330DAB948409}" srcId="{1E1E7939-3E09-4828-8134-358B40448A8A}" destId="{C6EDFD5A-0C1D-4449-B529-48A096EE8C5C}" srcOrd="0" destOrd="0" parTransId="{7E65632D-E382-431F-AF9E-09C3B2142264}" sibTransId="{DE322479-EEC8-4E74-B0AF-80211019443F}"/>
    <dgm:cxn modelId="{98E7BB8E-246E-2648-9E94-56577AB21A84}" type="presOf" srcId="{97CB2F90-C17C-46AA-977C-D7E7B64B54E0}" destId="{98E82809-C632-524D-961A-B8DA4BD552B9}" srcOrd="0" destOrd="0" presId="urn:microsoft.com/office/officeart/2005/8/layout/vList5"/>
    <dgm:cxn modelId="{97AF4B9D-E534-446C-A7C5-F2785E5A59A0}" srcId="{3F5A76C5-946B-4324-97CF-BC8278740E1B}" destId="{1E1E7939-3E09-4828-8134-358B40448A8A}" srcOrd="0" destOrd="0" parTransId="{5E66E01C-9103-4D9C-800B-2DBE0CE48F2C}" sibTransId="{81AD8002-3D96-4E9B-9EB9-56B66350A526}"/>
    <dgm:cxn modelId="{682AC1A4-40F6-3449-970F-F6F6637A18B7}" type="presOf" srcId="{3F5A76C5-946B-4324-97CF-BC8278740E1B}" destId="{FC1967EF-DB4C-784B-903F-5FB01B917633}" srcOrd="0" destOrd="0" presId="urn:microsoft.com/office/officeart/2005/8/layout/vList5"/>
    <dgm:cxn modelId="{732983CD-4DEE-4403-851A-20815737F8C3}" srcId="{DE66C490-D6B7-4167-9854-D5348393A89A}" destId="{3D08040C-CCFB-4DBD-A1AB-7BE24AE0E0A2}" srcOrd="0" destOrd="0" parTransId="{B6622A19-D8A2-4A4F-A7E9-6ADC4E4C2AFA}" sibTransId="{B4C9E7C1-B636-4CA1-A3CE-E3B66D2F5CA3}"/>
    <dgm:cxn modelId="{B0881BDA-7617-2C4F-980E-2BE67555335E}" type="presOf" srcId="{C6EDFD5A-0C1D-4449-B529-48A096EE8C5C}" destId="{406176F8-EEF0-9B46-BE3F-87DFE4CCC89B}" srcOrd="0" destOrd="0" presId="urn:microsoft.com/office/officeart/2005/8/layout/vList5"/>
    <dgm:cxn modelId="{48950CDB-0870-DE49-A2BB-2C7B8EB329BB}" type="presOf" srcId="{1E1E7939-3E09-4828-8134-358B40448A8A}" destId="{D8DE2E77-8B88-9647-8207-C13374F0A567}" srcOrd="0" destOrd="0" presId="urn:microsoft.com/office/officeart/2005/8/layout/vList5"/>
    <dgm:cxn modelId="{E9CA9DF2-969E-444D-AAAD-C84F7341BA6C}" srcId="{97CB2F90-C17C-46AA-977C-D7E7B64B54E0}" destId="{72DF993D-32F7-416E-A6F5-FC4E7F58E035}" srcOrd="0" destOrd="0" parTransId="{19D38C9B-EDF5-4194-94CF-CF5EE5C2EBD7}" sibTransId="{FBE59DD7-0B45-4E17-93EB-F4909096069F}"/>
    <dgm:cxn modelId="{C4D3CD15-2555-D24E-80BC-E1F798685D1F}" type="presParOf" srcId="{FC1967EF-DB4C-784B-903F-5FB01B917633}" destId="{95F1E098-D1EF-D547-A816-E4EDC8300E3B}" srcOrd="0" destOrd="0" presId="urn:microsoft.com/office/officeart/2005/8/layout/vList5"/>
    <dgm:cxn modelId="{15762BEA-5BA2-BB40-AD77-D967953BFD19}" type="presParOf" srcId="{95F1E098-D1EF-D547-A816-E4EDC8300E3B}" destId="{D8DE2E77-8B88-9647-8207-C13374F0A567}" srcOrd="0" destOrd="0" presId="urn:microsoft.com/office/officeart/2005/8/layout/vList5"/>
    <dgm:cxn modelId="{51F471E9-9FC1-4E4A-ACBE-775B9B4BBC52}" type="presParOf" srcId="{95F1E098-D1EF-D547-A816-E4EDC8300E3B}" destId="{406176F8-EEF0-9B46-BE3F-87DFE4CCC89B}" srcOrd="1" destOrd="0" presId="urn:microsoft.com/office/officeart/2005/8/layout/vList5"/>
    <dgm:cxn modelId="{20CD2ED2-0181-784A-B6C2-CEDE36FA476F}" type="presParOf" srcId="{FC1967EF-DB4C-784B-903F-5FB01B917633}" destId="{ECC96E11-81C1-C24D-8CCC-22B3DDD19B86}" srcOrd="1" destOrd="0" presId="urn:microsoft.com/office/officeart/2005/8/layout/vList5"/>
    <dgm:cxn modelId="{ED9F86FF-E989-B944-BE22-E50A01084509}" type="presParOf" srcId="{FC1967EF-DB4C-784B-903F-5FB01B917633}" destId="{6510109A-3539-CB40-97A6-1453CD959B22}" srcOrd="2" destOrd="0" presId="urn:microsoft.com/office/officeart/2005/8/layout/vList5"/>
    <dgm:cxn modelId="{787BB408-55E3-1746-A3FE-96EA5216EBB5}" type="presParOf" srcId="{6510109A-3539-CB40-97A6-1453CD959B22}" destId="{89117D0B-1976-0440-9573-3DC1156367BE}" srcOrd="0" destOrd="0" presId="urn:microsoft.com/office/officeart/2005/8/layout/vList5"/>
    <dgm:cxn modelId="{8B30A162-3F08-6647-ACD0-845163C86324}" type="presParOf" srcId="{6510109A-3539-CB40-97A6-1453CD959B22}" destId="{5960E4DB-DB66-8043-AB3B-64E2BC8DDC46}" srcOrd="1" destOrd="0" presId="urn:microsoft.com/office/officeart/2005/8/layout/vList5"/>
    <dgm:cxn modelId="{AFE56379-5071-CA4E-822D-B96A95E12E91}" type="presParOf" srcId="{FC1967EF-DB4C-784B-903F-5FB01B917633}" destId="{3CD44EF9-2E8A-9847-9DC9-EBB9D71B925C}" srcOrd="3" destOrd="0" presId="urn:microsoft.com/office/officeart/2005/8/layout/vList5"/>
    <dgm:cxn modelId="{301551C5-A04A-A34A-9525-B0170E238B62}" type="presParOf" srcId="{FC1967EF-DB4C-784B-903F-5FB01B917633}" destId="{51DDFFEF-BB5A-BD4A-B976-D5841C76926A}" srcOrd="4" destOrd="0" presId="urn:microsoft.com/office/officeart/2005/8/layout/vList5"/>
    <dgm:cxn modelId="{332A03B5-161B-3A41-81CE-771CD0052E65}" type="presParOf" srcId="{51DDFFEF-BB5A-BD4A-B976-D5841C76926A}" destId="{FBB80ED0-CE8F-8C44-A13B-633A1E122CD5}" srcOrd="0" destOrd="0" presId="urn:microsoft.com/office/officeart/2005/8/layout/vList5"/>
    <dgm:cxn modelId="{65AEEC83-9B33-C54F-A081-FE7B505DC251}" type="presParOf" srcId="{51DDFFEF-BB5A-BD4A-B976-D5841C76926A}" destId="{BB8DEB75-BFF8-7345-9AAD-4C0B407259C8}" srcOrd="1" destOrd="0" presId="urn:microsoft.com/office/officeart/2005/8/layout/vList5"/>
    <dgm:cxn modelId="{935A1660-E7B4-B54B-959D-8E368B99D5AF}" type="presParOf" srcId="{FC1967EF-DB4C-784B-903F-5FB01B917633}" destId="{2F8D8560-3E03-2C40-9B3C-414992F6CF94}" srcOrd="5" destOrd="0" presId="urn:microsoft.com/office/officeart/2005/8/layout/vList5"/>
    <dgm:cxn modelId="{A27AAB9A-32F3-6E4A-9EA1-A74695CCC330}" type="presParOf" srcId="{FC1967EF-DB4C-784B-903F-5FB01B917633}" destId="{BA0C211B-75A8-A14B-BC59-7AE55032DA84}" srcOrd="6" destOrd="0" presId="urn:microsoft.com/office/officeart/2005/8/layout/vList5"/>
    <dgm:cxn modelId="{44A49C28-1898-274C-982B-37B45259752D}" type="presParOf" srcId="{BA0C211B-75A8-A14B-BC59-7AE55032DA84}" destId="{98E82809-C632-524D-961A-B8DA4BD552B9}" srcOrd="0" destOrd="0" presId="urn:microsoft.com/office/officeart/2005/8/layout/vList5"/>
    <dgm:cxn modelId="{6DB05BD1-64C2-2E46-870B-E658FA28ED03}" type="presParOf" srcId="{BA0C211B-75A8-A14B-BC59-7AE55032DA84}" destId="{9B76ECF9-8631-454D-A824-AE02762DE19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6176F8-EEF0-9B46-BE3F-87DFE4CCC89B}">
      <dsp:nvSpPr>
        <dsp:cNvPr id="0" name=""/>
        <dsp:cNvSpPr/>
      </dsp:nvSpPr>
      <dsp:spPr>
        <a:xfrm rot="5400000">
          <a:off x="4936418" y="-1988355"/>
          <a:ext cx="853074" cy="504748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2400" kern="1200"/>
            <a:t>What is the author, lecturer, policy, or theory saying?</a:t>
          </a:r>
          <a:endParaRPr lang="en-US" sz="2400" kern="1200"/>
        </a:p>
      </dsp:txBody>
      <dsp:txXfrm rot="-5400000">
        <a:off x="2839211" y="150496"/>
        <a:ext cx="5005844" cy="769786"/>
      </dsp:txXfrm>
    </dsp:sp>
    <dsp:sp modelId="{D8DE2E77-8B88-9647-8207-C13374F0A567}">
      <dsp:nvSpPr>
        <dsp:cNvPr id="0" name=""/>
        <dsp:cNvSpPr/>
      </dsp:nvSpPr>
      <dsp:spPr>
        <a:xfrm>
          <a:off x="0" y="2217"/>
          <a:ext cx="2839212" cy="106634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300" kern="1200"/>
            <a:t>1. What is being argued?</a:t>
          </a:r>
          <a:endParaRPr lang="en-US" sz="2300" kern="1200"/>
        </a:p>
      </dsp:txBody>
      <dsp:txXfrm>
        <a:off x="52055" y="54272"/>
        <a:ext cx="2735102" cy="962233"/>
      </dsp:txXfrm>
    </dsp:sp>
    <dsp:sp modelId="{5960E4DB-DB66-8043-AB3B-64E2BC8DDC46}">
      <dsp:nvSpPr>
        <dsp:cNvPr id="0" name=""/>
        <dsp:cNvSpPr/>
      </dsp:nvSpPr>
      <dsp:spPr>
        <a:xfrm rot="5400000">
          <a:off x="4936418" y="-868694"/>
          <a:ext cx="853074" cy="504748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2400" kern="1200"/>
            <a:t>What research, theory, policy, or practice supports this view?</a:t>
          </a:r>
          <a:endParaRPr lang="en-US" sz="2400" kern="1200"/>
        </a:p>
      </dsp:txBody>
      <dsp:txXfrm rot="-5400000">
        <a:off x="2839211" y="1270157"/>
        <a:ext cx="5005844" cy="769786"/>
      </dsp:txXfrm>
    </dsp:sp>
    <dsp:sp modelId="{89117D0B-1976-0440-9573-3DC1156367BE}">
      <dsp:nvSpPr>
        <dsp:cNvPr id="0" name=""/>
        <dsp:cNvSpPr/>
      </dsp:nvSpPr>
      <dsp:spPr>
        <a:xfrm>
          <a:off x="0" y="1121877"/>
          <a:ext cx="2839212" cy="106634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300" kern="1200"/>
            <a:t>2. What evidence is being used?</a:t>
          </a:r>
          <a:endParaRPr lang="en-US" sz="2300" kern="1200"/>
        </a:p>
      </dsp:txBody>
      <dsp:txXfrm>
        <a:off x="52055" y="1173932"/>
        <a:ext cx="2735102" cy="962233"/>
      </dsp:txXfrm>
    </dsp:sp>
    <dsp:sp modelId="{BB8DEB75-BFF8-7345-9AAD-4C0B407259C8}">
      <dsp:nvSpPr>
        <dsp:cNvPr id="0" name=""/>
        <dsp:cNvSpPr/>
      </dsp:nvSpPr>
      <dsp:spPr>
        <a:xfrm rot="5400000">
          <a:off x="4936418" y="250966"/>
          <a:ext cx="853074" cy="504748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2400" kern="1200"/>
            <a:t>What is taken for granted, and what other perspectives might exist?</a:t>
          </a:r>
          <a:endParaRPr lang="en-US" sz="2400" kern="1200"/>
        </a:p>
      </dsp:txBody>
      <dsp:txXfrm rot="-5400000">
        <a:off x="2839211" y="2389817"/>
        <a:ext cx="5005844" cy="769786"/>
      </dsp:txXfrm>
    </dsp:sp>
    <dsp:sp modelId="{FBB80ED0-CE8F-8C44-A13B-633A1E122CD5}">
      <dsp:nvSpPr>
        <dsp:cNvPr id="0" name=""/>
        <dsp:cNvSpPr/>
      </dsp:nvSpPr>
      <dsp:spPr>
        <a:xfrm>
          <a:off x="0" y="2241538"/>
          <a:ext cx="2839212" cy="106634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300" kern="1200"/>
            <a:t>3. What assumptions are being made</a:t>
          </a:r>
          <a:endParaRPr lang="en-GB" sz="2300" kern="1200"/>
        </a:p>
      </dsp:txBody>
      <dsp:txXfrm>
        <a:off x="52055" y="2293593"/>
        <a:ext cx="2735102" cy="962233"/>
      </dsp:txXfrm>
    </dsp:sp>
    <dsp:sp modelId="{9B76ECF9-8631-454D-A824-AE02762DE19E}">
      <dsp:nvSpPr>
        <dsp:cNvPr id="0" name=""/>
        <dsp:cNvSpPr/>
      </dsp:nvSpPr>
      <dsp:spPr>
        <a:xfrm rot="5400000">
          <a:off x="4936418" y="1370627"/>
          <a:ext cx="853074" cy="504748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2400" kern="1200"/>
            <a:t>How do I understand this issue, and how can I support my view?</a:t>
          </a:r>
          <a:endParaRPr lang="en-US" sz="2400" kern="1200"/>
        </a:p>
      </dsp:txBody>
      <dsp:txXfrm rot="-5400000">
        <a:off x="2839211" y="3509478"/>
        <a:ext cx="5005844" cy="769786"/>
      </dsp:txXfrm>
    </dsp:sp>
    <dsp:sp modelId="{98E82809-C632-524D-961A-B8DA4BD552B9}">
      <dsp:nvSpPr>
        <dsp:cNvPr id="0" name=""/>
        <dsp:cNvSpPr/>
      </dsp:nvSpPr>
      <dsp:spPr>
        <a:xfrm>
          <a:off x="0" y="3361199"/>
          <a:ext cx="2839212" cy="106634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300" kern="1200"/>
            <a:t>4. What is my emerging position?</a:t>
          </a:r>
          <a:endParaRPr lang="en-US" sz="2300" kern="1200"/>
        </a:p>
      </dsp:txBody>
      <dsp:txXfrm>
        <a:off x="52055" y="3413254"/>
        <a:ext cx="2735102" cy="9622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92" tIns="45496" rIns="90992" bIns="45496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79281" y="4715154"/>
            <a:ext cx="4865156" cy="4466987"/>
          </a:xfrm>
          <a:prstGeom prst="rect">
            <a:avLst/>
          </a:prstGeom>
        </p:spPr>
        <p:txBody>
          <a:bodyPr vert="horz" lIns="90992" tIns="45496" rIns="90992" bIns="4549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969897" y="9430306"/>
            <a:ext cx="827778" cy="496332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fld id="{49DD4D23-C98A-435E-AE88-9061F8349B0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0033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/>
              <a:t>Music in the background with this slide for 15 mins before start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87859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/>
              <a:t>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80953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Welcome, school identity, values and significance of joining the M. Ed Community 2 mins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52893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[8 mins] Ann or Michelle  to do this – ask students to speak to one or two people beside them.</a:t>
            </a:r>
          </a:p>
          <a:p>
            <a:endParaRPr lang="en-US"/>
          </a:p>
          <a:p>
            <a:r>
              <a:rPr lang="en-US"/>
              <a:t>Name, pathway or area of interest and one thing that they hope to get from the M. 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95421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/>
              <a:t>Michelle –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01960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/>
              <a:t>Michelle 2  mins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26531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/>
              <a:t>Michelle 2 mins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27014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/>
              <a:t>Michelle to lead in to introducing Programme Team 1 minute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05621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/>
              <a:t>Jess to introduce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60471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/>
              <a:t>Jess – 30 seconds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9380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/>
              <a:t>Jess 2 mins – you will also need to make ref to part-timers but not go into to much explanation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58376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/>
              <a:t>Jess 2 mins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34766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/>
              <a:t>Sheena– 2 mins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37345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/>
              <a:t>Sheena – 2 mins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66017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/>
              <a:t>Jess - 2 mins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41140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/>
              <a:t>Michelle [10 mins] for whole activity</a:t>
            </a:r>
          </a:p>
          <a:p>
            <a:endParaRPr lang="en-IE"/>
          </a:p>
          <a:p>
            <a:r>
              <a:rPr lang="en-IE"/>
              <a:t>Board to be reviewed and then key questions mentioned in the next slide – they can also be taken up when we move for conversations and refreshments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79494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/>
              <a:t>Michelle [3 mins}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31743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/>
              <a:t>Michelle [2 mins] and then introduce Louise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94466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/>
              <a:t>Louise 2 mins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24875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/>
              <a:t>Me to introduce Gavin, Ava, Fionn and Bernadette – 1 minute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42030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Gavin 2 mins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53555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/>
              <a:t>Gavin 1 min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97552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:notes"/>
          <p:cNvSpPr txBox="1">
            <a:spLocks noGrp="1"/>
          </p:cNvSpPr>
          <p:nvPr>
            <p:ph type="body" idx="1"/>
          </p:nvPr>
        </p:nvSpPr>
        <p:spPr>
          <a:xfrm>
            <a:off x="979281" y="4715154"/>
            <a:ext cx="4865156" cy="4466987"/>
          </a:xfrm>
          <a:prstGeom prst="rect">
            <a:avLst/>
          </a:prstGeom>
        </p:spPr>
        <p:txBody>
          <a:bodyPr spcFirstLastPara="1" wrap="square" lIns="90977" tIns="45476" rIns="90977" bIns="45476" anchor="t" anchorCtr="0">
            <a:noAutofit/>
          </a:bodyPr>
          <a:lstStyle/>
          <a:p>
            <a:r>
              <a:rPr lang="en-IE"/>
              <a:t>Ava 1 min</a:t>
            </a:r>
          </a:p>
        </p:txBody>
      </p:sp>
      <p:sp>
        <p:nvSpPr>
          <p:cNvPr id="68" name="Google Shape;6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864522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:notes"/>
          <p:cNvSpPr txBox="1">
            <a:spLocks noGrp="1"/>
          </p:cNvSpPr>
          <p:nvPr>
            <p:ph type="body" idx="1"/>
          </p:nvPr>
        </p:nvSpPr>
        <p:spPr>
          <a:xfrm>
            <a:off x="979281" y="4715154"/>
            <a:ext cx="4865156" cy="4466987"/>
          </a:xfrm>
          <a:prstGeom prst="rect">
            <a:avLst/>
          </a:prstGeom>
        </p:spPr>
        <p:txBody>
          <a:bodyPr spcFirstLastPara="1" wrap="square" lIns="90977" tIns="45476" rIns="90977" bIns="45476" anchor="t" anchorCtr="0">
            <a:noAutofit/>
          </a:bodyPr>
          <a:lstStyle/>
          <a:p>
            <a:r>
              <a:rPr lang="en-IE"/>
              <a:t>Ava 1 min</a:t>
            </a:r>
          </a:p>
        </p:txBody>
      </p:sp>
      <p:sp>
        <p:nvSpPr>
          <p:cNvPr id="75" name="Google Shape;7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404890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/>
              <a:t>Fionn 2 mins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8646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/>
              <a:t>Fionn 1 min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23211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/>
              <a:t>Fionn 1 min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097136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/>
              <a:t>Bernadette 2 mins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24059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/>
              <a:t>Michelle 1 min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52701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51" y="0"/>
            <a:ext cx="9127097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8674" y="3715200"/>
            <a:ext cx="7500939" cy="554850"/>
          </a:xfrm>
        </p:spPr>
        <p:txBody>
          <a:bodyPr/>
          <a:lstStyle>
            <a:lvl1pPr algn="l"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8675" y="4289400"/>
            <a:ext cx="7500938" cy="361800"/>
          </a:xfr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75" y="525798"/>
            <a:ext cx="3020400" cy="807254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828675" y="5481750"/>
            <a:ext cx="4679325" cy="979374"/>
          </a:xfrm>
        </p:spPr>
        <p:txBody>
          <a:bodyPr/>
          <a:lstStyle>
            <a:lvl1pPr>
              <a:spcBef>
                <a:spcPts val="0"/>
              </a:spcBef>
              <a:defRPr sz="1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567"/>
              </a:spcBef>
              <a:buNone/>
              <a:defRPr sz="1400">
                <a:solidFill>
                  <a:schemeClr val="bg1"/>
                </a:solidFill>
              </a:defRPr>
            </a:lvl3pPr>
            <a:lvl4pPr>
              <a:spcBef>
                <a:spcPts val="0"/>
              </a:spcBef>
              <a:defRPr sz="1400">
                <a:solidFill>
                  <a:schemeClr val="bg1"/>
                </a:solidFill>
              </a:defRPr>
            </a:lvl4pPr>
            <a:lvl5pPr>
              <a:spcBef>
                <a:spcPts val="0"/>
              </a:spcBef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533279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28675" y="1881075"/>
            <a:ext cx="7500938" cy="4040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28675" y="914400"/>
            <a:ext cx="7500938" cy="276225"/>
          </a:xfrm>
        </p:spPr>
        <p:txBody>
          <a:bodyPr/>
          <a:lstStyle>
            <a:lvl1pPr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3000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&amp; 2 Column Content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28675" y="914400"/>
            <a:ext cx="7500938" cy="276225"/>
          </a:xfrm>
        </p:spPr>
        <p:txBody>
          <a:bodyPr/>
          <a:lstStyle>
            <a:lvl1pPr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1438275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28675" y="1881075"/>
            <a:ext cx="7500938" cy="4040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Rectangle 10"/>
          <p:cNvSpPr/>
          <p:nvPr userDrawn="1"/>
        </p:nvSpPr>
        <p:spPr>
          <a:xfrm>
            <a:off x="0" y="6024880"/>
            <a:ext cx="9144000" cy="838894"/>
          </a:xfrm>
          <a:prstGeom prst="rect">
            <a:avLst/>
          </a:prstGeom>
          <a:solidFill>
            <a:srgbClr val="0071BC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727075" indent="0" algn="l"/>
            <a:endParaRPr lang="en-GB" sz="100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75" y="6198748"/>
            <a:ext cx="2060224" cy="550631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7954041" y="6615119"/>
            <a:ext cx="3755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B15D8-8C78-934C-9F81-483F5C37CC80}" type="slidenum">
              <a:rPr lang="en-US" sz="1000" smtClean="0">
                <a:solidFill>
                  <a:schemeClr val="bg1"/>
                </a:solidFill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210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&amp; 2 Column Content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28676" y="1881075"/>
            <a:ext cx="3933824" cy="3163365"/>
          </a:xfrm>
        </p:spPr>
        <p:txBody>
          <a:bodyPr/>
          <a:lstStyle>
            <a:lvl1pPr marL="276225" indent="-276225">
              <a:spcBef>
                <a:spcPts val="900"/>
              </a:spcBef>
              <a:buClr>
                <a:schemeClr val="tx2"/>
              </a:buClr>
              <a:buFont typeface="Arial" panose="020B0604020202020204" pitchFamily="34" charset="0"/>
              <a:buChar char="‒"/>
              <a:defRPr sz="1400" b="0"/>
            </a:lvl1pPr>
            <a:lvl2pPr marL="625475" indent="-233363">
              <a:buFont typeface="Arial" panose="020B0604020202020204" pitchFamily="34" charset="0"/>
              <a:buChar char="•"/>
              <a:defRPr sz="1400"/>
            </a:lvl2pPr>
            <a:lvl3pPr marL="912813" indent="-222250">
              <a:defRPr sz="1400"/>
            </a:lvl3pPr>
            <a:lvl4pPr marL="1128713" indent="-190500">
              <a:defRPr sz="1400"/>
            </a:lvl4pPr>
            <a:lvl5pPr marL="1439863" indent="-185738"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28675" y="914400"/>
            <a:ext cx="7500938" cy="276225"/>
          </a:xfrm>
        </p:spPr>
        <p:txBody>
          <a:bodyPr/>
          <a:lstStyle>
            <a:lvl1pPr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1438275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914901" y="1881075"/>
            <a:ext cx="3934800" cy="3163365"/>
          </a:xfrm>
        </p:spPr>
        <p:txBody>
          <a:bodyPr/>
          <a:lstStyle>
            <a:lvl1pPr marL="276225" indent="-276225">
              <a:spcBef>
                <a:spcPts val="900"/>
              </a:spcBef>
              <a:buClr>
                <a:schemeClr val="tx2"/>
              </a:buClr>
              <a:buFont typeface="Arial" panose="020B0604020202020204" pitchFamily="34" charset="0"/>
              <a:buChar char="‒"/>
              <a:defRPr sz="1400" b="0"/>
            </a:lvl1pPr>
            <a:lvl2pPr marL="625475" indent="-233363">
              <a:buFont typeface="Arial" panose="020B0604020202020204" pitchFamily="34" charset="0"/>
              <a:buChar char="•"/>
              <a:defRPr sz="1400"/>
            </a:lvl2pPr>
            <a:lvl3pPr marL="912813" indent="-222250">
              <a:defRPr sz="1400"/>
            </a:lvl3pPr>
            <a:lvl4pPr marL="1128713" indent="-190500">
              <a:defRPr sz="1400"/>
            </a:lvl4pPr>
            <a:lvl5pPr marL="1439863" indent="-185738"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Rectangle 11"/>
          <p:cNvSpPr/>
          <p:nvPr userDrawn="1"/>
        </p:nvSpPr>
        <p:spPr>
          <a:xfrm>
            <a:off x="0" y="6024880"/>
            <a:ext cx="9144000" cy="838894"/>
          </a:xfrm>
          <a:prstGeom prst="rect">
            <a:avLst/>
          </a:prstGeom>
          <a:solidFill>
            <a:srgbClr val="0071BC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727075" indent="0" algn="l"/>
            <a:endParaRPr lang="en-GB" sz="100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75" y="6198748"/>
            <a:ext cx="2060224" cy="550631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7954041" y="6615119"/>
            <a:ext cx="3755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B15D8-8C78-934C-9F81-483F5C37CC80}" type="slidenum">
              <a:rPr lang="en-US" sz="1000" smtClean="0">
                <a:solidFill>
                  <a:schemeClr val="bg1"/>
                </a:solidFill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917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Conten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939200" y="1438275"/>
            <a:ext cx="4204800" cy="5094287"/>
          </a:xfrm>
          <a:solidFill>
            <a:schemeClr val="accent4"/>
          </a:solidFill>
        </p:spPr>
        <p:txBody>
          <a:bodyPr tIns="0" anchor="ctr" anchorCtr="0"/>
          <a:lstStyle>
            <a:lvl1pPr algn="ctr">
              <a:defRPr sz="1600" b="0">
                <a:solidFill>
                  <a:schemeClr val="accent3"/>
                </a:solidFill>
              </a:defRPr>
            </a:lvl1pPr>
          </a:lstStyle>
          <a:p>
            <a:r>
              <a:rPr lang="en-GB"/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28675" y="1905000"/>
            <a:ext cx="3819525" cy="3987688"/>
          </a:xfrm>
        </p:spPr>
        <p:txBody>
          <a:bodyPr/>
          <a:lstStyle>
            <a:lvl1pPr marL="238125" indent="-238125">
              <a:spcBef>
                <a:spcPts val="850"/>
              </a:spcBef>
              <a:buClr>
                <a:schemeClr val="tx2"/>
              </a:buClr>
              <a:buFont typeface="Calibri" panose="020F0502020204030204" pitchFamily="34" charset="0"/>
              <a:buChar char="–"/>
              <a:defRPr sz="1400" b="0"/>
            </a:lvl1pPr>
            <a:lvl2pPr marL="503238" indent="-207963">
              <a:spcBef>
                <a:spcPts val="0"/>
              </a:spcBef>
              <a:spcAft>
                <a:spcPts val="567"/>
              </a:spcAft>
              <a:defRPr sz="1400" b="0"/>
            </a:lvl2pPr>
            <a:lvl3pPr>
              <a:defRPr sz="1400" b="0"/>
            </a:lvl3pPr>
            <a:lvl4pPr>
              <a:defRPr sz="1400" b="0"/>
            </a:lvl4pPr>
            <a:lvl5pPr>
              <a:defRPr sz="1400"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28675" y="914400"/>
            <a:ext cx="7500938" cy="276225"/>
          </a:xfrm>
        </p:spPr>
        <p:txBody>
          <a:bodyPr/>
          <a:lstStyle>
            <a:lvl1pPr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1438275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 userDrawn="1"/>
        </p:nvSpPr>
        <p:spPr>
          <a:xfrm>
            <a:off x="0" y="6534000"/>
            <a:ext cx="9144000" cy="324000"/>
          </a:xfrm>
          <a:prstGeom prst="rect">
            <a:avLst/>
          </a:prstGeom>
          <a:solidFill>
            <a:srgbClr val="0071BC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 anchorCtr="0"/>
          <a:lstStyle/>
          <a:p>
            <a:pPr marL="727075" indent="0" algn="l"/>
            <a:r>
              <a:rPr lang="en-GB" sz="1000" b="1"/>
              <a:t>Trinity College Dublin, </a:t>
            </a:r>
            <a:r>
              <a:rPr lang="en-GB" sz="1000"/>
              <a:t>The University of Dublin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7954041" y="6615119"/>
            <a:ext cx="3755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B15D8-8C78-934C-9F81-483F5C37CC80}" type="slidenum">
              <a:rPr lang="en-US" sz="1000" smtClean="0">
                <a:solidFill>
                  <a:schemeClr val="bg1"/>
                </a:solidFill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368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1438275"/>
            <a:ext cx="9144000" cy="5094287"/>
          </a:xfrm>
          <a:solidFill>
            <a:schemeClr val="accent4"/>
          </a:solidFill>
        </p:spPr>
        <p:txBody>
          <a:bodyPr tIns="0" anchor="ctr" anchorCtr="0"/>
          <a:lstStyle>
            <a:lvl1pPr algn="ctr">
              <a:defRPr sz="1600" b="0">
                <a:solidFill>
                  <a:schemeClr val="accent3"/>
                </a:solidFill>
              </a:defRPr>
            </a:lvl1pPr>
          </a:lstStyle>
          <a:p>
            <a:r>
              <a:rPr lang="en-GB"/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28675" y="914400"/>
            <a:ext cx="7500938" cy="276225"/>
          </a:xfrm>
        </p:spPr>
        <p:txBody>
          <a:bodyPr/>
          <a:lstStyle>
            <a:lvl1pPr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1438275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 userDrawn="1"/>
        </p:nvSpPr>
        <p:spPr>
          <a:xfrm>
            <a:off x="0" y="6534000"/>
            <a:ext cx="9144000" cy="324000"/>
          </a:xfrm>
          <a:prstGeom prst="rect">
            <a:avLst/>
          </a:prstGeom>
          <a:solidFill>
            <a:srgbClr val="0071BC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 anchorCtr="0"/>
          <a:lstStyle/>
          <a:p>
            <a:pPr marL="727075" indent="0" algn="l"/>
            <a:r>
              <a:rPr lang="en-GB" sz="1000" b="1"/>
              <a:t>Trinity College Dublin, </a:t>
            </a:r>
            <a:r>
              <a:rPr lang="en-GB" sz="1000"/>
              <a:t>The University of Dublin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7954041" y="6615119"/>
            <a:ext cx="3755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B15D8-8C78-934C-9F81-483F5C37CC80}" type="slidenum">
              <a:rPr lang="en-US" sz="1000" smtClean="0">
                <a:solidFill>
                  <a:schemeClr val="bg1"/>
                </a:solidFill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617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51" y="0"/>
            <a:ext cx="9127097" cy="685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75" y="525798"/>
            <a:ext cx="3020400" cy="8072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8674" y="3715200"/>
            <a:ext cx="7500939" cy="554850"/>
          </a:xfrm>
        </p:spPr>
        <p:txBody>
          <a:bodyPr/>
          <a:lstStyle>
            <a:lvl1pPr algn="l"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7789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7743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vox basi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72F2E-3F20-0DC0-CFA3-D11D49B01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DD3D74-F972-E096-E828-44B6C11A3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3657D-8E22-4681-BD7E-16E8F6F56673}" type="datetimeFigureOut">
              <a:rPr lang="en-FI" smtClean="0"/>
              <a:t>09/15/2026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087A18-8950-3A86-D6FB-14BF0F08B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D9F6BC-1B26-1DC3-0C4B-4C12F07C7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D3D6-B89C-4D82-B254-B84B3D342745}" type="slidenum">
              <a:rPr lang="en-FI" smtClean="0"/>
              <a:t>‹#›</a:t>
            </a:fld>
            <a:endParaRPr lang="en-FI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CADAFE8-3608-FDE7-C3ED-12BD6811F72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8650" y="1798320"/>
            <a:ext cx="7886700" cy="4429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017912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Content 20pt">
  <p:cSld name="1_Title &amp; Content 20p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4"/>
          <p:cNvSpPr txBox="1">
            <a:spLocks noGrp="1"/>
          </p:cNvSpPr>
          <p:nvPr>
            <p:ph type="title"/>
          </p:nvPr>
        </p:nvSpPr>
        <p:spPr>
          <a:xfrm>
            <a:off x="828674" y="360000"/>
            <a:ext cx="7500939" cy="5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body" idx="1"/>
          </p:nvPr>
        </p:nvSpPr>
        <p:spPr>
          <a:xfrm>
            <a:off x="828675" y="1881075"/>
            <a:ext cx="7500938" cy="4040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1417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342900" algn="l">
              <a:spcBef>
                <a:spcPts val="1134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>
              <a:spcBef>
                <a:spcPts val="1134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1134"/>
              </a:spcBef>
              <a:spcAft>
                <a:spcPts val="0"/>
              </a:spcAft>
              <a:buSzPts val="1800"/>
              <a:buChar char="‒"/>
              <a:defRPr/>
            </a:lvl4pPr>
            <a:lvl5pPr marL="2286000" lvl="4" indent="-342900" algn="l">
              <a:spcBef>
                <a:spcPts val="1134"/>
              </a:spcBef>
              <a:spcAft>
                <a:spcPts val="0"/>
              </a:spcAft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body" idx="2"/>
          </p:nvPr>
        </p:nvSpPr>
        <p:spPr>
          <a:xfrm>
            <a:off x="828675" y="914400"/>
            <a:ext cx="7500938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1417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0">
                <a:solidFill>
                  <a:schemeClr val="dk1"/>
                </a:solidFill>
              </a:defRPr>
            </a:lvl1pPr>
            <a:lvl2pPr marL="914400" lvl="1" indent="-342900" algn="l">
              <a:spcBef>
                <a:spcPts val="1134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>
              <a:spcBef>
                <a:spcPts val="1134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1134"/>
              </a:spcBef>
              <a:spcAft>
                <a:spcPts val="0"/>
              </a:spcAft>
              <a:buSzPts val="1800"/>
              <a:buChar char="‒"/>
              <a:defRPr/>
            </a:lvl4pPr>
            <a:lvl5pPr marL="2286000" lvl="4" indent="-342900" algn="l">
              <a:spcBef>
                <a:spcPts val="1134"/>
              </a:spcBef>
              <a:spcAft>
                <a:spcPts val="0"/>
              </a:spcAft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44336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1836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3CFBF-3F5A-05D7-55D8-9C66D8240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6E1432-BA07-3A3B-5752-6B1FB8604C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6C77B8-1D55-16F9-5B1A-45855BA127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F9DA4F-144D-6F25-7C24-6E00EBAC1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CC849-11A0-D244-9337-DD23864866A0}" type="datetimeFigureOut">
              <a:rPr lang="en-IE" smtClean="0"/>
              <a:t>15/09/2026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151590-53B9-4997-95F0-18AEE586B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03ED47-F554-182D-5594-CE07758A6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328B9-6A36-F54E-8CEE-2AA60573F7D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4516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8674" y="360000"/>
            <a:ext cx="7500939" cy="5616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8675" y="1871551"/>
            <a:ext cx="7500938" cy="40968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1438275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 userDrawn="1"/>
        </p:nvSpPr>
        <p:spPr>
          <a:xfrm>
            <a:off x="0" y="6534000"/>
            <a:ext cx="9144000" cy="324000"/>
          </a:xfrm>
          <a:prstGeom prst="rect">
            <a:avLst/>
          </a:prstGeom>
          <a:solidFill>
            <a:srgbClr val="0071BC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 anchorCtr="0"/>
          <a:lstStyle/>
          <a:p>
            <a:pPr marL="727075" indent="0" algn="l"/>
            <a:r>
              <a:rPr lang="en-GB" sz="1000" b="1"/>
              <a:t>Trinity College Dublin, </a:t>
            </a:r>
            <a:r>
              <a:rPr lang="en-GB" sz="1000"/>
              <a:t>The University of Dublin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7954041" y="6615119"/>
            <a:ext cx="3755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B15D8-8C78-934C-9F81-483F5C37CC80}" type="slidenum">
              <a:rPr lang="en-US" sz="1000" smtClean="0">
                <a:solidFill>
                  <a:schemeClr val="bg1"/>
                </a:solidFill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066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60" r:id="rId3"/>
    <p:sldLayoutId id="2147483661" r:id="rId4"/>
    <p:sldLayoutId id="2147483657" r:id="rId5"/>
    <p:sldLayoutId id="2147483658" r:id="rId6"/>
    <p:sldLayoutId id="2147483659" r:id="rId7"/>
    <p:sldLayoutId id="2147483654" r:id="rId8"/>
    <p:sldLayoutId id="2147483662" r:id="rId9"/>
    <p:sldLayoutId id="2147483663" r:id="rId10"/>
    <p:sldLayoutId id="2147483664" r:id="rId11"/>
    <p:sldLayoutId id="2147483665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1417"/>
        </a:spcBef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317500" indent="-317500" algn="l" defTabSz="914400" rtl="0" eaLnBrk="1" latinLnBrk="0" hangingPunct="1">
        <a:spcBef>
          <a:spcPts val="1134"/>
        </a:spcBef>
        <a:buClr>
          <a:schemeClr val="tx2"/>
        </a:buClr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68325" indent="-222250" algn="l" defTabSz="914400" rtl="0" eaLnBrk="1" latinLnBrk="0" hangingPunct="1">
        <a:spcBef>
          <a:spcPts val="1134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784225" indent="-201613" algn="l" defTabSz="914400" rtl="0" eaLnBrk="1" latinLnBrk="0" hangingPunct="1">
        <a:spcBef>
          <a:spcPts val="1134"/>
        </a:spcBef>
        <a:buClr>
          <a:schemeClr val="tx2"/>
        </a:buClr>
        <a:buFont typeface="Minion Pro" pitchFamily="18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000125" indent="-185738" algn="l" defTabSz="914400" rtl="0" eaLnBrk="1" latinLnBrk="0" hangingPunct="1">
        <a:spcBef>
          <a:spcPts val="1134"/>
        </a:spcBef>
        <a:buClr>
          <a:schemeClr val="tx2"/>
        </a:buClr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0_69AAA8F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11/relationships/webextension" Target="../webextensions/webextension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11/relationships/webextension" Target="../webextensions/webextension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-nc-sa/3.0/" TargetMode="External"/><Relationship Id="rId4" Type="http://schemas.openxmlformats.org/officeDocument/2006/relationships/hyperlink" Target="https://freeology.com/tag/mazes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MASTERED@tcd.ie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NULL" TargetMode="External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tcd.ie/study/international/student-experience/global-room/" TargetMode="External"/><Relationship Id="rId5" Type="http://schemas.openxmlformats.org/officeDocument/2006/relationships/hyperlink" Target="mailto:TCDGlobalRoom@tcd.ie" TargetMode="External"/><Relationship Id="rId4" Type="http://schemas.openxmlformats.org/officeDocument/2006/relationships/hyperlink" Target="mailto:gavin.murphy@tcd.ie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hyperlink" Target="https://www.tcd.ie/study/international/student-experience/global-room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7" Type="http://schemas.openxmlformats.org/officeDocument/2006/relationships/image" Target="../media/image33.sv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2.svg"/><Relationship Id="rId5" Type="http://schemas.openxmlformats.org/officeDocument/2006/relationships/image" Target="../media/image31.jpeg"/><Relationship Id="rId4" Type="http://schemas.openxmlformats.org/officeDocument/2006/relationships/image" Target="../media/image30.sv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Relationship Id="rId5" Type="http://schemas.openxmlformats.org/officeDocument/2006/relationships/hyperlink" Target="mailto:askds@tcd.ie" TargetMode="External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11" Type="http://schemas.openxmlformats.org/officeDocument/2006/relationships/image" Target="../media/image44.svg"/><Relationship Id="rId5" Type="http://schemas.openxmlformats.org/officeDocument/2006/relationships/image" Target="../media/image38.jpeg"/><Relationship Id="rId10" Type="http://schemas.openxmlformats.org/officeDocument/2006/relationships/image" Target="../media/image43.png"/><Relationship Id="rId4" Type="http://schemas.openxmlformats.org/officeDocument/2006/relationships/image" Target="../media/image37.jpeg"/><Relationship Id="rId9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unsplash.com/photos/brown-round-bread-on-white-box-xgbghym2yYE?utm_source=unsplash&amp;utm_medium=referral&amp;utm_content=creditCopyText" TargetMode="External"/><Relationship Id="rId4" Type="http://schemas.openxmlformats.org/officeDocument/2006/relationships/hyperlink" Target="https://unsplash.com/@razi1985?utm_source=unsplash&amp;utm_medium=referral&amp;utm_content=creditCopyTex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Master in Education (M.Ed.)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GB"/>
              <a:t>Welcome &amp; Induction 2026/27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/>
              <a:t>School of Education</a:t>
            </a:r>
          </a:p>
          <a:p>
            <a:pPr lvl="1"/>
            <a:endParaRPr lang="en-GB"/>
          </a:p>
          <a:p>
            <a:pPr lvl="1"/>
            <a:r>
              <a:rPr lang="en-GB"/>
              <a:t>Trinity College Dublin</a:t>
            </a:r>
          </a:p>
          <a:p>
            <a:pPr lvl="2"/>
            <a:r>
              <a:rPr lang="en-GB"/>
              <a:t>11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177279205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15D86-42DB-F413-3346-A0AAF5A81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Today’s purpose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F501B0-49DF-090C-579A-D652169295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Making connections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Getting familiar with your </a:t>
            </a:r>
            <a:r>
              <a:rPr lang="en-US" err="1"/>
              <a:t>programme</a:t>
            </a: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Key information</a:t>
            </a:r>
          </a:p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AB16BD-033B-6728-2DCC-490AA28F3E8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03" name="Ico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000" y="365800"/>
            <a:ext cx="550000" cy="5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184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0D0CA-5351-63BE-5EE2-45C9B3351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674" y="360000"/>
            <a:ext cx="7500939" cy="561600"/>
          </a:xfrm>
        </p:spPr>
        <p:txBody>
          <a:bodyPr anchor="ctr">
            <a:normAutofit/>
          </a:bodyPr>
          <a:lstStyle/>
          <a:p>
            <a:r>
              <a:rPr lang="en-US"/>
              <a:t>Welcome from Head of School, Professor Ann Devitt</a:t>
            </a:r>
          </a:p>
        </p:txBody>
      </p:sp>
      <p:pic>
        <p:nvPicPr>
          <p:cNvPr id="4" name="Picture 3" descr="A person in a black shirt&#10;&#10;Description automatically generated">
            <a:extLst>
              <a:ext uri="{FF2B5EF4-FFF2-40B4-BE49-F238E27FC236}">
                <a16:creationId xmlns:a16="http://schemas.microsoft.com/office/drawing/2014/main" id="{B994A2C4-BD10-0192-36CB-2315FB3E13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846" y="1760494"/>
            <a:ext cx="2971800" cy="3683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62393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22CE0-A9AE-B082-7AF0-4443CAC89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GB" sz="2800">
                <a:effectLst/>
              </a:rPr>
            </a:br>
            <a:r>
              <a:rPr lang="en-GB" sz="2800">
                <a:effectLst/>
              </a:rPr>
              <a:t>Neighbour introductions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56338E-D349-A647-E953-F691D0712E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Speak to one or two people sitting next to you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Find out:</a:t>
            </a:r>
          </a:p>
          <a:p>
            <a:pPr marL="660400" lvl="1" indent="-342900">
              <a:buFont typeface="Arial" panose="020B0604020202020204" pitchFamily="34" charset="0"/>
              <a:buChar char="•"/>
            </a:pPr>
            <a:r>
              <a:rPr lang="en-US"/>
              <a:t>Name</a:t>
            </a:r>
          </a:p>
          <a:p>
            <a:pPr marL="660400" lvl="1" indent="-342900">
              <a:buFont typeface="Arial" panose="020B0604020202020204" pitchFamily="34" charset="0"/>
              <a:buChar char="•"/>
            </a:pPr>
            <a:r>
              <a:rPr lang="en-US"/>
              <a:t>Pathway or area of interest</a:t>
            </a:r>
          </a:p>
          <a:p>
            <a:pPr marL="660400" lvl="1" indent="-342900">
              <a:buFont typeface="Arial" panose="020B0604020202020204" pitchFamily="34" charset="0"/>
              <a:buChar char="•"/>
            </a:pPr>
            <a:r>
              <a:rPr lang="en-US"/>
              <a:t>One thing that they hope to get from the M. Ed.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EA17DB-A2AF-335F-C514-2E87D7276C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05" name="Ico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6972" y="2484557"/>
            <a:ext cx="2194560" cy="219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912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at peaking">
            <a:extLst>
              <a:ext uri="{FF2B5EF4-FFF2-40B4-BE49-F238E27FC236}">
                <a16:creationId xmlns:a16="http://schemas.microsoft.com/office/drawing/2014/main" id="{09527867-F837-7260-F9BA-D586EDBED5A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907"/>
          <a:stretch>
            <a:fillRect/>
          </a:stretch>
        </p:blipFill>
        <p:spPr>
          <a:xfrm>
            <a:off x="20" y="1438275"/>
            <a:ext cx="9143980" cy="5094287"/>
          </a:xfrm>
          <a:prstGeom prst="rect">
            <a:avLst/>
          </a:prstGeom>
          <a:noFill/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17EFA46E-2239-7457-32E3-97E5CB060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674" y="360000"/>
            <a:ext cx="7500939" cy="561600"/>
          </a:xfrm>
        </p:spPr>
        <p:txBody>
          <a:bodyPr anchor="b">
            <a:normAutofit/>
          </a:bodyPr>
          <a:lstStyle/>
          <a:p>
            <a:r>
              <a:rPr lang="en-US"/>
              <a:t>Let’s find out who is in the room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3D5A536D-CCC6-8323-A10A-7EDEFA6C708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28675" y="914400"/>
            <a:ext cx="7500938" cy="2762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5864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0C700-B5C1-6C30-6A25-8AC507A9B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What M. Ed pathway are you taking?</a:t>
            </a:r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4" name="Content Placeholder 3" title="Mentimeter - Interactive Presentations">
                <a:extLst>
                  <a:ext uri="{FF2B5EF4-FFF2-40B4-BE49-F238E27FC236}">
                    <a16:creationId xmlns:a16="http://schemas.microsoft.com/office/drawing/2014/main" id="{1F3A9E0E-D009-8CEB-9579-7EBF8F2A6F3C}"/>
                  </a:ext>
                </a:extLst>
              </p:cNvPr>
              <p:cNvGraphicFramePr>
                <a:graphicFrameLocks noGrp="1"/>
              </p:cNvGraphicFramePr>
              <p:nvPr>
                <p:ph sz="quarter" idx="13"/>
              </p:nvPr>
            </p:nvGraphicFramePr>
            <p:xfrm>
              <a:off x="628650" y="1798638"/>
              <a:ext cx="7886700" cy="4429125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4" name="Content Placeholder 3" title="Mentimeter - Interactive Presentations">
                <a:extLst>
                  <a:ext uri="{FF2B5EF4-FFF2-40B4-BE49-F238E27FC236}">
                    <a16:creationId xmlns:a16="http://schemas.microsoft.com/office/drawing/2014/main" id="{1F3A9E0E-D009-8CEB-9579-7EBF8F2A6F3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28650" y="1798638"/>
                <a:ext cx="7886700" cy="4429125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24112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D64C2-50C4-6A93-97E1-96FD6B01F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426" y="390525"/>
            <a:ext cx="7519988" cy="693000"/>
          </a:xfrm>
        </p:spPr>
        <p:txBody>
          <a:bodyPr/>
          <a:lstStyle/>
          <a:p>
            <a:r>
              <a:rPr lang="en-IE"/>
              <a:t>What do you hope to achieve on the M. Ed programme?</a:t>
            </a:r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4" name="Content Placeholder 3" title="Mentimeter - Interactive Presentations">
                <a:extLst>
                  <a:ext uri="{FF2B5EF4-FFF2-40B4-BE49-F238E27FC236}">
                    <a16:creationId xmlns:a16="http://schemas.microsoft.com/office/drawing/2014/main" id="{784594C1-FA67-5155-DE67-A0F7234D3CB3}"/>
                  </a:ext>
                </a:extLst>
              </p:cNvPr>
              <p:cNvGraphicFramePr>
                <a:graphicFrameLocks noGrp="1"/>
              </p:cNvGraphicFramePr>
              <p:nvPr>
                <p:ph sz="quarter" idx="13"/>
              </p:nvPr>
            </p:nvGraphicFramePr>
            <p:xfrm>
              <a:off x="628650" y="1798638"/>
              <a:ext cx="7886700" cy="4429125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4" name="Content Placeholder 3" title="Mentimeter - Interactive Presentations">
                <a:extLst>
                  <a:ext uri="{FF2B5EF4-FFF2-40B4-BE49-F238E27FC236}">
                    <a16:creationId xmlns:a16="http://schemas.microsoft.com/office/drawing/2014/main" id="{784594C1-FA67-5155-DE67-A0F7234D3CB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28650" y="1798638"/>
                <a:ext cx="7886700" cy="4429125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71745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Video 5" descr="People Planning">
            <a:extLst>
              <a:ext uri="{FF2B5EF4-FFF2-40B4-BE49-F238E27FC236}">
                <a16:creationId xmlns:a16="http://schemas.microsoft.com/office/drawing/2014/main" id="{4397D9E5-EFF6-3C6E-5CA8-5C240DAB142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1238"/>
          <a:stretch>
            <a:fillRect/>
          </a:stretch>
        </p:blipFill>
        <p:spPr>
          <a:xfrm>
            <a:off x="20" y="1438275"/>
            <a:ext cx="9143980" cy="5094287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DCA44E2-CCC9-3AFD-BA41-49F944D8F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674" y="360000"/>
            <a:ext cx="7500939" cy="561600"/>
          </a:xfrm>
        </p:spPr>
        <p:txBody>
          <a:bodyPr vert="horz" lIns="0" tIns="0" rIns="0" bIns="0" rtlCol="0" anchor="b" anchorCtr="0">
            <a:normAutofit/>
          </a:bodyPr>
          <a:lstStyle/>
          <a:p>
            <a:pPr>
              <a:lnSpc>
                <a:spcPct val="90000"/>
              </a:lnSpc>
            </a:pPr>
            <a:br>
              <a:rPr lang="en-GB" sz="2000">
                <a:effectLst/>
              </a:rPr>
            </a:br>
            <a:r>
              <a:rPr lang="en-GB" sz="2000">
                <a:effectLst/>
              </a:rPr>
              <a:t>How the M. Ed. Works in practice</a:t>
            </a:r>
            <a:endParaRPr lang="en-US" sz="20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C9B76C-A1D5-E874-40E4-E16C38997F46}"/>
              </a:ext>
            </a:extLst>
          </p:cNvPr>
          <p:cNvSpPr txBox="1"/>
          <p:nvPr/>
        </p:nvSpPr>
        <p:spPr>
          <a:xfrm>
            <a:off x="828675" y="914400"/>
            <a:ext cx="7500938" cy="276225"/>
          </a:xfrm>
          <a:prstGeom prst="rect">
            <a:avLst/>
          </a:prstGeom>
        </p:spPr>
        <p:txBody>
          <a:bodyPr vert="horz" lIns="0" tIns="0" rIns="0" bIns="0" rtlCol="0">
            <a:normAutofit fontScale="25000" lnSpcReduction="20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</a:pPr>
            <a:r>
              <a:rPr lang="en-US" sz="500" b="0" kern="1200">
                <a:latin typeface="+mn-lt"/>
                <a:ea typeface="+mn-ea"/>
                <a:cs typeface="+mn-cs"/>
              </a:rPr>
              <a:t>Programme shape, routes, expectations, where the guide/handbook fit</a:t>
            </a:r>
          </a:p>
          <a:p>
            <a:pPr>
              <a:lnSpc>
                <a:spcPct val="90000"/>
              </a:lnSpc>
              <a:spcBef>
                <a:spcPts val="1417"/>
              </a:spcBef>
            </a:pPr>
            <a:endParaRPr lang="en-US" sz="500" b="0" kern="1200">
              <a:latin typeface="+mn-lt"/>
              <a:ea typeface="+mn-ea"/>
              <a:cs typeface="+mn-cs"/>
            </a:endParaRPr>
          </a:p>
          <a:p>
            <a:pPr>
              <a:lnSpc>
                <a:spcPct val="90000"/>
              </a:lnSpc>
              <a:spcBef>
                <a:spcPts val="1417"/>
              </a:spcBef>
            </a:pPr>
            <a:endParaRPr lang="en-US" sz="500" b="0" kern="1200">
              <a:latin typeface="+mn-lt"/>
              <a:ea typeface="+mn-ea"/>
              <a:cs typeface="+mn-cs"/>
            </a:endParaRPr>
          </a:p>
          <a:p>
            <a:pPr>
              <a:lnSpc>
                <a:spcPct val="90000"/>
              </a:lnSpc>
              <a:spcBef>
                <a:spcPts val="1417"/>
              </a:spcBef>
            </a:pPr>
            <a:endParaRPr lang="en-US" sz="500" b="0" kern="1200">
              <a:latin typeface="+mn-lt"/>
              <a:ea typeface="+mn-ea"/>
              <a:cs typeface="+mn-cs"/>
            </a:endParaRPr>
          </a:p>
          <a:p>
            <a:pPr>
              <a:lnSpc>
                <a:spcPct val="90000"/>
              </a:lnSpc>
              <a:spcBef>
                <a:spcPts val="1417"/>
              </a:spcBef>
            </a:pPr>
            <a:r>
              <a:rPr lang="en-US" sz="500" b="0" kern="1200">
                <a:latin typeface="+mn-lt"/>
                <a:ea typeface="+mn-ea"/>
                <a:cs typeface="+mn-cs"/>
              </a:rPr>
              <a:t>Clear explanation of routes, pathways, full-time/part-time study, guide, handbook and first-month expectations.</a:t>
            </a:r>
          </a:p>
        </p:txBody>
      </p:sp>
    </p:spTree>
    <p:extLst>
      <p:ext uri="{BB962C8B-B14F-4D97-AF65-F5344CB8AC3E}">
        <p14:creationId xmlns:p14="http://schemas.microsoft.com/office/powerpoint/2010/main" val="1385351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1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5BDEB-F62B-0146-8C91-E740FA256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/>
              <a:t>M.Ed. </a:t>
            </a:r>
            <a:r>
              <a:rPr lang="en-US" err="1"/>
              <a:t>Programme</a:t>
            </a:r>
            <a:r>
              <a:rPr lang="en-US"/>
              <a:t> Team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6C2F21-F93D-C062-018B-85A4E0B0C9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2719" y="1607425"/>
            <a:ext cx="7996894" cy="431383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31FDDD4-5B12-8241-5EA4-1CDDA21470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9" name="Picture 8" descr="A person smiling for a picture&#10;&#10;Description automatically generated">
            <a:extLst>
              <a:ext uri="{FF2B5EF4-FFF2-40B4-BE49-F238E27FC236}">
                <a16:creationId xmlns:a16="http://schemas.microsoft.com/office/drawing/2014/main" id="{AC2A2336-DE59-467B-8084-9469738359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1039" y="2050638"/>
            <a:ext cx="2621296" cy="3292893"/>
          </a:xfrm>
          <a:prstGeom prst="ellipse">
            <a:avLst/>
          </a:prstGeom>
        </p:spPr>
      </p:pic>
      <p:pic>
        <p:nvPicPr>
          <p:cNvPr id="11" name="Picture 10" descr="A person wearing glasses and smiling&#10;&#10;Description automatically generated">
            <a:extLst>
              <a:ext uri="{FF2B5EF4-FFF2-40B4-BE49-F238E27FC236}">
                <a16:creationId xmlns:a16="http://schemas.microsoft.com/office/drawing/2014/main" id="{7E110C30-7F5A-6A67-581E-9B3A67608A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19" y="2139106"/>
            <a:ext cx="2469670" cy="3276000"/>
          </a:xfrm>
          <a:prstGeom prst="ellipse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FE64376-245B-E26F-0617-62A5C5855107}"/>
              </a:ext>
            </a:extLst>
          </p:cNvPr>
          <p:cNvSpPr txBox="1"/>
          <p:nvPr/>
        </p:nvSpPr>
        <p:spPr>
          <a:xfrm>
            <a:off x="286755" y="5551931"/>
            <a:ext cx="21951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/>
              <a:t>Jess Freeman</a:t>
            </a:r>
          </a:p>
          <a:p>
            <a:r>
              <a:rPr lang="en-IE"/>
              <a:t>SOE Programmes Manager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4015A7-E0AD-AED1-93D8-28F2E05941F0}"/>
              </a:ext>
            </a:extLst>
          </p:cNvPr>
          <p:cNvSpPr txBox="1"/>
          <p:nvPr/>
        </p:nvSpPr>
        <p:spPr>
          <a:xfrm>
            <a:off x="3347831" y="5551931"/>
            <a:ext cx="2195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/>
              <a:t>Sheena </a:t>
            </a:r>
            <a:r>
              <a:rPr lang="en-IE" err="1"/>
              <a:t>Helbert</a:t>
            </a:r>
            <a:endParaRPr lang="en-IE"/>
          </a:p>
          <a:p>
            <a:r>
              <a:rPr lang="en-IE"/>
              <a:t>Executive Officer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64FBC9-A568-8298-BF37-A5608E2B7D2B}"/>
              </a:ext>
            </a:extLst>
          </p:cNvPr>
          <p:cNvSpPr txBox="1"/>
          <p:nvPr/>
        </p:nvSpPr>
        <p:spPr>
          <a:xfrm>
            <a:off x="6616093" y="5551930"/>
            <a:ext cx="2195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/>
              <a:t>Lucy Banks</a:t>
            </a:r>
          </a:p>
          <a:p>
            <a:r>
              <a:rPr lang="en-IE"/>
              <a:t>Executive Officer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0E41F28-0D1B-07AD-AB94-D0EB51A886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26"/>
          <a:stretch>
            <a:fillRect/>
          </a:stretch>
        </p:blipFill>
        <p:spPr>
          <a:xfrm>
            <a:off x="5796660" y="2050637"/>
            <a:ext cx="2657278" cy="329289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126682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5A76F-C9D8-D933-8FFF-7054CE26E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8DAF2-7204-C429-4463-1C5C1AD1B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normAutofit/>
          </a:bodyPr>
          <a:lstStyle/>
          <a:p>
            <a:r>
              <a:rPr lang="en-US"/>
              <a:t>Your route through the programme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EFF0F8-283F-C938-8FBC-0AD2ED8B43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743DD86-5CFB-022D-FBB6-4BA47893CEF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5" name="Picture 4" descr="Mazes - Freeology">
            <a:extLst>
              <a:ext uri="{FF2B5EF4-FFF2-40B4-BE49-F238E27FC236}">
                <a16:creationId xmlns:a16="http://schemas.microsoft.com/office/drawing/2014/main" id="{7FF3517C-542B-CCBB-B881-D98666AEB7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6502" r="7470" b="2"/>
          <a:stretch>
            <a:fillRect/>
          </a:stretch>
        </p:blipFill>
        <p:spPr>
          <a:xfrm>
            <a:off x="2253343" y="1532254"/>
            <a:ext cx="3992336" cy="4595798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15FBE2-4329-885F-A05D-1587BCE8DFC9}"/>
              </a:ext>
            </a:extLst>
          </p:cNvPr>
          <p:cNvSpPr txBox="1"/>
          <p:nvPr/>
        </p:nvSpPr>
        <p:spPr>
          <a:xfrm>
            <a:off x="828675" y="914400"/>
            <a:ext cx="7500938" cy="2762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</a:pPr>
            <a:endParaRPr lang="en-US" sz="1600" b="0" kern="1200"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0A17E4-5132-56BA-3BDC-CC6B887EE056}"/>
              </a:ext>
            </a:extLst>
          </p:cNvPr>
          <p:cNvSpPr txBox="1"/>
          <p:nvPr/>
        </p:nvSpPr>
        <p:spPr>
          <a:xfrm>
            <a:off x="2866693" y="6297945"/>
            <a:ext cx="244009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IE" sz="700">
                <a:solidFill>
                  <a:srgbClr val="FFFFFF"/>
                </a:solidFill>
                <a:hlinkClick r:id="rId4" tooltip="https://freeology.com/tag/mazes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IE" sz="700">
                <a:solidFill>
                  <a:srgbClr val="FFFFFF"/>
                </a:solidFill>
              </a:rPr>
              <a:t> by Unknown Author is licensed under </a:t>
            </a:r>
            <a:r>
              <a:rPr lang="en-IE" sz="700">
                <a:solidFill>
                  <a:srgbClr val="FFFFFF"/>
                </a:solidFill>
                <a:hlinkClick r:id="rId5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n-IE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3195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diagram of a path&#10;&#10;AI-generated content may be incorrect.">
            <a:extLst>
              <a:ext uri="{FF2B5EF4-FFF2-40B4-BE49-F238E27FC236}">
                <a16:creationId xmlns:a16="http://schemas.microsoft.com/office/drawing/2014/main" id="{7550076C-8616-DC73-5BD7-57AF0E1735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2" b="1492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F160654-9C7B-1900-D731-C85F30415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Specialised</a:t>
            </a:r>
            <a:r>
              <a:rPr lang="en-US"/>
              <a:t> Pathway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B1832E-463C-0BEB-7769-123E274AD14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M.Ed. 2026/27</a:t>
            </a:r>
          </a:p>
        </p:txBody>
      </p:sp>
    </p:spTree>
    <p:extLst>
      <p:ext uri="{BB962C8B-B14F-4D97-AF65-F5344CB8AC3E}">
        <p14:creationId xmlns:p14="http://schemas.microsoft.com/office/powerpoint/2010/main" val="34133417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diagram of a medical process&#10;&#10;AI-generated content may be incorrect.">
            <a:extLst>
              <a:ext uri="{FF2B5EF4-FFF2-40B4-BE49-F238E27FC236}">
                <a16:creationId xmlns:a16="http://schemas.microsoft.com/office/drawing/2014/main" id="{4D894745-7C2D-EA12-13D7-EB77CA3E23C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7" r="1099" b="2417"/>
          <a:stretch>
            <a:fillRect/>
          </a:stretch>
        </p:blipFill>
        <p:spPr>
          <a:xfrm>
            <a:off x="0" y="1438275"/>
            <a:ext cx="9043516" cy="5094287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C09969A-7BE2-86E7-3B97-6B9301B8E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Open Pathways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38D230-3923-DA92-0BCB-4E6D905906F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M.Ed. 2025/26</a:t>
            </a:r>
          </a:p>
        </p:txBody>
      </p:sp>
    </p:spTree>
    <p:extLst>
      <p:ext uri="{BB962C8B-B14F-4D97-AF65-F5344CB8AC3E}">
        <p14:creationId xmlns:p14="http://schemas.microsoft.com/office/powerpoint/2010/main" val="12913941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9A390-D27B-ECBA-1D3D-BC53C7421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M.Ed. Office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711DDB-1E6E-5439-167A-4DAC4F18E0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E" b="0">
                <a:ea typeface="Times New Roman" panose="02020603050405020304" pitchFamily="18" charset="0"/>
                <a:cs typeface="Calibri"/>
              </a:rPr>
              <a:t>Support you through your time here at Trinity College</a:t>
            </a:r>
            <a:endParaRPr lang="en-IE" b="0">
              <a:ea typeface="Times New Roman" panose="02020603050405020304" pitchFamily="18" charset="0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b="0">
                <a:ea typeface="Times New Roman" panose="02020603050405020304" pitchFamily="18" charset="0"/>
                <a:cs typeface="Calibri"/>
              </a:rPr>
              <a:t>No query is ever too small.  We are here to help; Point you in the right direction if we are unable to help</a:t>
            </a:r>
            <a:endParaRPr lang="en-IE" b="0">
              <a:ea typeface="Times New Roman" panose="02020603050405020304" pitchFamily="18" charset="0"/>
              <a:cs typeface="Arial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E" b="0">
                <a:ea typeface="Times New Roman" panose="02020603050405020304" pitchFamily="18" charset="0"/>
                <a:cs typeface="Calibri"/>
              </a:rPr>
              <a:t>Contact us at </a:t>
            </a:r>
            <a:r>
              <a:rPr lang="en-IE" b="0" u="sng">
                <a:solidFill>
                  <a:srgbClr val="0563C1"/>
                </a:solidFill>
                <a:ea typeface="Times New Roman" panose="02020603050405020304" pitchFamily="18" charset="0"/>
                <a:cs typeface="Calibri"/>
                <a:hlinkClick r:id="rId3"/>
              </a:rPr>
              <a:t>MASTERED@tcd.ie</a:t>
            </a:r>
            <a:endParaRPr lang="en-IE" b="0" u="sng">
              <a:solidFill>
                <a:srgbClr val="0563C1"/>
              </a:solidFill>
              <a:ea typeface="Times New Roman" panose="02020603050405020304" pitchFamily="18" charset="0"/>
              <a:cs typeface="Arial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E" b="0">
                <a:ea typeface="Times New Roman" panose="02020603050405020304" pitchFamily="18" charset="0"/>
                <a:cs typeface="Calibri"/>
              </a:rPr>
              <a:t>Use your TCD emails for all official correspondence, signing off with your registered name</a:t>
            </a:r>
            <a:endParaRPr lang="en-IE" b="0">
              <a:ea typeface="Times New Roman" panose="02020603050405020304" pitchFamily="18" charset="0"/>
              <a:cs typeface="Arial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E">
                <a:solidFill>
                  <a:srgbClr val="0070C0"/>
                </a:solidFill>
                <a:ea typeface="Times New Roman" panose="02020603050405020304" pitchFamily="18" charset="0"/>
                <a:cs typeface="Calibri"/>
              </a:rPr>
              <a:t>Always quote your student number</a:t>
            </a:r>
            <a:r>
              <a:rPr lang="en-IE">
                <a:solidFill>
                  <a:srgbClr val="0070C0"/>
                </a:solidFill>
                <a:ea typeface="Calibri"/>
                <a:cs typeface="Calibri"/>
              </a:rPr>
              <a:t>!!!! </a:t>
            </a:r>
            <a:endParaRPr lang="en-IE">
              <a:solidFill>
                <a:srgbClr val="0070C0"/>
              </a:solidFill>
              <a:ea typeface="Calibri" panose="020F0502020204030204" pitchFamily="34" charset="0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b="0">
                <a:ea typeface="Calibri"/>
                <a:cs typeface="Calibri"/>
              </a:rPr>
              <a:t>Best of luck and enjoy your studies : )</a:t>
            </a:r>
          </a:p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B2B89F-F71A-E969-4424-2FC782A1DD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M.Ed. 2026/27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A44C0317-4057-D152-8458-2F56F53821E0}"/>
              </a:ext>
            </a:extLst>
          </p:cNvPr>
          <p:cNvSpPr txBox="1"/>
          <p:nvPr/>
        </p:nvSpPr>
        <p:spPr>
          <a:xfrm>
            <a:off x="5584480" y="4294361"/>
            <a:ext cx="2743200" cy="16312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sz="2000"/>
              <a:t>MEd office </a:t>
            </a:r>
            <a:endParaRPr lang="en-US"/>
          </a:p>
          <a:p>
            <a:r>
              <a:rPr lang="en-IE" sz="2000"/>
              <a:t>Room 3088</a:t>
            </a:r>
            <a:endParaRPr lang="en-IE" sz="2000">
              <a:ea typeface="Calibri"/>
              <a:cs typeface="Calibri"/>
            </a:endParaRPr>
          </a:p>
          <a:p>
            <a:r>
              <a:rPr lang="en-IE" sz="2000"/>
              <a:t>Opening hours: 9am-1pm / 2pm-5pm</a:t>
            </a:r>
            <a:endParaRPr lang="en-US">
              <a:ea typeface="Calibri"/>
              <a:cs typeface="Calibri"/>
            </a:endParaRPr>
          </a:p>
          <a:p>
            <a:r>
              <a:rPr lang="en-IE" sz="2000"/>
              <a:t>(by appointment only)</a:t>
            </a:r>
            <a:r>
              <a:rPr lang="en-US" sz="2000">
                <a:ea typeface="Calibri"/>
                <a:cs typeface="Calibri"/>
              </a:rPr>
              <a:t>​</a:t>
            </a:r>
          </a:p>
        </p:txBody>
      </p:sp>
      <p:pic>
        <p:nvPicPr>
          <p:cNvPr id="913" name="Icon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000" y="365800"/>
            <a:ext cx="550000" cy="5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9422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altLang="en-US">
                <a:ea typeface="Calibri"/>
                <a:cs typeface="Calibri"/>
              </a:rPr>
              <a:t>Key Dates 2026/2027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28675" y="1881075"/>
            <a:ext cx="7500938" cy="4248420"/>
          </a:xfrm>
        </p:spPr>
        <p:txBody>
          <a:bodyPr/>
          <a:lstStyle/>
          <a:p>
            <a:pPr lvl="1">
              <a:buNone/>
              <a:defRPr/>
            </a:pPr>
            <a:r>
              <a:rPr lang="en-IE" b="1">
                <a:ea typeface="Calibri"/>
                <a:cs typeface="Calibri"/>
              </a:rPr>
              <a:t>Semester 1 (</a:t>
            </a:r>
            <a:r>
              <a:rPr lang="en-IE" b="1">
                <a:ea typeface="Open Sans"/>
                <a:cs typeface="Open Sans"/>
              </a:rPr>
              <a:t>Michaelmas Term)</a:t>
            </a:r>
            <a:endParaRPr lang="en-IE" sz="1800" b="1">
              <a:ea typeface="Calibri"/>
              <a:cs typeface="Calibri"/>
            </a:endParaRPr>
          </a:p>
          <a:p>
            <a:pPr lvl="1">
              <a:buFont typeface="Courier New"/>
              <a:buChar char="o"/>
              <a:defRPr/>
            </a:pPr>
            <a:r>
              <a:rPr lang="en-IE">
                <a:ea typeface="+mn-lt"/>
                <a:cs typeface="+mn-lt"/>
              </a:rPr>
              <a:t>Monday 14</a:t>
            </a:r>
            <a:r>
              <a:rPr lang="en-IE" baseline="30000">
                <a:ea typeface="+mn-lt"/>
                <a:cs typeface="+mn-lt"/>
              </a:rPr>
              <a:t>th</a:t>
            </a:r>
            <a:r>
              <a:rPr lang="en-IE">
                <a:ea typeface="+mn-lt"/>
                <a:cs typeface="+mn-lt"/>
              </a:rPr>
              <a:t> September 2026 to Sunday 6</a:t>
            </a:r>
            <a:r>
              <a:rPr lang="en-IE" baseline="30000">
                <a:ea typeface="+mn-lt"/>
                <a:cs typeface="+mn-lt"/>
              </a:rPr>
              <a:t>th</a:t>
            </a:r>
            <a:r>
              <a:rPr lang="en-IE">
                <a:ea typeface="+mn-lt"/>
                <a:cs typeface="+mn-lt"/>
              </a:rPr>
              <a:t> December 2026.</a:t>
            </a:r>
            <a:endParaRPr lang="en-IE">
              <a:ea typeface="Calibri"/>
              <a:cs typeface="Calibri"/>
            </a:endParaRPr>
          </a:p>
          <a:p>
            <a:pPr lvl="1">
              <a:buFont typeface="Courier New"/>
              <a:buChar char="o"/>
              <a:defRPr/>
            </a:pPr>
            <a:r>
              <a:rPr lang="en-IE">
                <a:ea typeface="+mn-lt"/>
                <a:cs typeface="+mn-lt"/>
              </a:rPr>
              <a:t>Reading Week (Week 10): Monday 26</a:t>
            </a:r>
            <a:r>
              <a:rPr lang="en-IE" baseline="30000">
                <a:ea typeface="+mn-lt"/>
                <a:cs typeface="+mn-lt"/>
              </a:rPr>
              <a:t>th</a:t>
            </a:r>
            <a:r>
              <a:rPr lang="en-IE">
                <a:ea typeface="+mn-lt"/>
                <a:cs typeface="+mn-lt"/>
              </a:rPr>
              <a:t> October 2026 to Sunday 1</a:t>
            </a:r>
            <a:r>
              <a:rPr lang="en-IE" baseline="30000">
                <a:ea typeface="+mn-lt"/>
                <a:cs typeface="+mn-lt"/>
              </a:rPr>
              <a:t>st</a:t>
            </a:r>
            <a:r>
              <a:rPr lang="en-IE">
                <a:ea typeface="+mn-lt"/>
                <a:cs typeface="+mn-lt"/>
              </a:rPr>
              <a:t> November 2026.</a:t>
            </a:r>
          </a:p>
          <a:p>
            <a:pPr>
              <a:defRPr/>
            </a:pPr>
            <a:endParaRPr lang="en-IE" sz="1200">
              <a:ea typeface="Calibri"/>
              <a:cs typeface="Calibri"/>
            </a:endParaRPr>
          </a:p>
          <a:p>
            <a:pPr>
              <a:defRPr/>
            </a:pPr>
            <a:r>
              <a:rPr lang="en-IE">
                <a:ea typeface="Calibri"/>
                <a:cs typeface="Calibri"/>
              </a:rPr>
              <a:t>Semester 2 (Hilary Term)</a:t>
            </a:r>
          </a:p>
          <a:p>
            <a:pPr lvl="1">
              <a:buFont typeface="Courier New"/>
              <a:buChar char="o"/>
              <a:defRPr/>
            </a:pPr>
            <a:r>
              <a:rPr lang="en-IE">
                <a:ea typeface="+mn-lt"/>
                <a:cs typeface="+mn-lt"/>
              </a:rPr>
              <a:t>Monday 18</a:t>
            </a:r>
            <a:r>
              <a:rPr lang="en-IE" baseline="30000">
                <a:ea typeface="+mn-lt"/>
                <a:cs typeface="+mn-lt"/>
              </a:rPr>
              <a:t>th</a:t>
            </a:r>
            <a:r>
              <a:rPr lang="en-IE">
                <a:ea typeface="+mn-lt"/>
                <a:cs typeface="+mn-lt"/>
              </a:rPr>
              <a:t> January 2027 to Sunday 18</a:t>
            </a:r>
            <a:r>
              <a:rPr lang="en-IE" baseline="30000">
                <a:ea typeface="+mn-lt"/>
                <a:cs typeface="+mn-lt"/>
              </a:rPr>
              <a:t>th</a:t>
            </a:r>
            <a:r>
              <a:rPr lang="en-IE">
                <a:ea typeface="+mn-lt"/>
                <a:cs typeface="+mn-lt"/>
              </a:rPr>
              <a:t> April 2027</a:t>
            </a:r>
          </a:p>
          <a:p>
            <a:pPr lvl="1">
              <a:buFont typeface="Courier New"/>
              <a:buChar char="o"/>
              <a:defRPr/>
            </a:pPr>
            <a:r>
              <a:rPr lang="en-IE">
                <a:ea typeface="+mn-lt"/>
                <a:cs typeface="+mn-lt"/>
              </a:rPr>
              <a:t>Reading Week (Week 28): Monday 1st  March 2027 to Sunday 7</a:t>
            </a:r>
            <a:r>
              <a:rPr lang="en-IE" baseline="30000">
                <a:ea typeface="+mn-lt"/>
                <a:cs typeface="+mn-lt"/>
              </a:rPr>
              <a:t>th</a:t>
            </a:r>
            <a:r>
              <a:rPr lang="en-IE">
                <a:ea typeface="+mn-lt"/>
                <a:cs typeface="+mn-lt"/>
              </a:rPr>
              <a:t> March 2027.</a:t>
            </a:r>
            <a:endParaRPr lang="en-IE">
              <a:ea typeface="Calibri"/>
              <a:cs typeface="Calibri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/>
              <a:t>Master in Education (M.Ed.)</a:t>
            </a:r>
          </a:p>
        </p:txBody>
      </p:sp>
      <p:pic>
        <p:nvPicPr>
          <p:cNvPr id="6" name="Graphic 5" descr="Flip calendar outline">
            <a:extLst>
              <a:ext uri="{FF2B5EF4-FFF2-40B4-BE49-F238E27FC236}">
                <a16:creationId xmlns:a16="http://schemas.microsoft.com/office/drawing/2014/main" id="{240BDD7D-4067-3637-6E8C-6E2BAC377E3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43978" y="32756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0834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2542EEC-4F7C-4AE2-933E-EAC8EB3FA3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857250"/>
            <a:ext cx="9143999" cy="51430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5FAACFC-826A-AE78-CFFC-A8A5EC43C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2260" y="1357296"/>
            <a:ext cx="3027251" cy="1790700"/>
          </a:xfrm>
        </p:spPr>
        <p:txBody>
          <a:bodyPr vert="horz" lIns="68580" tIns="34290" rIns="68580" bIns="34290" rtlCol="0" anchor="t" anchorCtr="0">
            <a:normAutofit fontScale="90000"/>
          </a:bodyPr>
          <a:lstStyle/>
          <a:p>
            <a:r>
              <a:rPr lang="en-US" sz="4050"/>
              <a:t>M.Ed. Timetables 2026/27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857250"/>
            <a:ext cx="1120748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2618" y="1151164"/>
            <a:ext cx="4507025" cy="451280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56B1F660-E5B8-ADB0-5181-57DD80D389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r="-3" b="3240"/>
          <a:stretch>
            <a:fillRect/>
          </a:stretch>
        </p:blipFill>
        <p:spPr>
          <a:xfrm>
            <a:off x="550131" y="1357297"/>
            <a:ext cx="4152001" cy="4099343"/>
          </a:xfrm>
          <a:prstGeom prst="rect">
            <a:avLst/>
          </a:prstGeom>
          <a:noFill/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95360" y="3222988"/>
            <a:ext cx="548641" cy="505095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00B5F4DB-016E-0353-3E68-EF0A5D5317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6243" y="3056853"/>
            <a:ext cx="3027252" cy="303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0904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D647B-97B6-BD55-DBE3-D7D2A9436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68CAB-A937-9BC0-D55B-8B170F6B8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674" y="360000"/>
            <a:ext cx="7500939" cy="561600"/>
          </a:xfrm>
        </p:spPr>
        <p:txBody>
          <a:bodyPr anchor="ctr">
            <a:normAutofit/>
          </a:bodyPr>
          <a:lstStyle/>
          <a:p>
            <a:r>
              <a:rPr lang="en-US"/>
              <a:t>The questions you brought with you</a:t>
            </a:r>
          </a:p>
        </p:txBody>
      </p:sp>
      <p:sp>
        <p:nvSpPr>
          <p:cNvPr id="921" name="Text Placeholder 3">
            <a:extLst>
              <a:ext uri="{FF2B5EF4-FFF2-40B4-BE49-F238E27FC236}">
                <a16:creationId xmlns:a16="http://schemas.microsoft.com/office/drawing/2014/main" id="{96B38F71-6C6A-C6F4-4E75-740758090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8650" y="1798320"/>
            <a:ext cx="3848100" cy="4429760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endParaRPr lang="en-IE" sz="1700"/>
          </a:p>
          <a:p>
            <a:pPr>
              <a:lnSpc>
                <a:spcPct val="90000"/>
              </a:lnSpc>
            </a:pPr>
            <a:r>
              <a:rPr lang="en-IE" sz="1700"/>
              <a:t>Speak to the person or persons beside you (pair or trio)</a:t>
            </a:r>
          </a:p>
          <a:p>
            <a:pPr marL="0" indent="0">
              <a:lnSpc>
                <a:spcPct val="90000"/>
              </a:lnSpc>
              <a:buNone/>
            </a:pPr>
            <a:endParaRPr lang="en-IE" sz="1700"/>
          </a:p>
          <a:p>
            <a:pPr>
              <a:lnSpc>
                <a:spcPct val="90000"/>
              </a:lnSpc>
            </a:pPr>
            <a:r>
              <a:rPr lang="en-IE" sz="1700"/>
              <a:t>Discuss the question you brought with you</a:t>
            </a:r>
          </a:p>
          <a:p>
            <a:pPr>
              <a:lnSpc>
                <a:spcPct val="90000"/>
              </a:lnSpc>
            </a:pPr>
            <a:endParaRPr lang="en-IE" sz="1700"/>
          </a:p>
          <a:p>
            <a:pPr>
              <a:lnSpc>
                <a:spcPct val="90000"/>
              </a:lnSpc>
            </a:pPr>
            <a:r>
              <a:rPr lang="en-IE" sz="1700"/>
              <a:t>Choose one shared question </a:t>
            </a:r>
          </a:p>
          <a:p>
            <a:pPr>
              <a:lnSpc>
                <a:spcPct val="90000"/>
              </a:lnSpc>
            </a:pPr>
            <a:endParaRPr lang="en-IE" sz="1700"/>
          </a:p>
          <a:p>
            <a:pPr>
              <a:lnSpc>
                <a:spcPct val="90000"/>
              </a:lnSpc>
            </a:pPr>
            <a:r>
              <a:rPr lang="en-IE" sz="1700"/>
              <a:t>Place it on the board under a heading</a:t>
            </a:r>
            <a:endParaRPr lang="en-US" sz="1700"/>
          </a:p>
        </p:txBody>
      </p:sp>
      <p:pic>
        <p:nvPicPr>
          <p:cNvPr id="916" name="Icon 16" descr="A blue and white question mark&#10;&#10;Description automatically generated"/>
          <p:cNvPicPr>
            <a:picLocks noChangeAspect="1"/>
          </p:cNvPicPr>
          <p:nvPr/>
        </p:nvPicPr>
        <p:blipFill>
          <a:blip r:embed="rId3"/>
          <a:srcRect l="6939" r="6189" b="-4"/>
          <a:stretch>
            <a:fillRect/>
          </a:stretch>
        </p:blipFill>
        <p:spPr>
          <a:xfrm>
            <a:off x="4667250" y="1798320"/>
            <a:ext cx="3848100" cy="44297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503775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D4F26-7FA7-55C4-CA37-689872C36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AB5D7-32A1-8183-0E38-508817E4E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674" y="360000"/>
            <a:ext cx="7500939" cy="561600"/>
          </a:xfr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en-US"/>
              <a:t>Studying at Master’s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9DB2F6B-7228-671C-BE2C-D4F78C52D7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83" r="1" b="8178"/>
          <a:stretch>
            <a:fillRect/>
          </a:stretch>
        </p:blipFill>
        <p:spPr>
          <a:xfrm>
            <a:off x="628650" y="1798320"/>
            <a:ext cx="7886700" cy="4429760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98AE571-4F2C-E127-8700-99A438667CA1}"/>
              </a:ext>
            </a:extLst>
          </p:cNvPr>
          <p:cNvSpPr txBox="1"/>
          <p:nvPr/>
        </p:nvSpPr>
        <p:spPr>
          <a:xfrm>
            <a:off x="1050323" y="1745025"/>
            <a:ext cx="4927143" cy="41762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>
              <a:spcBef>
                <a:spcPts val="1417"/>
              </a:spcBef>
            </a:pPr>
            <a:endParaRPr lang="en-US" sz="2000" b="1"/>
          </a:p>
        </p:txBody>
      </p:sp>
    </p:spTree>
    <p:extLst>
      <p:ext uri="{BB962C8B-B14F-4D97-AF65-F5344CB8AC3E}">
        <p14:creationId xmlns:p14="http://schemas.microsoft.com/office/powerpoint/2010/main" val="42278177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BDD48-F9B8-18AB-DC56-7A7257113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10243"/>
            <a:ext cx="7700964" cy="1028700"/>
          </a:xfrm>
        </p:spPr>
        <p:txBody>
          <a:bodyPr anchor="b">
            <a:normAutofit fontScale="90000"/>
          </a:bodyPr>
          <a:lstStyle/>
          <a:p>
            <a:pPr>
              <a:lnSpc>
                <a:spcPct val="90000"/>
              </a:lnSpc>
            </a:pPr>
            <a:br>
              <a:rPr lang="en-IE" sz="2800"/>
            </a:br>
            <a:br>
              <a:rPr lang="en-IE" sz="2800"/>
            </a:br>
            <a:br>
              <a:rPr lang="en-IE" sz="2800"/>
            </a:br>
            <a:br>
              <a:rPr lang="en-IE" sz="2800"/>
            </a:br>
            <a:br>
              <a:rPr lang="en-IE" sz="2800"/>
            </a:br>
            <a:r>
              <a:rPr lang="en-IE" sz="2800"/>
              <a:t>Four questions for Master’s level thinking</a:t>
            </a:r>
            <a:br>
              <a:rPr lang="en-IE" sz="1200"/>
            </a:br>
            <a:r>
              <a:rPr lang="en-IE" sz="2200"/>
              <a:t>When you are reading, listening, discussing, or preparing an assignment, ask:</a:t>
            </a:r>
            <a:br>
              <a:rPr lang="en-IE" sz="1200"/>
            </a:br>
            <a:endParaRPr lang="en-IE" sz="1200"/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:a16="http://schemas.microsoft.com/office/drawing/2014/main" id="{3E4EA072-B9C9-F8E2-AAEE-071393A34A80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646768814"/>
              </p:ext>
            </p:extLst>
          </p:nvPr>
        </p:nvGraphicFramePr>
        <p:xfrm>
          <a:off x="628650" y="1798320"/>
          <a:ext cx="7886700" cy="4429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933509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F5C8F52-25D0-6C46-9707-B05661B0D1B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noFill/>
        </p:spPr>
        <p:txBody>
          <a:bodyPr/>
          <a:lstStyle/>
          <a:p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E0C970-FE12-B0C4-EDB9-D250BC261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/>
              <a:t>Welcome from Dr Louise Heeran Flynn </a:t>
            </a:r>
            <a:br>
              <a:rPr lang="en-IE"/>
            </a:br>
            <a:r>
              <a:rPr lang="en-IE"/>
              <a:t>Dissertation Co-ordinator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91F302-4C08-B41E-D1A1-3A0E0C02CD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/>
              <a:t>Supporting students in the dissertation year</a:t>
            </a:r>
            <a:endParaRPr lang="en-IE" sz="2400"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/>
              <a:t>Dedicated dissertation support sessions</a:t>
            </a:r>
            <a:endParaRPr lang="en-IE" sz="2400"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/>
              <a:t>Supervisor allocations</a:t>
            </a:r>
            <a:endParaRPr lang="en-IE" sz="2400"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/>
              <a:t>Handbook</a:t>
            </a:r>
            <a:endParaRPr lang="en-IE" sz="2400"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/>
              <a:t>Fulltime students dissertation proposal</a:t>
            </a:r>
            <a:endParaRPr lang="en-IE" sz="2400" b="1">
              <a:ea typeface="Calibri"/>
              <a:cs typeface="Calibri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37D805E-3393-EF92-AB9D-05D3BCE477B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EFC9D5D-4BD2-C399-7442-934B70D546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9201" y="1881075"/>
            <a:ext cx="4204800" cy="33446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032522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8BDE2-5076-61D7-3D89-AC305BBFAD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8674" y="2730137"/>
            <a:ext cx="7500939" cy="1921063"/>
          </a:xfrm>
        </p:spPr>
        <p:txBody>
          <a:bodyPr/>
          <a:lstStyle/>
          <a:p>
            <a:r>
              <a:rPr lang="en-GB" sz="2400">
                <a:effectLst/>
              </a:rPr>
              <a:t>Getting settled and connected: </a:t>
            </a:r>
            <a:br>
              <a:rPr lang="en-GB" sz="2400"/>
            </a:br>
            <a:r>
              <a:rPr lang="en-GB" sz="2400"/>
              <a:t>Global Director</a:t>
            </a:r>
            <a:r>
              <a:rPr lang="en-GB" sz="2400">
                <a:effectLst/>
              </a:rPr>
              <a:t>/</a:t>
            </a:r>
            <a:br>
              <a:rPr lang="en-GB" sz="2400"/>
            </a:br>
            <a:r>
              <a:rPr lang="en-GB" sz="2400"/>
              <a:t>Student Union </a:t>
            </a:r>
            <a:r>
              <a:rPr lang="en-GB" sz="2400">
                <a:effectLst/>
              </a:rPr>
              <a:t>/Disability Service</a:t>
            </a:r>
            <a:r>
              <a:rPr lang="en-GB" sz="2400"/>
              <a:t>/</a:t>
            </a:r>
            <a:r>
              <a:rPr lang="en-GB" sz="2400">
                <a:effectLst/>
              </a:rPr>
              <a:t> </a:t>
            </a:r>
            <a:r>
              <a:rPr lang="en-GB" sz="2400"/>
              <a:t>Trinity Access Programme </a:t>
            </a:r>
            <a:r>
              <a:rPr lang="en-GB" sz="2400">
                <a:effectLst/>
              </a:rPr>
              <a:t>&amp; Volunteering</a:t>
            </a:r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B3FB289-7B88-4D2B-1B04-59CEDE730DF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006117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27719-FA41-EC27-8AAD-3D49DE77E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International Student Coordinator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B53E46-1EC8-765E-B919-2F6F9280D9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4590" y="2086595"/>
            <a:ext cx="7625023" cy="3857005"/>
          </a:xfrm>
        </p:spPr>
        <p:txBody>
          <a:bodyPr/>
          <a:lstStyle/>
          <a:p>
            <a:r>
              <a:rPr lang="en-US">
                <a:ea typeface="Calibri"/>
                <a:cs typeface="Calibri"/>
              </a:rPr>
              <a:t>Dr Gavin Murphy</a:t>
            </a:r>
            <a:endParaRPr lang="en-US">
              <a:ea typeface="Calibri"/>
              <a:cs typeface="Calibri"/>
              <a:hlinkClick r:id="rId3" invalidUrl="http:///"/>
            </a:endParaRPr>
          </a:p>
          <a:p>
            <a:r>
              <a:rPr lang="en-US" b="0">
                <a:ea typeface="Calibri"/>
                <a:cs typeface="Calibri"/>
                <a:hlinkClick r:id="rId4"/>
              </a:rPr>
              <a:t>gavin.murphy@tcd.ie</a:t>
            </a:r>
            <a:endParaRPr lang="en-US" b="0"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>
                <a:ea typeface="Calibri"/>
                <a:cs typeface="Calibri"/>
              </a:rPr>
              <a:t>Welcome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>
                <a:ea typeface="Calibri"/>
                <a:cs typeface="Calibri"/>
              </a:rPr>
              <a:t>College Support: </a:t>
            </a:r>
          </a:p>
          <a:p>
            <a:pPr marL="660400" lvl="1" indent="-342900">
              <a:buFont typeface="Arial" panose="020B0604020202020204" pitchFamily="34" charset="0"/>
              <a:buChar char="•"/>
            </a:pPr>
            <a:r>
              <a:rPr lang="en-IE" b="0">
                <a:hlinkClick r:id="rId5"/>
              </a:rPr>
              <a:t>TCDGlobalRoom@tcd.ie</a:t>
            </a:r>
            <a:endParaRPr lang="en-IE" b="0"/>
          </a:p>
          <a:p>
            <a:pPr marL="660400" lvl="1" indent="-342900">
              <a:buFont typeface="Arial" panose="020B0604020202020204" pitchFamily="34" charset="0"/>
              <a:buChar char="•"/>
            </a:pPr>
            <a:r>
              <a:rPr lang="en-US">
                <a:ea typeface="Calibri"/>
                <a:cs typeface="Calibri"/>
                <a:hlinkClick r:id="rId6"/>
              </a:rPr>
              <a:t>https://www.tcd.ie/study/international/student-experience/global-room/</a:t>
            </a:r>
            <a:r>
              <a:rPr lang="en-US">
                <a:ea typeface="Calibri"/>
                <a:cs typeface="Calibri"/>
              </a:rPr>
              <a:t> (register for events; New2Dublin </a:t>
            </a:r>
            <a:r>
              <a:rPr lang="en-US" err="1">
                <a:ea typeface="Calibri"/>
                <a:cs typeface="Calibri"/>
              </a:rPr>
              <a:t>programme</a:t>
            </a:r>
            <a:r>
              <a:rPr lang="en-US">
                <a:ea typeface="Calibri"/>
                <a:cs typeface="Calibri"/>
              </a:rPr>
              <a:t> Mondays)</a:t>
            </a:r>
            <a:endParaRPr lang="en-US" b="0"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>
                <a:ea typeface="Calibri"/>
                <a:cs typeface="Calibri"/>
              </a:rPr>
              <a:t>School-level Support:</a:t>
            </a:r>
          </a:p>
          <a:p>
            <a:pPr marL="660400" lvl="1" indent="-342900">
              <a:buFont typeface="Arial" panose="020B0604020202020204" pitchFamily="34" charset="0"/>
              <a:buChar char="•"/>
            </a:pPr>
            <a:r>
              <a:rPr lang="en-US">
                <a:ea typeface="Calibri"/>
                <a:cs typeface="Calibri"/>
              </a:rPr>
              <a:t>Your class rep(s) </a:t>
            </a:r>
          </a:p>
          <a:p>
            <a:pPr marL="660400" lvl="1" indent="-342900">
              <a:buFont typeface="Arial" panose="020B0604020202020204" pitchFamily="34" charset="0"/>
              <a:buChar char="•"/>
            </a:pPr>
            <a:r>
              <a:rPr lang="en-US" b="0">
                <a:ea typeface="Calibri"/>
                <a:cs typeface="Calibri"/>
              </a:rPr>
              <a:t>International Student Coordinator (more information to follow)</a:t>
            </a:r>
          </a:p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94D821-FD00-E2A1-8C1E-E31E2D6953F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M.Ed. 2026/27</a:t>
            </a:r>
          </a:p>
        </p:txBody>
      </p:sp>
      <p:pic>
        <p:nvPicPr>
          <p:cNvPr id="11" name="Picture 10" descr="A person in a suit&#10;&#10;Description automatically generated">
            <a:extLst>
              <a:ext uri="{FF2B5EF4-FFF2-40B4-BE49-F238E27FC236}">
                <a16:creationId xmlns:a16="http://schemas.microsoft.com/office/drawing/2014/main" id="{FDC17BE9-F13A-6A7B-AC2C-192D684361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1676" y="1586532"/>
            <a:ext cx="2413678" cy="264060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802257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7A7A6-DA02-7A4D-636D-C04E12940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Global Room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1D2877-00EA-3406-7ACD-30EE22F0B63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M.Ed. 2026/27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D41CE3A-BE9D-BC1C-F6CA-D0D23D8F508B}"/>
              </a:ext>
            </a:extLst>
          </p:cNvPr>
          <p:cNvGrpSpPr/>
          <p:nvPr/>
        </p:nvGrpSpPr>
        <p:grpSpPr>
          <a:xfrm>
            <a:off x="5094514" y="1"/>
            <a:ext cx="4049486" cy="2160396"/>
            <a:chOff x="1977317" y="1974333"/>
            <a:chExt cx="4750673" cy="272665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24A7619-D41B-2BD0-5845-80BDF0D850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95521" y="1974333"/>
              <a:ext cx="4132469" cy="2726657"/>
            </a:xfrm>
            <a:prstGeom prst="rect">
              <a:avLst/>
            </a:prstGeom>
          </p:spPr>
        </p:pic>
        <p:sp>
          <p:nvSpPr>
            <p:cNvPr id="7" name="Arrow: Right 11">
              <a:extLst>
                <a:ext uri="{FF2B5EF4-FFF2-40B4-BE49-F238E27FC236}">
                  <a16:creationId xmlns:a16="http://schemas.microsoft.com/office/drawing/2014/main" id="{A4B7B948-100C-DB19-E0A3-430BD53D503A}"/>
                </a:ext>
              </a:extLst>
            </p:cNvPr>
            <p:cNvSpPr/>
            <p:nvPr/>
          </p:nvSpPr>
          <p:spPr>
            <a:xfrm>
              <a:off x="1977317" y="3620870"/>
              <a:ext cx="1440160" cy="360040"/>
            </a:xfrm>
            <a:prstGeom prst="rightArrow">
              <a:avLst/>
            </a:prstGeom>
            <a:solidFill>
              <a:srgbClr val="C0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E" sz="1400"/>
                <a:t>You are here</a:t>
              </a:r>
            </a:p>
          </p:txBody>
        </p:sp>
      </p:grpSp>
      <p:pic>
        <p:nvPicPr>
          <p:cNvPr id="9" name="Picture 8" descr="A group of people in a room&#10;&#10;AI-generated content may be incorrect.">
            <a:hlinkClick r:id="rId4"/>
            <a:extLst>
              <a:ext uri="{FF2B5EF4-FFF2-40B4-BE49-F238E27FC236}">
                <a16:creationId xmlns:a16="http://schemas.microsoft.com/office/drawing/2014/main" id="{2423D56E-A0D6-BD79-4C1A-DFF3A562CE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160397"/>
            <a:ext cx="7772400" cy="4271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6164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"/>
          <p:cNvSpPr txBox="1">
            <a:spLocks noGrp="1"/>
          </p:cNvSpPr>
          <p:nvPr>
            <p:ph type="title"/>
          </p:nvPr>
        </p:nvSpPr>
        <p:spPr>
          <a:xfrm>
            <a:off x="828674" y="360000"/>
            <a:ext cx="7500939" cy="5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r>
              <a:rPr lang="en-US"/>
              <a:t>Student Union</a:t>
            </a:r>
            <a:endParaRPr/>
          </a:p>
        </p:txBody>
      </p:sp>
      <p:sp>
        <p:nvSpPr>
          <p:cNvPr id="71" name="Google Shape;71;p1"/>
          <p:cNvSpPr txBox="1">
            <a:spLocks noGrp="1"/>
          </p:cNvSpPr>
          <p:nvPr>
            <p:ph type="body" idx="2"/>
          </p:nvPr>
        </p:nvSpPr>
        <p:spPr>
          <a:xfrm>
            <a:off x="828675" y="914400"/>
            <a:ext cx="7500938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/>
              <a:t>M.Ed. 2026/27</a:t>
            </a:r>
            <a:endParaRPr/>
          </a:p>
        </p:txBody>
      </p:sp>
      <p:pic>
        <p:nvPicPr>
          <p:cNvPr id="72" name="Google Shape;72;p1" descr="A blue and white text on a blue background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 l="3764" t="7482" r="3459" b="10866"/>
          <a:stretch/>
        </p:blipFill>
        <p:spPr>
          <a:xfrm>
            <a:off x="-4164" y="1609698"/>
            <a:ext cx="9156184" cy="44795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81465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"/>
          <p:cNvSpPr txBox="1">
            <a:spLocks noGrp="1"/>
          </p:cNvSpPr>
          <p:nvPr>
            <p:ph type="title"/>
          </p:nvPr>
        </p:nvSpPr>
        <p:spPr>
          <a:xfrm>
            <a:off x="828674" y="360000"/>
            <a:ext cx="7500939" cy="5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r>
              <a:rPr lang="en-US"/>
              <a:t>Student Union</a:t>
            </a:r>
            <a:endParaRPr/>
          </a:p>
        </p:txBody>
      </p:sp>
      <p:sp>
        <p:nvSpPr>
          <p:cNvPr id="78" name="Google Shape;78;p2"/>
          <p:cNvSpPr txBox="1">
            <a:spLocks noGrp="1"/>
          </p:cNvSpPr>
          <p:nvPr>
            <p:ph type="body" idx="2"/>
          </p:nvPr>
        </p:nvSpPr>
        <p:spPr>
          <a:xfrm>
            <a:off x="828675" y="914400"/>
            <a:ext cx="7500938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/>
              <a:t>M.Ed. 2026/27</a:t>
            </a:r>
            <a:endParaRPr/>
          </a:p>
        </p:txBody>
      </p:sp>
      <p:pic>
        <p:nvPicPr>
          <p:cNvPr id="79" name="Google Shape;79;p2" descr="A blue background with white text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 l="3624" r="3967" b="10450"/>
          <a:stretch/>
        </p:blipFill>
        <p:spPr>
          <a:xfrm>
            <a:off x="2643" y="1422801"/>
            <a:ext cx="9154076" cy="4986795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2"/>
          <p:cNvSpPr/>
          <p:nvPr/>
        </p:nvSpPr>
        <p:spPr>
          <a:xfrm>
            <a:off x="2258200" y="3203175"/>
            <a:ext cx="1209000" cy="276300"/>
          </a:xfrm>
          <a:prstGeom prst="rect">
            <a:avLst/>
          </a:prstGeom>
          <a:solidFill>
            <a:srgbClr val="234085"/>
          </a:solidFill>
          <a:ln w="9525" cap="flat" cmpd="sng">
            <a:solidFill>
              <a:srgbClr val="23408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2"/>
          <p:cNvSpPr/>
          <p:nvPr/>
        </p:nvSpPr>
        <p:spPr>
          <a:xfrm>
            <a:off x="1799650" y="4558100"/>
            <a:ext cx="2126100" cy="276300"/>
          </a:xfrm>
          <a:prstGeom prst="rect">
            <a:avLst/>
          </a:prstGeom>
          <a:solidFill>
            <a:srgbClr val="234085"/>
          </a:solidFill>
          <a:ln w="9525" cap="flat" cmpd="sng">
            <a:solidFill>
              <a:srgbClr val="23408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2"/>
          <p:cNvSpPr/>
          <p:nvPr/>
        </p:nvSpPr>
        <p:spPr>
          <a:xfrm>
            <a:off x="1757925" y="5558650"/>
            <a:ext cx="2522400" cy="276300"/>
          </a:xfrm>
          <a:prstGeom prst="rect">
            <a:avLst/>
          </a:prstGeom>
          <a:solidFill>
            <a:srgbClr val="234085"/>
          </a:solidFill>
          <a:ln w="9525" cap="flat" cmpd="sng">
            <a:solidFill>
              <a:srgbClr val="23408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2"/>
          <p:cNvSpPr txBox="1"/>
          <p:nvPr/>
        </p:nvSpPr>
        <p:spPr>
          <a:xfrm>
            <a:off x="1862200" y="3396075"/>
            <a:ext cx="2001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7th-23rd</a:t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2"/>
          <p:cNvSpPr txBox="1"/>
          <p:nvPr/>
        </p:nvSpPr>
        <p:spPr>
          <a:xfrm>
            <a:off x="2049750" y="4349650"/>
            <a:ext cx="2230500" cy="5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September 30th - October 2nd</a:t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2"/>
          <p:cNvSpPr txBox="1"/>
          <p:nvPr/>
        </p:nvSpPr>
        <p:spPr>
          <a:xfrm>
            <a:off x="1903900" y="5350225"/>
            <a:ext cx="1917600" cy="4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October 10th and 11th</a:t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2"/>
          <p:cNvSpPr/>
          <p:nvPr/>
        </p:nvSpPr>
        <p:spPr>
          <a:xfrm>
            <a:off x="7135925" y="3119800"/>
            <a:ext cx="958800" cy="276300"/>
          </a:xfrm>
          <a:prstGeom prst="rect">
            <a:avLst/>
          </a:prstGeom>
          <a:solidFill>
            <a:srgbClr val="234085"/>
          </a:solidFill>
          <a:ln w="9525" cap="flat" cmpd="sng">
            <a:solidFill>
              <a:srgbClr val="23408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2"/>
          <p:cNvSpPr txBox="1"/>
          <p:nvPr/>
        </p:nvSpPr>
        <p:spPr>
          <a:xfrm>
            <a:off x="7219325" y="3039100"/>
            <a:ext cx="1209000" cy="4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7ú-23ú</a:t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2"/>
          <p:cNvSpPr/>
          <p:nvPr/>
        </p:nvSpPr>
        <p:spPr>
          <a:xfrm>
            <a:off x="6802325" y="4281800"/>
            <a:ext cx="2001000" cy="276300"/>
          </a:xfrm>
          <a:prstGeom prst="rect">
            <a:avLst/>
          </a:prstGeom>
          <a:solidFill>
            <a:srgbClr val="234085"/>
          </a:solidFill>
          <a:ln w="9525" cap="flat" cmpd="sng">
            <a:solidFill>
              <a:srgbClr val="23408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2"/>
          <p:cNvSpPr/>
          <p:nvPr/>
        </p:nvSpPr>
        <p:spPr>
          <a:xfrm>
            <a:off x="5343275" y="4634950"/>
            <a:ext cx="1209000" cy="276300"/>
          </a:xfrm>
          <a:prstGeom prst="rect">
            <a:avLst/>
          </a:prstGeom>
          <a:solidFill>
            <a:srgbClr val="234085"/>
          </a:solidFill>
          <a:ln w="9525" cap="flat" cmpd="sng">
            <a:solidFill>
              <a:srgbClr val="23408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2"/>
          <p:cNvSpPr txBox="1"/>
          <p:nvPr/>
        </p:nvSpPr>
        <p:spPr>
          <a:xfrm>
            <a:off x="6708575" y="4281800"/>
            <a:ext cx="2230500" cy="4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30ú Meán Fómhair - 2ú Deireadh Fómhair</a:t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2"/>
          <p:cNvSpPr/>
          <p:nvPr/>
        </p:nvSpPr>
        <p:spPr>
          <a:xfrm>
            <a:off x="6552275" y="5334725"/>
            <a:ext cx="958800" cy="437700"/>
          </a:xfrm>
          <a:prstGeom prst="rect">
            <a:avLst/>
          </a:prstGeom>
          <a:solidFill>
            <a:srgbClr val="234085"/>
          </a:solidFill>
          <a:ln w="9525" cap="flat" cmpd="sng">
            <a:solidFill>
              <a:srgbClr val="23408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2"/>
          <p:cNvSpPr txBox="1"/>
          <p:nvPr/>
        </p:nvSpPr>
        <p:spPr>
          <a:xfrm>
            <a:off x="6468875" y="5363100"/>
            <a:ext cx="1354800" cy="5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10ú/11ú</a:t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036496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564360"/>
            <a:ext cx="9144000" cy="4320153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24384000" y="0"/>
                  </a:moveTo>
                  <a:lnTo>
                    <a:pt x="0" y="0"/>
                  </a:lnTo>
                  <a:lnTo>
                    <a:pt x="0" y="13716000"/>
                  </a:lnTo>
                  <a:lnTo>
                    <a:pt x="24384000" y="13716000"/>
                  </a:lnTo>
                  <a:lnTo>
                    <a:pt x="24384000" y="0"/>
                  </a:lnTo>
                  <a:close/>
                </a:path>
              </a:pathLst>
            </a:custGeom>
            <a:solidFill>
              <a:srgbClr val="EBDFE9"/>
            </a:solidFill>
          </p:spPr>
          <p:txBody>
            <a:bodyPr/>
            <a:lstStyle>
              <a:defPPr>
                <a:defRPr lang="en-US"/>
              </a:defPPr>
              <a:lvl1pPr marL="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5603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1206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6809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24128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8016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3619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9222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04825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504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1409378"/>
            <a:ext cx="9144000" cy="511444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24384000" y="0"/>
                  </a:moveTo>
                  <a:lnTo>
                    <a:pt x="0" y="0"/>
                  </a:lnTo>
                  <a:lnTo>
                    <a:pt x="0" y="13716000"/>
                  </a:lnTo>
                  <a:lnTo>
                    <a:pt x="24384000" y="13716000"/>
                  </a:lnTo>
                  <a:lnTo>
                    <a:pt x="24384000" y="0"/>
                  </a:lnTo>
                  <a:close/>
                </a:path>
              </a:pathLst>
            </a:custGeom>
            <a:solidFill>
              <a:srgbClr val="EBDFE9"/>
            </a:solidFill>
          </p:spPr>
          <p:txBody>
            <a:bodyPr/>
            <a:lstStyle>
              <a:defPPr>
                <a:defRPr lang="en-US"/>
              </a:defPPr>
              <a:lvl1pPr marL="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5603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1206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6809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24128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8016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3619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9222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04825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504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7314" y="1561086"/>
            <a:ext cx="8890000" cy="4106190"/>
            <a:chOff x="0" y="0"/>
            <a:chExt cx="23706667" cy="12835467"/>
          </a:xfrm>
        </p:grpSpPr>
        <p:sp>
          <p:nvSpPr>
            <p:cNvPr id="11" name="Freeform 11"/>
            <p:cNvSpPr/>
            <p:nvPr/>
          </p:nvSpPr>
          <p:spPr>
            <a:xfrm>
              <a:off x="16891" y="16891"/>
              <a:ext cx="23672799" cy="12801600"/>
            </a:xfrm>
            <a:custGeom>
              <a:avLst/>
              <a:gdLst/>
              <a:ahLst/>
              <a:cxnLst/>
              <a:rect l="l" t="t" r="r" b="b"/>
              <a:pathLst>
                <a:path w="23672799" h="12801600">
                  <a:moveTo>
                    <a:pt x="0" y="0"/>
                  </a:moveTo>
                  <a:lnTo>
                    <a:pt x="23672799" y="0"/>
                  </a:lnTo>
                  <a:lnTo>
                    <a:pt x="23672799" y="12801600"/>
                  </a:lnTo>
                  <a:lnTo>
                    <a:pt x="0" y="12801600"/>
                  </a:lnTo>
                  <a:close/>
                </a:path>
              </a:pathLst>
            </a:custGeom>
            <a:solidFill>
              <a:srgbClr val="EBDFE9"/>
            </a:solidFill>
          </p:spPr>
          <p:txBody>
            <a:bodyPr/>
            <a:lstStyle>
              <a:defPPr>
                <a:defRPr lang="en-US"/>
              </a:defPPr>
              <a:lvl1pPr marL="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5603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1206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6809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24128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8016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3619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9222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04825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504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0"/>
              <a:ext cx="23706582" cy="12835382"/>
            </a:xfrm>
            <a:custGeom>
              <a:avLst/>
              <a:gdLst/>
              <a:ahLst/>
              <a:cxnLst/>
              <a:rect l="l" t="t" r="r" b="b"/>
              <a:pathLst>
                <a:path w="23706582" h="12835382">
                  <a:moveTo>
                    <a:pt x="16891" y="0"/>
                  </a:moveTo>
                  <a:lnTo>
                    <a:pt x="23689690" y="0"/>
                  </a:lnTo>
                  <a:cubicBezTo>
                    <a:pt x="23699090" y="0"/>
                    <a:pt x="23706582" y="7620"/>
                    <a:pt x="23706582" y="16891"/>
                  </a:cubicBezTo>
                  <a:lnTo>
                    <a:pt x="23706582" y="12818491"/>
                  </a:lnTo>
                  <a:cubicBezTo>
                    <a:pt x="23706582" y="12827889"/>
                    <a:pt x="23698963" y="12835382"/>
                    <a:pt x="23689690" y="12835382"/>
                  </a:cubicBezTo>
                  <a:lnTo>
                    <a:pt x="16891" y="12835382"/>
                  </a:lnTo>
                  <a:cubicBezTo>
                    <a:pt x="7493" y="12835382"/>
                    <a:pt x="0" y="12827762"/>
                    <a:pt x="0" y="12818491"/>
                  </a:cubicBezTo>
                  <a:lnTo>
                    <a:pt x="0" y="16891"/>
                  </a:lnTo>
                  <a:cubicBezTo>
                    <a:pt x="0" y="7620"/>
                    <a:pt x="7620" y="0"/>
                    <a:pt x="16891" y="0"/>
                  </a:cubicBezTo>
                  <a:moveTo>
                    <a:pt x="16891" y="33909"/>
                  </a:moveTo>
                  <a:lnTo>
                    <a:pt x="16891" y="16891"/>
                  </a:lnTo>
                  <a:lnTo>
                    <a:pt x="33909" y="16891"/>
                  </a:lnTo>
                  <a:lnTo>
                    <a:pt x="33909" y="12818491"/>
                  </a:lnTo>
                  <a:lnTo>
                    <a:pt x="16891" y="12818491"/>
                  </a:lnTo>
                  <a:lnTo>
                    <a:pt x="16891" y="12801600"/>
                  </a:lnTo>
                  <a:lnTo>
                    <a:pt x="23689690" y="12801600"/>
                  </a:lnTo>
                  <a:lnTo>
                    <a:pt x="23689690" y="12818491"/>
                  </a:lnTo>
                  <a:lnTo>
                    <a:pt x="23672800" y="12818491"/>
                  </a:lnTo>
                  <a:lnTo>
                    <a:pt x="23672800" y="16891"/>
                  </a:lnTo>
                  <a:lnTo>
                    <a:pt x="23689690" y="16891"/>
                  </a:lnTo>
                  <a:lnTo>
                    <a:pt x="23689690" y="33909"/>
                  </a:lnTo>
                  <a:lnTo>
                    <a:pt x="16891" y="33909"/>
                  </a:lnTo>
                  <a:close/>
                </a:path>
              </a:pathLst>
            </a:custGeom>
            <a:solidFill>
              <a:srgbClr val="EBDFE9"/>
            </a:solidFill>
          </p:spPr>
          <p:txBody>
            <a:bodyPr/>
            <a:lstStyle>
              <a:defPPr>
                <a:defRPr lang="en-US"/>
              </a:defPPr>
              <a:lvl1pPr marL="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5603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1206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6809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24128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8016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3619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9222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04825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504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23594" y="1747887"/>
            <a:ext cx="7861300" cy="703644"/>
            <a:chOff x="0" y="0"/>
            <a:chExt cx="20963467" cy="1876383"/>
          </a:xfrm>
        </p:grpSpPr>
        <p:sp>
          <p:nvSpPr>
            <p:cNvPr id="14" name="Freeform 14"/>
            <p:cNvSpPr/>
            <p:nvPr/>
          </p:nvSpPr>
          <p:spPr>
            <a:xfrm>
              <a:off x="16891" y="16891"/>
              <a:ext cx="20929599" cy="1842643"/>
            </a:xfrm>
            <a:custGeom>
              <a:avLst/>
              <a:gdLst/>
              <a:ahLst/>
              <a:cxnLst/>
              <a:rect l="l" t="t" r="r" b="b"/>
              <a:pathLst>
                <a:path w="20929599" h="1842643">
                  <a:moveTo>
                    <a:pt x="0" y="184277"/>
                  </a:moveTo>
                  <a:cubicBezTo>
                    <a:pt x="0" y="82550"/>
                    <a:pt x="83820" y="0"/>
                    <a:pt x="187325" y="0"/>
                  </a:cubicBezTo>
                  <a:lnTo>
                    <a:pt x="20742274" y="0"/>
                  </a:lnTo>
                  <a:cubicBezTo>
                    <a:pt x="20845780" y="0"/>
                    <a:pt x="20929599" y="82550"/>
                    <a:pt x="20929599" y="184277"/>
                  </a:cubicBezTo>
                  <a:lnTo>
                    <a:pt x="20929599" y="1658366"/>
                  </a:lnTo>
                  <a:cubicBezTo>
                    <a:pt x="20929599" y="1760093"/>
                    <a:pt x="20845780" y="1842643"/>
                    <a:pt x="20742274" y="1842643"/>
                  </a:cubicBezTo>
                  <a:lnTo>
                    <a:pt x="187325" y="1842643"/>
                  </a:lnTo>
                  <a:cubicBezTo>
                    <a:pt x="83820" y="1842643"/>
                    <a:pt x="0" y="1760093"/>
                    <a:pt x="0" y="1658366"/>
                  </a:cubicBezTo>
                  <a:close/>
                </a:path>
              </a:pathLst>
            </a:custGeom>
            <a:solidFill>
              <a:srgbClr val="FFFFF3"/>
            </a:solidFill>
          </p:spPr>
          <p:txBody>
            <a:bodyPr/>
            <a:lstStyle>
              <a:defPPr>
                <a:defRPr lang="en-US"/>
              </a:defPPr>
              <a:lvl1pPr marL="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5603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1206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6809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24128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8016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3619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9222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04825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504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0" y="0"/>
              <a:ext cx="20963382" cy="1876425"/>
            </a:xfrm>
            <a:custGeom>
              <a:avLst/>
              <a:gdLst/>
              <a:ahLst/>
              <a:cxnLst/>
              <a:rect l="l" t="t" r="r" b="b"/>
              <a:pathLst>
                <a:path w="20963382" h="1876425">
                  <a:moveTo>
                    <a:pt x="0" y="201168"/>
                  </a:moveTo>
                  <a:cubicBezTo>
                    <a:pt x="0" y="89789"/>
                    <a:pt x="91694" y="0"/>
                    <a:pt x="204216" y="0"/>
                  </a:cubicBezTo>
                  <a:lnTo>
                    <a:pt x="20759165" y="0"/>
                  </a:lnTo>
                  <a:lnTo>
                    <a:pt x="20759165" y="16891"/>
                  </a:lnTo>
                  <a:lnTo>
                    <a:pt x="20759165" y="0"/>
                  </a:lnTo>
                  <a:cubicBezTo>
                    <a:pt x="20871687" y="0"/>
                    <a:pt x="20963382" y="89789"/>
                    <a:pt x="20963382" y="201168"/>
                  </a:cubicBezTo>
                  <a:lnTo>
                    <a:pt x="20946490" y="201168"/>
                  </a:lnTo>
                  <a:lnTo>
                    <a:pt x="20963382" y="201168"/>
                  </a:lnTo>
                  <a:lnTo>
                    <a:pt x="20963382" y="1675257"/>
                  </a:lnTo>
                  <a:lnTo>
                    <a:pt x="20946490" y="1675257"/>
                  </a:lnTo>
                  <a:lnTo>
                    <a:pt x="20963382" y="1675257"/>
                  </a:lnTo>
                  <a:cubicBezTo>
                    <a:pt x="20963382" y="1786636"/>
                    <a:pt x="20871689" y="1876425"/>
                    <a:pt x="20759165" y="1876425"/>
                  </a:cubicBezTo>
                  <a:lnTo>
                    <a:pt x="20759165" y="1859534"/>
                  </a:lnTo>
                  <a:lnTo>
                    <a:pt x="20759165" y="1876425"/>
                  </a:lnTo>
                  <a:lnTo>
                    <a:pt x="204216" y="1876425"/>
                  </a:lnTo>
                  <a:lnTo>
                    <a:pt x="204216" y="1859534"/>
                  </a:lnTo>
                  <a:lnTo>
                    <a:pt x="204216" y="1876425"/>
                  </a:lnTo>
                  <a:cubicBezTo>
                    <a:pt x="91694" y="1876425"/>
                    <a:pt x="0" y="1786636"/>
                    <a:pt x="0" y="1675257"/>
                  </a:cubicBezTo>
                  <a:lnTo>
                    <a:pt x="0" y="201168"/>
                  </a:lnTo>
                  <a:lnTo>
                    <a:pt x="16891" y="201168"/>
                  </a:lnTo>
                  <a:lnTo>
                    <a:pt x="0" y="201168"/>
                  </a:lnTo>
                  <a:moveTo>
                    <a:pt x="33909" y="201168"/>
                  </a:moveTo>
                  <a:lnTo>
                    <a:pt x="33909" y="1675257"/>
                  </a:lnTo>
                  <a:lnTo>
                    <a:pt x="16891" y="1675257"/>
                  </a:lnTo>
                  <a:lnTo>
                    <a:pt x="33909" y="1675257"/>
                  </a:lnTo>
                  <a:cubicBezTo>
                    <a:pt x="33909" y="1767459"/>
                    <a:pt x="109982" y="1842516"/>
                    <a:pt x="204343" y="1842516"/>
                  </a:cubicBezTo>
                  <a:lnTo>
                    <a:pt x="20759293" y="1842516"/>
                  </a:lnTo>
                  <a:cubicBezTo>
                    <a:pt x="20853654" y="1842516"/>
                    <a:pt x="20929727" y="1767332"/>
                    <a:pt x="20929727" y="1675257"/>
                  </a:cubicBezTo>
                  <a:lnTo>
                    <a:pt x="20929727" y="201168"/>
                  </a:lnTo>
                  <a:cubicBezTo>
                    <a:pt x="20929727" y="108966"/>
                    <a:pt x="20853654" y="33909"/>
                    <a:pt x="20759293" y="33909"/>
                  </a:cubicBezTo>
                  <a:lnTo>
                    <a:pt x="204216" y="33909"/>
                  </a:lnTo>
                  <a:lnTo>
                    <a:pt x="204216" y="16891"/>
                  </a:lnTo>
                  <a:lnTo>
                    <a:pt x="204216" y="33909"/>
                  </a:lnTo>
                  <a:cubicBezTo>
                    <a:pt x="109855" y="33909"/>
                    <a:pt x="33909" y="109093"/>
                    <a:pt x="33909" y="201168"/>
                  </a:cubicBezTo>
                  <a:close/>
                </a:path>
              </a:pathLst>
            </a:custGeom>
            <a:solidFill>
              <a:srgbClr val="FFFFF3"/>
            </a:solidFill>
          </p:spPr>
          <p:txBody>
            <a:bodyPr/>
            <a:lstStyle>
              <a:defPPr>
                <a:defRPr lang="en-US"/>
              </a:defPPr>
              <a:lvl1pPr marL="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5603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1206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6809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24128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8016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3619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9222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04825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504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362408" y="1747887"/>
            <a:ext cx="6222486" cy="703644"/>
            <a:chOff x="0" y="0"/>
            <a:chExt cx="16593295" cy="187638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6593294" cy="1876383"/>
            </a:xfrm>
            <a:custGeom>
              <a:avLst/>
              <a:gdLst/>
              <a:ahLst/>
              <a:cxnLst/>
              <a:rect l="l" t="t" r="r" b="b"/>
              <a:pathLst>
                <a:path w="16593294" h="1876383">
                  <a:moveTo>
                    <a:pt x="0" y="0"/>
                  </a:moveTo>
                  <a:lnTo>
                    <a:pt x="16593294" y="0"/>
                  </a:lnTo>
                  <a:lnTo>
                    <a:pt x="16593294" y="1876383"/>
                  </a:lnTo>
                  <a:lnTo>
                    <a:pt x="0" y="187638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5603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1206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6809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24128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8016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3619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9222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04825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504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16593295" cy="1914483"/>
            </a:xfrm>
            <a:prstGeom prst="rect">
              <a:avLst/>
            </a:prstGeom>
          </p:spPr>
          <p:txBody>
            <a:bodyPr lIns="0" tIns="0" rIns="0" bIns="0" rtlCol="0" anchor="ctr"/>
            <a:lstStyle>
              <a:defPPr>
                <a:defRPr lang="en-US"/>
              </a:defPPr>
              <a:lvl1pPr marL="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5603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1206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6809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24128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8016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3619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9222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04825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2484"/>
                </a:lnSpc>
              </a:pPr>
              <a:endParaRPr sz="504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23594" y="2507925"/>
            <a:ext cx="7861300" cy="703644"/>
            <a:chOff x="0" y="0"/>
            <a:chExt cx="20963467" cy="1876383"/>
          </a:xfrm>
        </p:grpSpPr>
        <p:sp>
          <p:nvSpPr>
            <p:cNvPr id="20" name="Freeform 20"/>
            <p:cNvSpPr/>
            <p:nvPr/>
          </p:nvSpPr>
          <p:spPr>
            <a:xfrm>
              <a:off x="16891" y="16891"/>
              <a:ext cx="20929599" cy="1842643"/>
            </a:xfrm>
            <a:custGeom>
              <a:avLst/>
              <a:gdLst/>
              <a:ahLst/>
              <a:cxnLst/>
              <a:rect l="l" t="t" r="r" b="b"/>
              <a:pathLst>
                <a:path w="20929599" h="1842643">
                  <a:moveTo>
                    <a:pt x="0" y="184277"/>
                  </a:moveTo>
                  <a:cubicBezTo>
                    <a:pt x="0" y="82550"/>
                    <a:pt x="83820" y="0"/>
                    <a:pt x="187325" y="0"/>
                  </a:cubicBezTo>
                  <a:lnTo>
                    <a:pt x="20742274" y="0"/>
                  </a:lnTo>
                  <a:cubicBezTo>
                    <a:pt x="20845780" y="0"/>
                    <a:pt x="20929599" y="82550"/>
                    <a:pt x="20929599" y="184277"/>
                  </a:cubicBezTo>
                  <a:lnTo>
                    <a:pt x="20929599" y="1658366"/>
                  </a:lnTo>
                  <a:cubicBezTo>
                    <a:pt x="20929599" y="1760093"/>
                    <a:pt x="20845780" y="1842643"/>
                    <a:pt x="20742274" y="1842643"/>
                  </a:cubicBezTo>
                  <a:lnTo>
                    <a:pt x="187325" y="1842643"/>
                  </a:lnTo>
                  <a:cubicBezTo>
                    <a:pt x="83820" y="1842643"/>
                    <a:pt x="0" y="1760093"/>
                    <a:pt x="0" y="1658366"/>
                  </a:cubicBezTo>
                  <a:close/>
                </a:path>
              </a:pathLst>
            </a:custGeom>
            <a:solidFill>
              <a:srgbClr val="FFFFF3"/>
            </a:solidFill>
          </p:spPr>
          <p:txBody>
            <a:bodyPr/>
            <a:lstStyle>
              <a:defPPr>
                <a:defRPr lang="en-US"/>
              </a:defPPr>
              <a:lvl1pPr marL="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5603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1206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6809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24128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8016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3619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9222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04825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504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0" y="0"/>
              <a:ext cx="20963382" cy="1876425"/>
            </a:xfrm>
            <a:custGeom>
              <a:avLst/>
              <a:gdLst/>
              <a:ahLst/>
              <a:cxnLst/>
              <a:rect l="l" t="t" r="r" b="b"/>
              <a:pathLst>
                <a:path w="20963382" h="1876425">
                  <a:moveTo>
                    <a:pt x="0" y="201168"/>
                  </a:moveTo>
                  <a:cubicBezTo>
                    <a:pt x="0" y="89789"/>
                    <a:pt x="91694" y="0"/>
                    <a:pt x="204216" y="0"/>
                  </a:cubicBezTo>
                  <a:lnTo>
                    <a:pt x="20759165" y="0"/>
                  </a:lnTo>
                  <a:lnTo>
                    <a:pt x="20759165" y="16891"/>
                  </a:lnTo>
                  <a:lnTo>
                    <a:pt x="20759165" y="0"/>
                  </a:lnTo>
                  <a:cubicBezTo>
                    <a:pt x="20871687" y="0"/>
                    <a:pt x="20963382" y="89789"/>
                    <a:pt x="20963382" y="201168"/>
                  </a:cubicBezTo>
                  <a:lnTo>
                    <a:pt x="20946490" y="201168"/>
                  </a:lnTo>
                  <a:lnTo>
                    <a:pt x="20963382" y="201168"/>
                  </a:lnTo>
                  <a:lnTo>
                    <a:pt x="20963382" y="1675257"/>
                  </a:lnTo>
                  <a:lnTo>
                    <a:pt x="20946490" y="1675257"/>
                  </a:lnTo>
                  <a:lnTo>
                    <a:pt x="20963382" y="1675257"/>
                  </a:lnTo>
                  <a:cubicBezTo>
                    <a:pt x="20963382" y="1786636"/>
                    <a:pt x="20871689" y="1876425"/>
                    <a:pt x="20759165" y="1876425"/>
                  </a:cubicBezTo>
                  <a:lnTo>
                    <a:pt x="20759165" y="1859534"/>
                  </a:lnTo>
                  <a:lnTo>
                    <a:pt x="20759165" y="1876425"/>
                  </a:lnTo>
                  <a:lnTo>
                    <a:pt x="204216" y="1876425"/>
                  </a:lnTo>
                  <a:lnTo>
                    <a:pt x="204216" y="1859534"/>
                  </a:lnTo>
                  <a:lnTo>
                    <a:pt x="204216" y="1876425"/>
                  </a:lnTo>
                  <a:cubicBezTo>
                    <a:pt x="91694" y="1876425"/>
                    <a:pt x="0" y="1786636"/>
                    <a:pt x="0" y="1675257"/>
                  </a:cubicBezTo>
                  <a:lnTo>
                    <a:pt x="0" y="201168"/>
                  </a:lnTo>
                  <a:lnTo>
                    <a:pt x="16891" y="201168"/>
                  </a:lnTo>
                  <a:lnTo>
                    <a:pt x="0" y="201168"/>
                  </a:lnTo>
                  <a:moveTo>
                    <a:pt x="33909" y="201168"/>
                  </a:moveTo>
                  <a:lnTo>
                    <a:pt x="33909" y="1675257"/>
                  </a:lnTo>
                  <a:lnTo>
                    <a:pt x="16891" y="1675257"/>
                  </a:lnTo>
                  <a:lnTo>
                    <a:pt x="33909" y="1675257"/>
                  </a:lnTo>
                  <a:cubicBezTo>
                    <a:pt x="33909" y="1767459"/>
                    <a:pt x="109982" y="1842516"/>
                    <a:pt x="204343" y="1842516"/>
                  </a:cubicBezTo>
                  <a:lnTo>
                    <a:pt x="20759293" y="1842516"/>
                  </a:lnTo>
                  <a:cubicBezTo>
                    <a:pt x="20853654" y="1842516"/>
                    <a:pt x="20929727" y="1767332"/>
                    <a:pt x="20929727" y="1675257"/>
                  </a:cubicBezTo>
                  <a:lnTo>
                    <a:pt x="20929727" y="201168"/>
                  </a:lnTo>
                  <a:cubicBezTo>
                    <a:pt x="20929727" y="108966"/>
                    <a:pt x="20853654" y="33909"/>
                    <a:pt x="20759293" y="33909"/>
                  </a:cubicBezTo>
                  <a:lnTo>
                    <a:pt x="204216" y="33909"/>
                  </a:lnTo>
                  <a:lnTo>
                    <a:pt x="204216" y="16891"/>
                  </a:lnTo>
                  <a:lnTo>
                    <a:pt x="204216" y="33909"/>
                  </a:lnTo>
                  <a:cubicBezTo>
                    <a:pt x="109855" y="33909"/>
                    <a:pt x="33909" y="109093"/>
                    <a:pt x="33909" y="201168"/>
                  </a:cubicBezTo>
                  <a:close/>
                </a:path>
              </a:pathLst>
            </a:custGeom>
            <a:solidFill>
              <a:srgbClr val="FFFFF3"/>
            </a:solidFill>
          </p:spPr>
          <p:txBody>
            <a:bodyPr/>
            <a:lstStyle>
              <a:defPPr>
                <a:defRPr lang="en-US"/>
              </a:defPPr>
              <a:lvl1pPr marL="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5603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1206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6809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24128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8016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3619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9222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04825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504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2362408" y="2507925"/>
            <a:ext cx="6222486" cy="703644"/>
            <a:chOff x="0" y="0"/>
            <a:chExt cx="16593295" cy="187638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6593294" cy="1876383"/>
            </a:xfrm>
            <a:custGeom>
              <a:avLst/>
              <a:gdLst/>
              <a:ahLst/>
              <a:cxnLst/>
              <a:rect l="l" t="t" r="r" b="b"/>
              <a:pathLst>
                <a:path w="16593294" h="1876383">
                  <a:moveTo>
                    <a:pt x="0" y="0"/>
                  </a:moveTo>
                  <a:lnTo>
                    <a:pt x="16593294" y="0"/>
                  </a:lnTo>
                  <a:lnTo>
                    <a:pt x="16593294" y="1876383"/>
                  </a:lnTo>
                  <a:lnTo>
                    <a:pt x="0" y="187638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5603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1206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6809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24128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8016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3619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9222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04825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504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47625"/>
              <a:ext cx="16593295" cy="1828758"/>
            </a:xfrm>
            <a:prstGeom prst="rect">
              <a:avLst/>
            </a:prstGeom>
          </p:spPr>
          <p:txBody>
            <a:bodyPr lIns="0" tIns="0" rIns="0" bIns="0" rtlCol="0" anchor="ctr"/>
            <a:lstStyle>
              <a:defPPr>
                <a:defRPr lang="en-US"/>
              </a:defPPr>
              <a:lvl1pPr marL="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5603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1206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6809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24128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8016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3619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9222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04825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2484"/>
                </a:lnSpc>
              </a:pPr>
              <a:r>
                <a:rPr lang="en-US" sz="2300">
                  <a:solidFill>
                    <a:srgbClr val="722970"/>
                  </a:solidFill>
                  <a:latin typeface="Alibaba Sans"/>
                  <a:ea typeface="Alibaba Sans"/>
                  <a:cs typeface="Alibaba Sans"/>
                  <a:sym typeface="Alibaba Sans"/>
                </a:rPr>
                <a:t>Workload and Deadline Management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23594" y="3267963"/>
            <a:ext cx="7861300" cy="703644"/>
            <a:chOff x="0" y="0"/>
            <a:chExt cx="20963467" cy="1876383"/>
          </a:xfrm>
        </p:grpSpPr>
        <p:sp>
          <p:nvSpPr>
            <p:cNvPr id="26" name="Freeform 26"/>
            <p:cNvSpPr/>
            <p:nvPr/>
          </p:nvSpPr>
          <p:spPr>
            <a:xfrm>
              <a:off x="16891" y="16891"/>
              <a:ext cx="20929599" cy="1842643"/>
            </a:xfrm>
            <a:custGeom>
              <a:avLst/>
              <a:gdLst/>
              <a:ahLst/>
              <a:cxnLst/>
              <a:rect l="l" t="t" r="r" b="b"/>
              <a:pathLst>
                <a:path w="20929599" h="1842643">
                  <a:moveTo>
                    <a:pt x="0" y="184277"/>
                  </a:moveTo>
                  <a:cubicBezTo>
                    <a:pt x="0" y="82550"/>
                    <a:pt x="83820" y="0"/>
                    <a:pt x="187325" y="0"/>
                  </a:cubicBezTo>
                  <a:lnTo>
                    <a:pt x="20742274" y="0"/>
                  </a:lnTo>
                  <a:cubicBezTo>
                    <a:pt x="20845780" y="0"/>
                    <a:pt x="20929599" y="82550"/>
                    <a:pt x="20929599" y="184277"/>
                  </a:cubicBezTo>
                  <a:lnTo>
                    <a:pt x="20929599" y="1658366"/>
                  </a:lnTo>
                  <a:cubicBezTo>
                    <a:pt x="20929599" y="1760093"/>
                    <a:pt x="20845780" y="1842643"/>
                    <a:pt x="20742274" y="1842643"/>
                  </a:cubicBezTo>
                  <a:lnTo>
                    <a:pt x="187325" y="1842643"/>
                  </a:lnTo>
                  <a:cubicBezTo>
                    <a:pt x="83820" y="1842643"/>
                    <a:pt x="0" y="1760093"/>
                    <a:pt x="0" y="1658366"/>
                  </a:cubicBezTo>
                  <a:close/>
                </a:path>
              </a:pathLst>
            </a:custGeom>
            <a:solidFill>
              <a:srgbClr val="FFFFF3"/>
            </a:solidFill>
          </p:spPr>
          <p:txBody>
            <a:bodyPr/>
            <a:lstStyle>
              <a:defPPr>
                <a:defRPr lang="en-US"/>
              </a:defPPr>
              <a:lvl1pPr marL="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5603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1206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6809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24128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8016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3619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9222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04825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504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0" y="0"/>
              <a:ext cx="20963382" cy="1876425"/>
            </a:xfrm>
            <a:custGeom>
              <a:avLst/>
              <a:gdLst/>
              <a:ahLst/>
              <a:cxnLst/>
              <a:rect l="l" t="t" r="r" b="b"/>
              <a:pathLst>
                <a:path w="20963382" h="1876425">
                  <a:moveTo>
                    <a:pt x="0" y="201168"/>
                  </a:moveTo>
                  <a:cubicBezTo>
                    <a:pt x="0" y="89789"/>
                    <a:pt x="91694" y="0"/>
                    <a:pt x="204216" y="0"/>
                  </a:cubicBezTo>
                  <a:lnTo>
                    <a:pt x="20759165" y="0"/>
                  </a:lnTo>
                  <a:lnTo>
                    <a:pt x="20759165" y="16891"/>
                  </a:lnTo>
                  <a:lnTo>
                    <a:pt x="20759165" y="0"/>
                  </a:lnTo>
                  <a:cubicBezTo>
                    <a:pt x="20871687" y="0"/>
                    <a:pt x="20963382" y="89789"/>
                    <a:pt x="20963382" y="201168"/>
                  </a:cubicBezTo>
                  <a:lnTo>
                    <a:pt x="20946490" y="201168"/>
                  </a:lnTo>
                  <a:lnTo>
                    <a:pt x="20963382" y="201168"/>
                  </a:lnTo>
                  <a:lnTo>
                    <a:pt x="20963382" y="1675257"/>
                  </a:lnTo>
                  <a:lnTo>
                    <a:pt x="20946490" y="1675257"/>
                  </a:lnTo>
                  <a:lnTo>
                    <a:pt x="20963382" y="1675257"/>
                  </a:lnTo>
                  <a:cubicBezTo>
                    <a:pt x="20963382" y="1786636"/>
                    <a:pt x="20871689" y="1876425"/>
                    <a:pt x="20759165" y="1876425"/>
                  </a:cubicBezTo>
                  <a:lnTo>
                    <a:pt x="20759165" y="1859534"/>
                  </a:lnTo>
                  <a:lnTo>
                    <a:pt x="20759165" y="1876425"/>
                  </a:lnTo>
                  <a:lnTo>
                    <a:pt x="204216" y="1876425"/>
                  </a:lnTo>
                  <a:lnTo>
                    <a:pt x="204216" y="1859534"/>
                  </a:lnTo>
                  <a:lnTo>
                    <a:pt x="204216" y="1876425"/>
                  </a:lnTo>
                  <a:cubicBezTo>
                    <a:pt x="91694" y="1876425"/>
                    <a:pt x="0" y="1786636"/>
                    <a:pt x="0" y="1675257"/>
                  </a:cubicBezTo>
                  <a:lnTo>
                    <a:pt x="0" y="201168"/>
                  </a:lnTo>
                  <a:lnTo>
                    <a:pt x="16891" y="201168"/>
                  </a:lnTo>
                  <a:lnTo>
                    <a:pt x="0" y="201168"/>
                  </a:lnTo>
                  <a:moveTo>
                    <a:pt x="33909" y="201168"/>
                  </a:moveTo>
                  <a:lnTo>
                    <a:pt x="33909" y="1675257"/>
                  </a:lnTo>
                  <a:lnTo>
                    <a:pt x="16891" y="1675257"/>
                  </a:lnTo>
                  <a:lnTo>
                    <a:pt x="33909" y="1675257"/>
                  </a:lnTo>
                  <a:cubicBezTo>
                    <a:pt x="33909" y="1767459"/>
                    <a:pt x="109982" y="1842516"/>
                    <a:pt x="204343" y="1842516"/>
                  </a:cubicBezTo>
                  <a:lnTo>
                    <a:pt x="20759293" y="1842516"/>
                  </a:lnTo>
                  <a:cubicBezTo>
                    <a:pt x="20853654" y="1842516"/>
                    <a:pt x="20929727" y="1767332"/>
                    <a:pt x="20929727" y="1675257"/>
                  </a:cubicBezTo>
                  <a:lnTo>
                    <a:pt x="20929727" y="201168"/>
                  </a:lnTo>
                  <a:cubicBezTo>
                    <a:pt x="20929727" y="108966"/>
                    <a:pt x="20853654" y="33909"/>
                    <a:pt x="20759293" y="33909"/>
                  </a:cubicBezTo>
                  <a:lnTo>
                    <a:pt x="204216" y="33909"/>
                  </a:lnTo>
                  <a:lnTo>
                    <a:pt x="204216" y="16891"/>
                  </a:lnTo>
                  <a:lnTo>
                    <a:pt x="204216" y="33909"/>
                  </a:lnTo>
                  <a:cubicBezTo>
                    <a:pt x="109855" y="33909"/>
                    <a:pt x="33909" y="109093"/>
                    <a:pt x="33909" y="201168"/>
                  </a:cubicBezTo>
                  <a:close/>
                </a:path>
              </a:pathLst>
            </a:custGeom>
            <a:solidFill>
              <a:srgbClr val="FFFFF3"/>
            </a:solidFill>
          </p:spPr>
          <p:txBody>
            <a:bodyPr/>
            <a:lstStyle>
              <a:defPPr>
                <a:defRPr lang="en-US"/>
              </a:defPPr>
              <a:lvl1pPr marL="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5603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1206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6809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24128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8016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3619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9222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04825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504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2362408" y="3267963"/>
            <a:ext cx="6222486" cy="703644"/>
            <a:chOff x="0" y="0"/>
            <a:chExt cx="16593295" cy="1876383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6593294" cy="1876383"/>
            </a:xfrm>
            <a:custGeom>
              <a:avLst/>
              <a:gdLst/>
              <a:ahLst/>
              <a:cxnLst/>
              <a:rect l="l" t="t" r="r" b="b"/>
              <a:pathLst>
                <a:path w="16593294" h="1876383">
                  <a:moveTo>
                    <a:pt x="0" y="0"/>
                  </a:moveTo>
                  <a:lnTo>
                    <a:pt x="16593294" y="0"/>
                  </a:lnTo>
                  <a:lnTo>
                    <a:pt x="16593294" y="1876383"/>
                  </a:lnTo>
                  <a:lnTo>
                    <a:pt x="0" y="187638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5603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1206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6809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24128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8016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3619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9222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04825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504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47625"/>
              <a:ext cx="16593295" cy="1828758"/>
            </a:xfrm>
            <a:prstGeom prst="rect">
              <a:avLst/>
            </a:prstGeom>
          </p:spPr>
          <p:txBody>
            <a:bodyPr lIns="0" tIns="0" rIns="0" bIns="0" rtlCol="0" anchor="ctr"/>
            <a:lstStyle>
              <a:defPPr>
                <a:defRPr lang="en-US"/>
              </a:defPPr>
              <a:lvl1pPr marL="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5603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1206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6809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24128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8016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3619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9222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04825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2484"/>
                </a:lnSpc>
              </a:pPr>
              <a:r>
                <a:rPr lang="en-US" sz="2300">
                  <a:solidFill>
                    <a:srgbClr val="722970"/>
                  </a:solidFill>
                  <a:latin typeface="Alibaba Sans"/>
                  <a:ea typeface="Alibaba Sans"/>
                  <a:cs typeface="Alibaba Sans"/>
                  <a:sym typeface="Alibaba Sans"/>
                </a:rPr>
                <a:t>Managing your Environment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723594" y="4028001"/>
            <a:ext cx="7861300" cy="703644"/>
            <a:chOff x="0" y="0"/>
            <a:chExt cx="20963467" cy="1876383"/>
          </a:xfrm>
        </p:grpSpPr>
        <p:sp>
          <p:nvSpPr>
            <p:cNvPr id="32" name="Freeform 32"/>
            <p:cNvSpPr/>
            <p:nvPr/>
          </p:nvSpPr>
          <p:spPr>
            <a:xfrm>
              <a:off x="16891" y="16891"/>
              <a:ext cx="20929599" cy="1842643"/>
            </a:xfrm>
            <a:custGeom>
              <a:avLst/>
              <a:gdLst/>
              <a:ahLst/>
              <a:cxnLst/>
              <a:rect l="l" t="t" r="r" b="b"/>
              <a:pathLst>
                <a:path w="20929599" h="1842643">
                  <a:moveTo>
                    <a:pt x="0" y="184277"/>
                  </a:moveTo>
                  <a:cubicBezTo>
                    <a:pt x="0" y="82550"/>
                    <a:pt x="83820" y="0"/>
                    <a:pt x="187325" y="0"/>
                  </a:cubicBezTo>
                  <a:lnTo>
                    <a:pt x="20742274" y="0"/>
                  </a:lnTo>
                  <a:cubicBezTo>
                    <a:pt x="20845780" y="0"/>
                    <a:pt x="20929599" y="82550"/>
                    <a:pt x="20929599" y="184277"/>
                  </a:cubicBezTo>
                  <a:lnTo>
                    <a:pt x="20929599" y="1658366"/>
                  </a:lnTo>
                  <a:cubicBezTo>
                    <a:pt x="20929599" y="1760093"/>
                    <a:pt x="20845780" y="1842643"/>
                    <a:pt x="20742274" y="1842643"/>
                  </a:cubicBezTo>
                  <a:lnTo>
                    <a:pt x="187325" y="1842643"/>
                  </a:lnTo>
                  <a:cubicBezTo>
                    <a:pt x="83820" y="1842643"/>
                    <a:pt x="0" y="1760093"/>
                    <a:pt x="0" y="1658366"/>
                  </a:cubicBezTo>
                  <a:close/>
                </a:path>
              </a:pathLst>
            </a:custGeom>
            <a:solidFill>
              <a:srgbClr val="FFFFF3"/>
            </a:solidFill>
          </p:spPr>
          <p:txBody>
            <a:bodyPr/>
            <a:lstStyle>
              <a:defPPr>
                <a:defRPr lang="en-US"/>
              </a:defPPr>
              <a:lvl1pPr marL="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5603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1206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6809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24128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8016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3619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9222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04825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504"/>
            </a:p>
          </p:txBody>
        </p:sp>
        <p:sp>
          <p:nvSpPr>
            <p:cNvPr id="33" name="Freeform 33"/>
            <p:cNvSpPr/>
            <p:nvPr/>
          </p:nvSpPr>
          <p:spPr>
            <a:xfrm>
              <a:off x="0" y="0"/>
              <a:ext cx="20963382" cy="1876425"/>
            </a:xfrm>
            <a:custGeom>
              <a:avLst/>
              <a:gdLst/>
              <a:ahLst/>
              <a:cxnLst/>
              <a:rect l="l" t="t" r="r" b="b"/>
              <a:pathLst>
                <a:path w="20963382" h="1876425">
                  <a:moveTo>
                    <a:pt x="0" y="201168"/>
                  </a:moveTo>
                  <a:cubicBezTo>
                    <a:pt x="0" y="89789"/>
                    <a:pt x="91694" y="0"/>
                    <a:pt x="204216" y="0"/>
                  </a:cubicBezTo>
                  <a:lnTo>
                    <a:pt x="20759165" y="0"/>
                  </a:lnTo>
                  <a:lnTo>
                    <a:pt x="20759165" y="16891"/>
                  </a:lnTo>
                  <a:lnTo>
                    <a:pt x="20759165" y="0"/>
                  </a:lnTo>
                  <a:cubicBezTo>
                    <a:pt x="20871687" y="0"/>
                    <a:pt x="20963382" y="89789"/>
                    <a:pt x="20963382" y="201168"/>
                  </a:cubicBezTo>
                  <a:lnTo>
                    <a:pt x="20946490" y="201168"/>
                  </a:lnTo>
                  <a:lnTo>
                    <a:pt x="20963382" y="201168"/>
                  </a:lnTo>
                  <a:lnTo>
                    <a:pt x="20963382" y="1675257"/>
                  </a:lnTo>
                  <a:lnTo>
                    <a:pt x="20946490" y="1675257"/>
                  </a:lnTo>
                  <a:lnTo>
                    <a:pt x="20963382" y="1675257"/>
                  </a:lnTo>
                  <a:cubicBezTo>
                    <a:pt x="20963382" y="1786636"/>
                    <a:pt x="20871689" y="1876425"/>
                    <a:pt x="20759165" y="1876425"/>
                  </a:cubicBezTo>
                  <a:lnTo>
                    <a:pt x="20759165" y="1859534"/>
                  </a:lnTo>
                  <a:lnTo>
                    <a:pt x="20759165" y="1876425"/>
                  </a:lnTo>
                  <a:lnTo>
                    <a:pt x="204216" y="1876425"/>
                  </a:lnTo>
                  <a:lnTo>
                    <a:pt x="204216" y="1859534"/>
                  </a:lnTo>
                  <a:lnTo>
                    <a:pt x="204216" y="1876425"/>
                  </a:lnTo>
                  <a:cubicBezTo>
                    <a:pt x="91694" y="1876425"/>
                    <a:pt x="0" y="1786636"/>
                    <a:pt x="0" y="1675257"/>
                  </a:cubicBezTo>
                  <a:lnTo>
                    <a:pt x="0" y="201168"/>
                  </a:lnTo>
                  <a:lnTo>
                    <a:pt x="16891" y="201168"/>
                  </a:lnTo>
                  <a:lnTo>
                    <a:pt x="0" y="201168"/>
                  </a:lnTo>
                  <a:moveTo>
                    <a:pt x="33909" y="201168"/>
                  </a:moveTo>
                  <a:lnTo>
                    <a:pt x="33909" y="1675257"/>
                  </a:lnTo>
                  <a:lnTo>
                    <a:pt x="16891" y="1675257"/>
                  </a:lnTo>
                  <a:lnTo>
                    <a:pt x="33909" y="1675257"/>
                  </a:lnTo>
                  <a:cubicBezTo>
                    <a:pt x="33909" y="1767459"/>
                    <a:pt x="109982" y="1842516"/>
                    <a:pt x="204343" y="1842516"/>
                  </a:cubicBezTo>
                  <a:lnTo>
                    <a:pt x="20759293" y="1842516"/>
                  </a:lnTo>
                  <a:cubicBezTo>
                    <a:pt x="20853654" y="1842516"/>
                    <a:pt x="20929727" y="1767332"/>
                    <a:pt x="20929727" y="1675257"/>
                  </a:cubicBezTo>
                  <a:lnTo>
                    <a:pt x="20929727" y="201168"/>
                  </a:lnTo>
                  <a:cubicBezTo>
                    <a:pt x="20929727" y="108966"/>
                    <a:pt x="20853654" y="33909"/>
                    <a:pt x="20759293" y="33909"/>
                  </a:cubicBezTo>
                  <a:lnTo>
                    <a:pt x="204216" y="33909"/>
                  </a:lnTo>
                  <a:lnTo>
                    <a:pt x="204216" y="16891"/>
                  </a:lnTo>
                  <a:lnTo>
                    <a:pt x="204216" y="33909"/>
                  </a:lnTo>
                  <a:cubicBezTo>
                    <a:pt x="109855" y="33909"/>
                    <a:pt x="33909" y="109093"/>
                    <a:pt x="33909" y="201168"/>
                  </a:cubicBezTo>
                  <a:close/>
                </a:path>
              </a:pathLst>
            </a:custGeom>
            <a:solidFill>
              <a:srgbClr val="FFFFF3"/>
            </a:solidFill>
          </p:spPr>
          <p:txBody>
            <a:bodyPr/>
            <a:lstStyle>
              <a:defPPr>
                <a:defRPr lang="en-US"/>
              </a:defPPr>
              <a:lvl1pPr marL="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5603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1206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6809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24128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8016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3619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9222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04825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504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2362408" y="4028001"/>
            <a:ext cx="6222486" cy="703644"/>
            <a:chOff x="0" y="0"/>
            <a:chExt cx="16593295" cy="1876383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6593294" cy="1876383"/>
            </a:xfrm>
            <a:custGeom>
              <a:avLst/>
              <a:gdLst/>
              <a:ahLst/>
              <a:cxnLst/>
              <a:rect l="l" t="t" r="r" b="b"/>
              <a:pathLst>
                <a:path w="16593294" h="1876383">
                  <a:moveTo>
                    <a:pt x="0" y="0"/>
                  </a:moveTo>
                  <a:lnTo>
                    <a:pt x="16593294" y="0"/>
                  </a:lnTo>
                  <a:lnTo>
                    <a:pt x="16593294" y="1876383"/>
                  </a:lnTo>
                  <a:lnTo>
                    <a:pt x="0" y="187638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5603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1206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6809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24128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8016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3619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9222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04825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504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47625"/>
              <a:ext cx="16593295" cy="1828758"/>
            </a:xfrm>
            <a:prstGeom prst="rect">
              <a:avLst/>
            </a:prstGeom>
          </p:spPr>
          <p:txBody>
            <a:bodyPr lIns="0" tIns="0" rIns="0" bIns="0" rtlCol="0" anchor="ctr"/>
            <a:lstStyle>
              <a:defPPr>
                <a:defRPr lang="en-US"/>
              </a:defPPr>
              <a:lvl1pPr marL="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5603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1206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6809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24128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8016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3619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9222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04825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2484"/>
                </a:lnSpc>
              </a:pPr>
              <a:r>
                <a:rPr lang="en-US" sz="2300">
                  <a:solidFill>
                    <a:srgbClr val="722970"/>
                  </a:solidFill>
                  <a:latin typeface="Alibaba Sans"/>
                  <a:ea typeface="Alibaba Sans"/>
                  <a:cs typeface="Alibaba Sans"/>
                  <a:sym typeface="Alibaba Sans"/>
                </a:rPr>
                <a:t>Placement and Careers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23594" y="4788039"/>
            <a:ext cx="7861300" cy="703644"/>
            <a:chOff x="0" y="0"/>
            <a:chExt cx="20963467" cy="1876383"/>
          </a:xfrm>
        </p:grpSpPr>
        <p:sp>
          <p:nvSpPr>
            <p:cNvPr id="38" name="Freeform 38"/>
            <p:cNvSpPr/>
            <p:nvPr/>
          </p:nvSpPr>
          <p:spPr>
            <a:xfrm>
              <a:off x="16891" y="16891"/>
              <a:ext cx="20929599" cy="1842643"/>
            </a:xfrm>
            <a:custGeom>
              <a:avLst/>
              <a:gdLst/>
              <a:ahLst/>
              <a:cxnLst/>
              <a:rect l="l" t="t" r="r" b="b"/>
              <a:pathLst>
                <a:path w="20929599" h="1842643">
                  <a:moveTo>
                    <a:pt x="0" y="184277"/>
                  </a:moveTo>
                  <a:cubicBezTo>
                    <a:pt x="0" y="82550"/>
                    <a:pt x="83820" y="0"/>
                    <a:pt x="187325" y="0"/>
                  </a:cubicBezTo>
                  <a:lnTo>
                    <a:pt x="20742274" y="0"/>
                  </a:lnTo>
                  <a:cubicBezTo>
                    <a:pt x="20845780" y="0"/>
                    <a:pt x="20929599" y="82550"/>
                    <a:pt x="20929599" y="184277"/>
                  </a:cubicBezTo>
                  <a:lnTo>
                    <a:pt x="20929599" y="1658366"/>
                  </a:lnTo>
                  <a:cubicBezTo>
                    <a:pt x="20929599" y="1760093"/>
                    <a:pt x="20845780" y="1842643"/>
                    <a:pt x="20742274" y="1842643"/>
                  </a:cubicBezTo>
                  <a:lnTo>
                    <a:pt x="187325" y="1842643"/>
                  </a:lnTo>
                  <a:cubicBezTo>
                    <a:pt x="83820" y="1842643"/>
                    <a:pt x="0" y="1760093"/>
                    <a:pt x="0" y="1658366"/>
                  </a:cubicBezTo>
                  <a:close/>
                </a:path>
              </a:pathLst>
            </a:custGeom>
            <a:solidFill>
              <a:srgbClr val="FFFFF3"/>
            </a:solidFill>
          </p:spPr>
          <p:txBody>
            <a:bodyPr/>
            <a:lstStyle>
              <a:defPPr>
                <a:defRPr lang="en-US"/>
              </a:defPPr>
              <a:lvl1pPr marL="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5603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1206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6809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24128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8016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3619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9222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04825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504"/>
            </a:p>
          </p:txBody>
        </p:sp>
        <p:sp>
          <p:nvSpPr>
            <p:cNvPr id="39" name="Freeform 39"/>
            <p:cNvSpPr/>
            <p:nvPr/>
          </p:nvSpPr>
          <p:spPr>
            <a:xfrm>
              <a:off x="0" y="0"/>
              <a:ext cx="20963382" cy="1876425"/>
            </a:xfrm>
            <a:custGeom>
              <a:avLst/>
              <a:gdLst/>
              <a:ahLst/>
              <a:cxnLst/>
              <a:rect l="l" t="t" r="r" b="b"/>
              <a:pathLst>
                <a:path w="20963382" h="1876425">
                  <a:moveTo>
                    <a:pt x="0" y="201168"/>
                  </a:moveTo>
                  <a:cubicBezTo>
                    <a:pt x="0" y="89789"/>
                    <a:pt x="91694" y="0"/>
                    <a:pt x="204216" y="0"/>
                  </a:cubicBezTo>
                  <a:lnTo>
                    <a:pt x="20759165" y="0"/>
                  </a:lnTo>
                  <a:lnTo>
                    <a:pt x="20759165" y="16891"/>
                  </a:lnTo>
                  <a:lnTo>
                    <a:pt x="20759165" y="0"/>
                  </a:lnTo>
                  <a:cubicBezTo>
                    <a:pt x="20871687" y="0"/>
                    <a:pt x="20963382" y="89789"/>
                    <a:pt x="20963382" y="201168"/>
                  </a:cubicBezTo>
                  <a:lnTo>
                    <a:pt x="20946490" y="201168"/>
                  </a:lnTo>
                  <a:lnTo>
                    <a:pt x="20963382" y="201168"/>
                  </a:lnTo>
                  <a:lnTo>
                    <a:pt x="20963382" y="1675257"/>
                  </a:lnTo>
                  <a:lnTo>
                    <a:pt x="20946490" y="1675257"/>
                  </a:lnTo>
                  <a:lnTo>
                    <a:pt x="20963382" y="1675257"/>
                  </a:lnTo>
                  <a:cubicBezTo>
                    <a:pt x="20963382" y="1786636"/>
                    <a:pt x="20871689" y="1876425"/>
                    <a:pt x="20759165" y="1876425"/>
                  </a:cubicBezTo>
                  <a:lnTo>
                    <a:pt x="20759165" y="1859534"/>
                  </a:lnTo>
                  <a:lnTo>
                    <a:pt x="20759165" y="1876425"/>
                  </a:lnTo>
                  <a:lnTo>
                    <a:pt x="204216" y="1876425"/>
                  </a:lnTo>
                  <a:lnTo>
                    <a:pt x="204216" y="1859534"/>
                  </a:lnTo>
                  <a:lnTo>
                    <a:pt x="204216" y="1876425"/>
                  </a:lnTo>
                  <a:cubicBezTo>
                    <a:pt x="91694" y="1876425"/>
                    <a:pt x="0" y="1786636"/>
                    <a:pt x="0" y="1675257"/>
                  </a:cubicBezTo>
                  <a:lnTo>
                    <a:pt x="0" y="201168"/>
                  </a:lnTo>
                  <a:lnTo>
                    <a:pt x="16891" y="201168"/>
                  </a:lnTo>
                  <a:lnTo>
                    <a:pt x="0" y="201168"/>
                  </a:lnTo>
                  <a:moveTo>
                    <a:pt x="33909" y="201168"/>
                  </a:moveTo>
                  <a:lnTo>
                    <a:pt x="33909" y="1675257"/>
                  </a:lnTo>
                  <a:lnTo>
                    <a:pt x="16891" y="1675257"/>
                  </a:lnTo>
                  <a:lnTo>
                    <a:pt x="33909" y="1675257"/>
                  </a:lnTo>
                  <a:cubicBezTo>
                    <a:pt x="33909" y="1767459"/>
                    <a:pt x="109982" y="1842516"/>
                    <a:pt x="204343" y="1842516"/>
                  </a:cubicBezTo>
                  <a:lnTo>
                    <a:pt x="20759293" y="1842516"/>
                  </a:lnTo>
                  <a:cubicBezTo>
                    <a:pt x="20853654" y="1842516"/>
                    <a:pt x="20929727" y="1767332"/>
                    <a:pt x="20929727" y="1675257"/>
                  </a:cubicBezTo>
                  <a:lnTo>
                    <a:pt x="20929727" y="201168"/>
                  </a:lnTo>
                  <a:cubicBezTo>
                    <a:pt x="20929727" y="108966"/>
                    <a:pt x="20853654" y="33909"/>
                    <a:pt x="20759293" y="33909"/>
                  </a:cubicBezTo>
                  <a:lnTo>
                    <a:pt x="204216" y="33909"/>
                  </a:lnTo>
                  <a:lnTo>
                    <a:pt x="204216" y="16891"/>
                  </a:lnTo>
                  <a:lnTo>
                    <a:pt x="204216" y="33909"/>
                  </a:lnTo>
                  <a:cubicBezTo>
                    <a:pt x="109855" y="33909"/>
                    <a:pt x="33909" y="109093"/>
                    <a:pt x="33909" y="201168"/>
                  </a:cubicBezTo>
                  <a:close/>
                </a:path>
              </a:pathLst>
            </a:custGeom>
            <a:solidFill>
              <a:srgbClr val="FFFFF3"/>
            </a:solidFill>
          </p:spPr>
          <p:txBody>
            <a:bodyPr/>
            <a:lstStyle>
              <a:defPPr>
                <a:defRPr lang="en-US"/>
              </a:defPPr>
              <a:lvl1pPr marL="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5603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1206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6809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24128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8016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3619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9222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04825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504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2362408" y="4788039"/>
            <a:ext cx="6222486" cy="703644"/>
            <a:chOff x="0" y="0"/>
            <a:chExt cx="16593295" cy="1876383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6593294" cy="1876383"/>
            </a:xfrm>
            <a:custGeom>
              <a:avLst/>
              <a:gdLst/>
              <a:ahLst/>
              <a:cxnLst/>
              <a:rect l="l" t="t" r="r" b="b"/>
              <a:pathLst>
                <a:path w="16593294" h="1876383">
                  <a:moveTo>
                    <a:pt x="0" y="0"/>
                  </a:moveTo>
                  <a:lnTo>
                    <a:pt x="16593294" y="0"/>
                  </a:lnTo>
                  <a:lnTo>
                    <a:pt x="16593294" y="1876383"/>
                  </a:lnTo>
                  <a:lnTo>
                    <a:pt x="0" y="187638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5603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1206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6809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24128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8016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3619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9222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04825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504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47625"/>
              <a:ext cx="16593295" cy="1828758"/>
            </a:xfrm>
            <a:prstGeom prst="rect">
              <a:avLst/>
            </a:prstGeom>
          </p:spPr>
          <p:txBody>
            <a:bodyPr lIns="0" tIns="0" rIns="0" bIns="0" rtlCol="0" anchor="ctr"/>
            <a:lstStyle>
              <a:defPPr>
                <a:defRPr lang="en-US"/>
              </a:defPPr>
              <a:lvl1pPr marL="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5603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1206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6809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24128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8016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3619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9222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04825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2484"/>
                </a:lnSpc>
              </a:pPr>
              <a:r>
                <a:rPr lang="en-US" sz="2300">
                  <a:solidFill>
                    <a:srgbClr val="722970"/>
                  </a:solidFill>
                  <a:latin typeface="Alibaba Sans"/>
                  <a:ea typeface="Alibaba Sans"/>
                  <a:cs typeface="Alibaba Sans"/>
                  <a:sym typeface="Alibaba Sans"/>
                </a:rPr>
                <a:t>1:1 and Group Supports 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2316774" y="1783161"/>
            <a:ext cx="6245303" cy="703644"/>
            <a:chOff x="-60845" y="0"/>
            <a:chExt cx="16654140" cy="1876383"/>
          </a:xfrm>
        </p:grpSpPr>
        <p:sp>
          <p:nvSpPr>
            <p:cNvPr id="44" name="Freeform 44"/>
            <p:cNvSpPr/>
            <p:nvPr/>
          </p:nvSpPr>
          <p:spPr>
            <a:xfrm>
              <a:off x="-60845" y="0"/>
              <a:ext cx="16593294" cy="1876383"/>
            </a:xfrm>
            <a:custGeom>
              <a:avLst/>
              <a:gdLst/>
              <a:ahLst/>
              <a:cxnLst/>
              <a:rect l="l" t="t" r="r" b="b"/>
              <a:pathLst>
                <a:path w="16593294" h="1876383">
                  <a:moveTo>
                    <a:pt x="0" y="0"/>
                  </a:moveTo>
                  <a:lnTo>
                    <a:pt x="16593294" y="0"/>
                  </a:lnTo>
                  <a:lnTo>
                    <a:pt x="16593294" y="1876383"/>
                  </a:lnTo>
                  <a:lnTo>
                    <a:pt x="0" y="187638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5603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1206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6809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24128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8016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3619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9222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04825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504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47625"/>
              <a:ext cx="16593295" cy="1828758"/>
            </a:xfrm>
            <a:prstGeom prst="rect">
              <a:avLst/>
            </a:prstGeom>
          </p:spPr>
          <p:txBody>
            <a:bodyPr lIns="0" tIns="0" rIns="0" bIns="0" rtlCol="0" anchor="ctr"/>
            <a:lstStyle>
              <a:defPPr>
                <a:defRPr lang="en-US"/>
              </a:defPPr>
              <a:lvl1pPr marL="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5603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1206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6809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24128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8016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3619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9222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04825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2484"/>
                </a:lnSpc>
              </a:pPr>
              <a:r>
                <a:rPr lang="en-US" sz="2300">
                  <a:solidFill>
                    <a:srgbClr val="722970"/>
                  </a:solidFill>
                  <a:latin typeface="Alibaba Sans"/>
                  <a:ea typeface="Alibaba Sans"/>
                  <a:cs typeface="Alibaba Sans"/>
                  <a:sym typeface="Alibaba Sans"/>
                </a:rPr>
                <a:t>Exams and Assessments</a:t>
              </a:r>
            </a:p>
          </p:txBody>
        </p:sp>
      </p:grpSp>
      <p:sp>
        <p:nvSpPr>
          <p:cNvPr id="46" name="Freeform 46"/>
          <p:cNvSpPr/>
          <p:nvPr/>
        </p:nvSpPr>
        <p:spPr>
          <a:xfrm>
            <a:off x="1153746" y="1783161"/>
            <a:ext cx="657475" cy="610630"/>
          </a:xfrm>
          <a:custGeom>
            <a:avLst/>
            <a:gdLst/>
            <a:ahLst/>
            <a:cxnLst/>
            <a:rect l="l" t="t" r="r" b="b"/>
            <a:pathLst>
              <a:path w="1314950" h="1221259">
                <a:moveTo>
                  <a:pt x="0" y="0"/>
                </a:moveTo>
                <a:lnTo>
                  <a:pt x="1314950" y="0"/>
                </a:lnTo>
                <a:lnTo>
                  <a:pt x="1314950" y="1221259"/>
                </a:lnTo>
                <a:lnTo>
                  <a:pt x="0" y="12212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6032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2064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8096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4128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0160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36192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2224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48256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E" sz="504"/>
          </a:p>
        </p:txBody>
      </p:sp>
      <p:sp>
        <p:nvSpPr>
          <p:cNvPr id="47" name="Freeform 47"/>
          <p:cNvSpPr/>
          <p:nvPr/>
        </p:nvSpPr>
        <p:spPr>
          <a:xfrm>
            <a:off x="1108254" y="2500685"/>
            <a:ext cx="821138" cy="718123"/>
          </a:xfrm>
          <a:custGeom>
            <a:avLst/>
            <a:gdLst/>
            <a:ahLst/>
            <a:cxnLst/>
            <a:rect l="l" t="t" r="r" b="b"/>
            <a:pathLst>
              <a:path w="1642276" h="1436245">
                <a:moveTo>
                  <a:pt x="0" y="0"/>
                </a:moveTo>
                <a:lnTo>
                  <a:pt x="1642275" y="0"/>
                </a:lnTo>
                <a:lnTo>
                  <a:pt x="1642275" y="1436245"/>
                </a:lnTo>
                <a:lnTo>
                  <a:pt x="0" y="14362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6032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2064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8096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4128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0160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36192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2224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48256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E" sz="504"/>
          </a:p>
        </p:txBody>
      </p:sp>
      <p:sp>
        <p:nvSpPr>
          <p:cNvPr id="48" name="Freeform 48"/>
          <p:cNvSpPr/>
          <p:nvPr/>
        </p:nvSpPr>
        <p:spPr>
          <a:xfrm>
            <a:off x="1226425" y="3352158"/>
            <a:ext cx="584797" cy="609834"/>
          </a:xfrm>
          <a:custGeom>
            <a:avLst/>
            <a:gdLst/>
            <a:ahLst/>
            <a:cxnLst/>
            <a:rect l="l" t="t" r="r" b="b"/>
            <a:pathLst>
              <a:path w="1169593" h="1219667">
                <a:moveTo>
                  <a:pt x="0" y="0"/>
                </a:moveTo>
                <a:lnTo>
                  <a:pt x="1169593" y="0"/>
                </a:lnTo>
                <a:lnTo>
                  <a:pt x="1169593" y="1219667"/>
                </a:lnTo>
                <a:lnTo>
                  <a:pt x="0" y="121966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1202" r="-24682" b="-39896"/>
            </a:stretch>
          </a:blipFill>
        </p:spPr>
        <p:txBody>
          <a:bodyPr/>
          <a:lstStyle>
            <a:defPPr>
              <a:defRPr lang="en-US"/>
            </a:defPPr>
            <a:lvl1pPr marL="0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6032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2064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8096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4128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0160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36192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2224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48256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E" sz="504"/>
          </a:p>
        </p:txBody>
      </p:sp>
      <p:sp>
        <p:nvSpPr>
          <p:cNvPr id="49" name="Freeform 49"/>
          <p:cNvSpPr/>
          <p:nvPr/>
        </p:nvSpPr>
        <p:spPr>
          <a:xfrm>
            <a:off x="1190086" y="4104956"/>
            <a:ext cx="657475" cy="586797"/>
          </a:xfrm>
          <a:custGeom>
            <a:avLst/>
            <a:gdLst/>
            <a:ahLst/>
            <a:cxnLst/>
            <a:rect l="l" t="t" r="r" b="b"/>
            <a:pathLst>
              <a:path w="1314950" h="1173593">
                <a:moveTo>
                  <a:pt x="0" y="0"/>
                </a:moveTo>
                <a:lnTo>
                  <a:pt x="1314949" y="0"/>
                </a:lnTo>
                <a:lnTo>
                  <a:pt x="1314949" y="1173593"/>
                </a:lnTo>
                <a:lnTo>
                  <a:pt x="0" y="11735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6032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2064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8096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4128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0160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36192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2224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48256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E" sz="504"/>
          </a:p>
        </p:txBody>
      </p:sp>
      <p:sp>
        <p:nvSpPr>
          <p:cNvPr id="50" name="Freeform 50"/>
          <p:cNvSpPr/>
          <p:nvPr/>
        </p:nvSpPr>
        <p:spPr>
          <a:xfrm>
            <a:off x="1191937" y="4864994"/>
            <a:ext cx="653772" cy="591664"/>
          </a:xfrm>
          <a:custGeom>
            <a:avLst/>
            <a:gdLst/>
            <a:ahLst/>
            <a:cxnLst/>
            <a:rect l="l" t="t" r="r" b="b"/>
            <a:pathLst>
              <a:path w="1307544" h="1183328">
                <a:moveTo>
                  <a:pt x="0" y="0"/>
                </a:moveTo>
                <a:lnTo>
                  <a:pt x="1307545" y="0"/>
                </a:lnTo>
                <a:lnTo>
                  <a:pt x="1307545" y="1183328"/>
                </a:lnTo>
                <a:lnTo>
                  <a:pt x="0" y="11833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6032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2064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8096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4128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0160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36192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2224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48256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E" sz="504"/>
          </a:p>
        </p:txBody>
      </p:sp>
      <p:sp>
        <p:nvSpPr>
          <p:cNvPr id="51" name="TextBox 51"/>
          <p:cNvSpPr txBox="1"/>
          <p:nvPr/>
        </p:nvSpPr>
        <p:spPr>
          <a:xfrm>
            <a:off x="4344501" y="552828"/>
            <a:ext cx="3977766" cy="5048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6032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2064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8096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4128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0160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36192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2224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48256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171BC"/>
                </a:solidFill>
                <a:latin typeface="Alibaba Sans Bold"/>
                <a:ea typeface="Alibaba Sans Bold"/>
                <a:cs typeface="Alibaba Sans Bold"/>
                <a:sym typeface="Alibaba Sans Bold"/>
              </a:rPr>
              <a:t>How We Can Help </a:t>
            </a:r>
          </a:p>
        </p:txBody>
      </p:sp>
      <p:sp>
        <p:nvSpPr>
          <p:cNvPr id="53" name="Title 1">
            <a:extLst>
              <a:ext uri="{FF2B5EF4-FFF2-40B4-BE49-F238E27FC236}">
                <a16:creationId xmlns:a16="http://schemas.microsoft.com/office/drawing/2014/main" id="{F9E5E203-A91A-7259-EF5B-20D901964170}"/>
              </a:ext>
            </a:extLst>
          </p:cNvPr>
          <p:cNvSpPr txBox="1">
            <a:spLocks/>
          </p:cNvSpPr>
          <p:nvPr/>
        </p:nvSpPr>
        <p:spPr>
          <a:xfrm>
            <a:off x="828674" y="360000"/>
            <a:ext cx="7500939" cy="561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/>
              <a:t>Disability Service</a:t>
            </a:r>
          </a:p>
        </p:txBody>
      </p:sp>
      <p:sp>
        <p:nvSpPr>
          <p:cNvPr id="55" name="Text Placeholder 3">
            <a:extLst>
              <a:ext uri="{FF2B5EF4-FFF2-40B4-BE49-F238E27FC236}">
                <a16:creationId xmlns:a16="http://schemas.microsoft.com/office/drawing/2014/main" id="{52CD6626-4081-1E43-D1B4-494894BE3DD0}"/>
              </a:ext>
            </a:extLst>
          </p:cNvPr>
          <p:cNvSpPr txBox="1">
            <a:spLocks/>
          </p:cNvSpPr>
          <p:nvPr/>
        </p:nvSpPr>
        <p:spPr>
          <a:xfrm>
            <a:off x="828675" y="914400"/>
            <a:ext cx="7500938" cy="276225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/>
              <a:t>M. Ed. 2026/7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529811C-7D7D-F66F-3A1C-4C78B54F7EE3}"/>
              </a:ext>
            </a:extLst>
          </p:cNvPr>
          <p:cNvSpPr txBox="1"/>
          <p:nvPr/>
        </p:nvSpPr>
        <p:spPr>
          <a:xfrm>
            <a:off x="513381" y="5666568"/>
            <a:ext cx="8853408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82417F"/>
                </a:solidFill>
                <a:latin typeface="Alibaba Sans"/>
              </a:rPr>
              <a:t>"</a:t>
            </a:r>
            <a:r>
              <a:rPr lang="en-US" b="0" i="0" u="none" strike="noStrike" baseline="0">
                <a:solidFill>
                  <a:srgbClr val="82417F"/>
                </a:solidFill>
                <a:latin typeface="Alibaba Sans"/>
              </a:rPr>
              <a:t>Reasonable accommodations</a:t>
            </a:r>
            <a:r>
              <a:rPr lang="en-US">
                <a:solidFill>
                  <a:srgbClr val="82417F"/>
                </a:solidFill>
                <a:latin typeface="Alibaba Sans"/>
              </a:rPr>
              <a:t>"</a:t>
            </a:r>
            <a:r>
              <a:rPr lang="en-US" b="0" i="0" u="none" strike="noStrike" baseline="0">
                <a:solidFill>
                  <a:srgbClr val="82417F"/>
                </a:solidFill>
                <a:latin typeface="Alibaba Sans"/>
              </a:rPr>
              <a:t> </a:t>
            </a:r>
            <a:r>
              <a:rPr lang="en-US">
                <a:solidFill>
                  <a:srgbClr val="82417F"/>
                </a:solidFill>
                <a:latin typeface="Alibaba Sans"/>
              </a:rPr>
              <a:t>are agreements/supports meant to </a:t>
            </a:r>
            <a:r>
              <a:rPr lang="en-US" b="0" i="0" u="none" strike="noStrike" baseline="0">
                <a:solidFill>
                  <a:srgbClr val="82417F"/>
                </a:solidFill>
                <a:latin typeface="Alibaba Sans"/>
              </a:rPr>
              <a:t>alleviate substantial disadvantages that disabled students may otherwise experience</a:t>
            </a:r>
            <a:r>
              <a:rPr lang="en-US">
                <a:solidFill>
                  <a:srgbClr val="82417F"/>
                </a:solidFill>
                <a:latin typeface="Alibaba Sans"/>
              </a:rPr>
              <a:t>. </a:t>
            </a:r>
            <a:endParaRPr lang="en-US">
              <a:ea typeface="Calibri"/>
              <a:cs typeface="Calibri"/>
            </a:endParaRP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6379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FEAAE-4716-AF0A-3EB0-4722A7F6C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AE706-8328-8E2D-9FA7-5CDD7FAE9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Disability Service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BCFA7E-12E0-4D36-6BA5-571859B61DA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E"/>
              <a:t>M. Ed. 2026/7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6E7BBD4-9347-E58D-E972-9B02C8AA6BD6}"/>
              </a:ext>
            </a:extLst>
          </p:cNvPr>
          <p:cNvGrpSpPr/>
          <p:nvPr/>
        </p:nvGrpSpPr>
        <p:grpSpPr>
          <a:xfrm>
            <a:off x="1" y="1443279"/>
            <a:ext cx="9144000" cy="5133814"/>
            <a:chOff x="0" y="0"/>
            <a:chExt cx="24384000" cy="13716000"/>
          </a:xfrm>
        </p:grpSpPr>
        <p:sp>
          <p:nvSpPr>
            <p:cNvPr id="48" name="Freeform 3">
              <a:extLst>
                <a:ext uri="{FF2B5EF4-FFF2-40B4-BE49-F238E27FC236}">
                  <a16:creationId xmlns:a16="http://schemas.microsoft.com/office/drawing/2014/main" id="{83EC4003-4851-EAA9-D94E-07F3B6B6F2D6}"/>
                </a:ext>
              </a:extLst>
            </p:cNvPr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24384000" y="0"/>
                  </a:moveTo>
                  <a:lnTo>
                    <a:pt x="0" y="0"/>
                  </a:lnTo>
                  <a:lnTo>
                    <a:pt x="0" y="13716000"/>
                  </a:lnTo>
                  <a:lnTo>
                    <a:pt x="24384000" y="13716000"/>
                  </a:lnTo>
                  <a:lnTo>
                    <a:pt x="24384000" y="0"/>
                  </a:lnTo>
                  <a:close/>
                </a:path>
              </a:pathLst>
            </a:custGeom>
            <a:solidFill>
              <a:srgbClr val="EBDFE9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400"/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D98307FA-8CC8-6EAC-6DAB-5943CFEB6E43}"/>
              </a:ext>
            </a:extLst>
          </p:cNvPr>
          <p:cNvSpPr txBox="1"/>
          <p:nvPr/>
        </p:nvSpPr>
        <p:spPr>
          <a:xfrm>
            <a:off x="3535299" y="320305"/>
            <a:ext cx="578702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>
                <a:solidFill>
                  <a:srgbClr val="0171BC"/>
                </a:solidFill>
                <a:latin typeface="Calibri"/>
                <a:ea typeface="Calibri"/>
                <a:cs typeface="Calibri"/>
                <a:sym typeface="Alibaba Sans Bold"/>
              </a:rPr>
              <a:t>Who can register </a:t>
            </a:r>
            <a:endParaRPr lang="en-US" sz="2800">
              <a:solidFill>
                <a:srgbClr val="0171BC"/>
              </a:solidFill>
            </a:endParaRPr>
          </a:p>
          <a:p>
            <a:pPr algn="ctr"/>
            <a:r>
              <a:rPr lang="en-US" sz="2800" b="1">
                <a:solidFill>
                  <a:srgbClr val="0171BC"/>
                </a:solidFill>
                <a:latin typeface="Calibri"/>
                <a:ea typeface="Calibri"/>
                <a:cs typeface="Calibri"/>
                <a:sym typeface="Alibaba Sans Bold"/>
              </a:rPr>
              <a:t>with the </a:t>
            </a:r>
            <a:r>
              <a:rPr lang="en-US" sz="2800" b="1" err="1">
                <a:solidFill>
                  <a:srgbClr val="0171BC"/>
                </a:solidFill>
                <a:latin typeface="Calibri"/>
                <a:ea typeface="Calibri"/>
                <a:cs typeface="Calibri"/>
                <a:sym typeface="Alibaba Sans Bold"/>
              </a:rPr>
              <a:t>disAbility</a:t>
            </a:r>
            <a:r>
              <a:rPr lang="en-US" sz="2800" b="1">
                <a:solidFill>
                  <a:srgbClr val="0171BC"/>
                </a:solidFill>
                <a:latin typeface="Calibri"/>
                <a:ea typeface="Calibri"/>
                <a:cs typeface="Calibri"/>
                <a:sym typeface="Alibaba Sans Bold"/>
              </a:rPr>
              <a:t> Service?</a:t>
            </a:r>
            <a:endParaRPr lang="en-US" sz="2800" b="1">
              <a:solidFill>
                <a:srgbClr val="0171BC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0579E3C6-B4EC-7496-8E15-09F01DE829C1}"/>
              </a:ext>
            </a:extLst>
          </p:cNvPr>
          <p:cNvSpPr txBox="1"/>
          <p:nvPr/>
        </p:nvSpPr>
        <p:spPr>
          <a:xfrm>
            <a:off x="57867" y="1969576"/>
            <a:ext cx="4466367" cy="24724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68655" lvl="1">
              <a:spcAft>
                <a:spcPts val="1000"/>
              </a:spcAft>
              <a:buFont typeface="Arial"/>
              <a:buChar char="•"/>
            </a:pPr>
            <a:r>
              <a:rPr lang="en-US">
                <a:solidFill>
                  <a:srgbClr val="7030A0"/>
                </a:solidFill>
                <a:latin typeface="Calibri"/>
                <a:ea typeface="Calibri"/>
                <a:cs typeface="Calibri"/>
                <a:sym typeface="Alibaba Sans"/>
              </a:rPr>
              <a:t> Students with confirmed or suspected disabilities can register with the Disability Service to access supports. </a:t>
            </a:r>
            <a:endParaRPr lang="en-US">
              <a:solidFill>
                <a:srgbClr val="7030A0"/>
              </a:solidFill>
              <a:latin typeface="Calibri"/>
              <a:ea typeface="Calibri"/>
              <a:cs typeface="Calibri"/>
            </a:endParaRPr>
          </a:p>
          <a:p>
            <a:pPr algn="l">
              <a:spcAft>
                <a:spcPts val="1000"/>
              </a:spcAft>
            </a:pPr>
            <a:endParaRPr lang="en-US">
              <a:solidFill>
                <a:srgbClr val="7030A0"/>
              </a:solidFill>
              <a:latin typeface="Calibri"/>
              <a:ea typeface="Calibri"/>
              <a:cs typeface="Calibri"/>
            </a:endParaRPr>
          </a:p>
          <a:p>
            <a:pPr marL="668655" lvl="1">
              <a:spcAft>
                <a:spcPts val="1000"/>
              </a:spcAft>
              <a:buFont typeface="Arial"/>
              <a:buChar char="•"/>
            </a:pPr>
            <a:r>
              <a:rPr lang="en-US">
                <a:solidFill>
                  <a:srgbClr val="7030A0"/>
                </a:solidFill>
                <a:latin typeface="Calibri"/>
                <a:ea typeface="Calibri"/>
                <a:cs typeface="Calibri"/>
                <a:sym typeface="Alibaba Sans"/>
              </a:rPr>
              <a:t> You may have received supports for your disability in the past, or this might be your first experience with reasonable accommodation.</a:t>
            </a:r>
            <a:endParaRPr lang="en-US">
              <a:solidFill>
                <a:srgbClr val="7030A0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704DD5C-03BA-471C-C115-0A71CF89FDFB}"/>
              </a:ext>
            </a:extLst>
          </p:cNvPr>
          <p:cNvGrpSpPr/>
          <p:nvPr/>
        </p:nvGrpSpPr>
        <p:grpSpPr>
          <a:xfrm>
            <a:off x="10007361" y="8202340"/>
            <a:ext cx="1368708" cy="827917"/>
            <a:chOff x="10007359" y="7892694"/>
            <a:chExt cx="3671824" cy="1697990"/>
          </a:xfrm>
        </p:grpSpPr>
        <p:sp>
          <p:nvSpPr>
            <p:cNvPr id="45" name="Freeform 9">
              <a:extLst>
                <a:ext uri="{FF2B5EF4-FFF2-40B4-BE49-F238E27FC236}">
                  <a16:creationId xmlns:a16="http://schemas.microsoft.com/office/drawing/2014/main" id="{398006A1-6165-C9D0-C296-9DF68CF6CF4F}"/>
                </a:ext>
              </a:extLst>
            </p:cNvPr>
            <p:cNvSpPr/>
            <p:nvPr/>
          </p:nvSpPr>
          <p:spPr>
            <a:xfrm>
              <a:off x="10024250" y="7985785"/>
              <a:ext cx="3638042" cy="1587881"/>
            </a:xfrm>
            <a:custGeom>
              <a:avLst/>
              <a:gdLst/>
              <a:ahLst/>
              <a:cxnLst/>
              <a:rect l="l" t="t" r="r" b="b"/>
              <a:pathLst>
                <a:path w="3638042" h="1587881">
                  <a:moveTo>
                    <a:pt x="0" y="264668"/>
                  </a:moveTo>
                  <a:cubicBezTo>
                    <a:pt x="0" y="118491"/>
                    <a:pt x="119888" y="0"/>
                    <a:pt x="267843" y="0"/>
                  </a:cubicBezTo>
                  <a:lnTo>
                    <a:pt x="3370199" y="0"/>
                  </a:lnTo>
                  <a:cubicBezTo>
                    <a:pt x="3518154" y="0"/>
                    <a:pt x="3638042" y="118491"/>
                    <a:pt x="3638042" y="264668"/>
                  </a:cubicBezTo>
                  <a:lnTo>
                    <a:pt x="3638042" y="1323213"/>
                  </a:lnTo>
                  <a:cubicBezTo>
                    <a:pt x="3638042" y="1469390"/>
                    <a:pt x="3518154" y="1587881"/>
                    <a:pt x="3370199" y="1587881"/>
                  </a:cubicBezTo>
                  <a:lnTo>
                    <a:pt x="267843" y="1587881"/>
                  </a:lnTo>
                  <a:cubicBezTo>
                    <a:pt x="119888" y="1587881"/>
                    <a:pt x="0" y="1469390"/>
                    <a:pt x="0" y="1323213"/>
                  </a:cubicBezTo>
                  <a:close/>
                </a:path>
              </a:pathLst>
            </a:custGeom>
            <a:solidFill>
              <a:srgbClr val="604A7B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400"/>
            </a:p>
          </p:txBody>
        </p:sp>
        <p:sp>
          <p:nvSpPr>
            <p:cNvPr id="46" name="Freeform 10">
              <a:extLst>
                <a:ext uri="{FF2B5EF4-FFF2-40B4-BE49-F238E27FC236}">
                  <a16:creationId xmlns:a16="http://schemas.microsoft.com/office/drawing/2014/main" id="{ED7241DA-AFDA-A8D6-C62A-409809F96A0E}"/>
                </a:ext>
              </a:extLst>
            </p:cNvPr>
            <p:cNvSpPr/>
            <p:nvPr/>
          </p:nvSpPr>
          <p:spPr>
            <a:xfrm>
              <a:off x="10007359" y="7968894"/>
              <a:ext cx="3671824" cy="1621790"/>
            </a:xfrm>
            <a:custGeom>
              <a:avLst/>
              <a:gdLst/>
              <a:ahLst/>
              <a:cxnLst/>
              <a:rect l="l" t="t" r="r" b="b"/>
              <a:pathLst>
                <a:path w="3671824" h="1621790">
                  <a:moveTo>
                    <a:pt x="0" y="281559"/>
                  </a:moveTo>
                  <a:cubicBezTo>
                    <a:pt x="0" y="125857"/>
                    <a:pt x="127635" y="0"/>
                    <a:pt x="284734" y="0"/>
                  </a:cubicBezTo>
                  <a:lnTo>
                    <a:pt x="3387090" y="0"/>
                  </a:lnTo>
                  <a:lnTo>
                    <a:pt x="3387090" y="16891"/>
                  </a:lnTo>
                  <a:lnTo>
                    <a:pt x="3387090" y="0"/>
                  </a:lnTo>
                  <a:cubicBezTo>
                    <a:pt x="3544189" y="0"/>
                    <a:pt x="3671824" y="125857"/>
                    <a:pt x="3671824" y="281559"/>
                  </a:cubicBezTo>
                  <a:lnTo>
                    <a:pt x="3654933" y="281559"/>
                  </a:lnTo>
                  <a:lnTo>
                    <a:pt x="3671824" y="281559"/>
                  </a:lnTo>
                  <a:lnTo>
                    <a:pt x="3671824" y="1340104"/>
                  </a:lnTo>
                  <a:lnTo>
                    <a:pt x="3654933" y="1340104"/>
                  </a:lnTo>
                  <a:lnTo>
                    <a:pt x="3671824" y="1340104"/>
                  </a:lnTo>
                  <a:cubicBezTo>
                    <a:pt x="3671824" y="1495806"/>
                    <a:pt x="3544189" y="1621663"/>
                    <a:pt x="3387090" y="1621663"/>
                  </a:cubicBezTo>
                  <a:lnTo>
                    <a:pt x="3387090" y="1604772"/>
                  </a:lnTo>
                  <a:lnTo>
                    <a:pt x="3387090" y="1621663"/>
                  </a:lnTo>
                  <a:lnTo>
                    <a:pt x="284734" y="1621663"/>
                  </a:lnTo>
                  <a:lnTo>
                    <a:pt x="284734" y="1604772"/>
                  </a:lnTo>
                  <a:lnTo>
                    <a:pt x="284734" y="1621663"/>
                  </a:lnTo>
                  <a:cubicBezTo>
                    <a:pt x="127635" y="1621790"/>
                    <a:pt x="0" y="1495933"/>
                    <a:pt x="0" y="1340231"/>
                  </a:cubicBezTo>
                  <a:lnTo>
                    <a:pt x="0" y="281559"/>
                  </a:lnTo>
                  <a:lnTo>
                    <a:pt x="16891" y="281559"/>
                  </a:lnTo>
                  <a:lnTo>
                    <a:pt x="0" y="281559"/>
                  </a:lnTo>
                  <a:moveTo>
                    <a:pt x="33909" y="281559"/>
                  </a:moveTo>
                  <a:lnTo>
                    <a:pt x="33909" y="1340104"/>
                  </a:lnTo>
                  <a:lnTo>
                    <a:pt x="16891" y="1340104"/>
                  </a:lnTo>
                  <a:lnTo>
                    <a:pt x="33909" y="1340104"/>
                  </a:lnTo>
                  <a:cubicBezTo>
                    <a:pt x="33909" y="1476756"/>
                    <a:pt x="146050" y="1587881"/>
                    <a:pt x="284734" y="1587881"/>
                  </a:cubicBezTo>
                  <a:lnTo>
                    <a:pt x="3387090" y="1587881"/>
                  </a:lnTo>
                  <a:cubicBezTo>
                    <a:pt x="3525774" y="1587881"/>
                    <a:pt x="3637915" y="1476756"/>
                    <a:pt x="3637915" y="1340104"/>
                  </a:cubicBezTo>
                  <a:lnTo>
                    <a:pt x="3637915" y="281559"/>
                  </a:lnTo>
                  <a:cubicBezTo>
                    <a:pt x="3637915" y="144907"/>
                    <a:pt x="3525774" y="33782"/>
                    <a:pt x="3387090" y="33782"/>
                  </a:cubicBezTo>
                  <a:lnTo>
                    <a:pt x="284734" y="33782"/>
                  </a:lnTo>
                  <a:lnTo>
                    <a:pt x="284734" y="16891"/>
                  </a:lnTo>
                  <a:lnTo>
                    <a:pt x="284734" y="33909"/>
                  </a:lnTo>
                  <a:cubicBezTo>
                    <a:pt x="146050" y="33909"/>
                    <a:pt x="33909" y="144907"/>
                    <a:pt x="33909" y="281559"/>
                  </a:cubicBezTo>
                  <a:close/>
                </a:path>
              </a:pathLst>
            </a:custGeom>
            <a:solidFill>
              <a:srgbClr val="1C334E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400"/>
            </a:p>
          </p:txBody>
        </p:sp>
        <p:sp>
          <p:nvSpPr>
            <p:cNvPr id="47" name="TextBox 11">
              <a:extLst>
                <a:ext uri="{FF2B5EF4-FFF2-40B4-BE49-F238E27FC236}">
                  <a16:creationId xmlns:a16="http://schemas.microsoft.com/office/drawing/2014/main" id="{EE31E394-29EA-9235-7689-8ECDA733AAAE}"/>
                </a:ext>
              </a:extLst>
            </p:cNvPr>
            <p:cNvSpPr txBox="1"/>
            <p:nvPr/>
          </p:nvSpPr>
          <p:spPr>
            <a:xfrm>
              <a:off x="10007359" y="7892694"/>
              <a:ext cx="3671801" cy="16979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4800"/>
                </a:lnSpc>
              </a:pPr>
              <a:r>
                <a:rPr lang="en-US" sz="1400">
                  <a:solidFill>
                    <a:srgbClr val="FFFFFF"/>
                  </a:solidFill>
                  <a:latin typeface="Calibri"/>
                  <a:ea typeface="Calibri (MS)"/>
                  <a:cs typeface="Calibri (MS)"/>
                  <a:sym typeface="Calibri (MS)"/>
                </a:rPr>
                <a:t>Autism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DA20A06-A06D-8F98-C763-D92C7FFFC3E9}"/>
              </a:ext>
            </a:extLst>
          </p:cNvPr>
          <p:cNvGrpSpPr/>
          <p:nvPr/>
        </p:nvGrpSpPr>
        <p:grpSpPr>
          <a:xfrm>
            <a:off x="13674718" y="8202340"/>
            <a:ext cx="1368708" cy="827917"/>
            <a:chOff x="13674715" y="7892694"/>
            <a:chExt cx="3671824" cy="1697990"/>
          </a:xfrm>
        </p:grpSpPr>
        <p:sp>
          <p:nvSpPr>
            <p:cNvPr id="42" name="Freeform 13">
              <a:extLst>
                <a:ext uri="{FF2B5EF4-FFF2-40B4-BE49-F238E27FC236}">
                  <a16:creationId xmlns:a16="http://schemas.microsoft.com/office/drawing/2014/main" id="{B43766E5-5C9E-D2CC-D5A2-CA5DA6704E89}"/>
                </a:ext>
              </a:extLst>
            </p:cNvPr>
            <p:cNvSpPr/>
            <p:nvPr/>
          </p:nvSpPr>
          <p:spPr>
            <a:xfrm>
              <a:off x="13691606" y="7985785"/>
              <a:ext cx="3638042" cy="1587881"/>
            </a:xfrm>
            <a:custGeom>
              <a:avLst/>
              <a:gdLst/>
              <a:ahLst/>
              <a:cxnLst/>
              <a:rect l="l" t="t" r="r" b="b"/>
              <a:pathLst>
                <a:path w="3638042" h="1587881">
                  <a:moveTo>
                    <a:pt x="0" y="264668"/>
                  </a:moveTo>
                  <a:cubicBezTo>
                    <a:pt x="0" y="118491"/>
                    <a:pt x="119888" y="0"/>
                    <a:pt x="267843" y="0"/>
                  </a:cubicBezTo>
                  <a:lnTo>
                    <a:pt x="3370199" y="0"/>
                  </a:lnTo>
                  <a:cubicBezTo>
                    <a:pt x="3518154" y="0"/>
                    <a:pt x="3638042" y="118491"/>
                    <a:pt x="3638042" y="264668"/>
                  </a:cubicBezTo>
                  <a:lnTo>
                    <a:pt x="3638042" y="1323213"/>
                  </a:lnTo>
                  <a:cubicBezTo>
                    <a:pt x="3638042" y="1469390"/>
                    <a:pt x="3518154" y="1587881"/>
                    <a:pt x="3370199" y="1587881"/>
                  </a:cubicBezTo>
                  <a:lnTo>
                    <a:pt x="267843" y="1587881"/>
                  </a:lnTo>
                  <a:cubicBezTo>
                    <a:pt x="119888" y="1587881"/>
                    <a:pt x="0" y="1469390"/>
                    <a:pt x="0" y="1323213"/>
                  </a:cubicBezTo>
                  <a:close/>
                </a:path>
              </a:pathLst>
            </a:custGeom>
            <a:solidFill>
              <a:srgbClr val="604A7B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400"/>
            </a:p>
          </p:txBody>
        </p:sp>
        <p:sp>
          <p:nvSpPr>
            <p:cNvPr id="43" name="Freeform 14">
              <a:extLst>
                <a:ext uri="{FF2B5EF4-FFF2-40B4-BE49-F238E27FC236}">
                  <a16:creationId xmlns:a16="http://schemas.microsoft.com/office/drawing/2014/main" id="{1A2591FD-280E-7390-0A34-5EA80BD2E3A4}"/>
                </a:ext>
              </a:extLst>
            </p:cNvPr>
            <p:cNvSpPr/>
            <p:nvPr/>
          </p:nvSpPr>
          <p:spPr>
            <a:xfrm>
              <a:off x="13674715" y="7968894"/>
              <a:ext cx="3671824" cy="1621790"/>
            </a:xfrm>
            <a:custGeom>
              <a:avLst/>
              <a:gdLst/>
              <a:ahLst/>
              <a:cxnLst/>
              <a:rect l="l" t="t" r="r" b="b"/>
              <a:pathLst>
                <a:path w="3671824" h="1621790">
                  <a:moveTo>
                    <a:pt x="0" y="281559"/>
                  </a:moveTo>
                  <a:cubicBezTo>
                    <a:pt x="0" y="125857"/>
                    <a:pt x="127635" y="0"/>
                    <a:pt x="284734" y="0"/>
                  </a:cubicBezTo>
                  <a:lnTo>
                    <a:pt x="3387090" y="0"/>
                  </a:lnTo>
                  <a:lnTo>
                    <a:pt x="3387090" y="16891"/>
                  </a:lnTo>
                  <a:lnTo>
                    <a:pt x="3387090" y="0"/>
                  </a:lnTo>
                  <a:cubicBezTo>
                    <a:pt x="3544189" y="0"/>
                    <a:pt x="3671824" y="125857"/>
                    <a:pt x="3671824" y="281559"/>
                  </a:cubicBezTo>
                  <a:lnTo>
                    <a:pt x="3654933" y="281559"/>
                  </a:lnTo>
                  <a:lnTo>
                    <a:pt x="3671824" y="281559"/>
                  </a:lnTo>
                  <a:lnTo>
                    <a:pt x="3671824" y="1340104"/>
                  </a:lnTo>
                  <a:lnTo>
                    <a:pt x="3654933" y="1340104"/>
                  </a:lnTo>
                  <a:lnTo>
                    <a:pt x="3671824" y="1340104"/>
                  </a:lnTo>
                  <a:cubicBezTo>
                    <a:pt x="3671824" y="1495806"/>
                    <a:pt x="3544189" y="1621663"/>
                    <a:pt x="3387090" y="1621663"/>
                  </a:cubicBezTo>
                  <a:lnTo>
                    <a:pt x="3387090" y="1604772"/>
                  </a:lnTo>
                  <a:lnTo>
                    <a:pt x="3387090" y="1621663"/>
                  </a:lnTo>
                  <a:lnTo>
                    <a:pt x="284734" y="1621663"/>
                  </a:lnTo>
                  <a:lnTo>
                    <a:pt x="284734" y="1604772"/>
                  </a:lnTo>
                  <a:lnTo>
                    <a:pt x="284734" y="1621663"/>
                  </a:lnTo>
                  <a:cubicBezTo>
                    <a:pt x="127635" y="1621790"/>
                    <a:pt x="0" y="1495933"/>
                    <a:pt x="0" y="1340231"/>
                  </a:cubicBezTo>
                  <a:lnTo>
                    <a:pt x="0" y="281559"/>
                  </a:lnTo>
                  <a:lnTo>
                    <a:pt x="16891" y="281559"/>
                  </a:lnTo>
                  <a:lnTo>
                    <a:pt x="0" y="281559"/>
                  </a:lnTo>
                  <a:moveTo>
                    <a:pt x="33909" y="281559"/>
                  </a:moveTo>
                  <a:lnTo>
                    <a:pt x="33909" y="1340104"/>
                  </a:lnTo>
                  <a:lnTo>
                    <a:pt x="16891" y="1340104"/>
                  </a:lnTo>
                  <a:lnTo>
                    <a:pt x="33909" y="1340104"/>
                  </a:lnTo>
                  <a:cubicBezTo>
                    <a:pt x="33909" y="1476756"/>
                    <a:pt x="146050" y="1587881"/>
                    <a:pt x="284734" y="1587881"/>
                  </a:cubicBezTo>
                  <a:lnTo>
                    <a:pt x="3387090" y="1587881"/>
                  </a:lnTo>
                  <a:cubicBezTo>
                    <a:pt x="3525774" y="1587881"/>
                    <a:pt x="3637915" y="1476756"/>
                    <a:pt x="3637915" y="1340104"/>
                  </a:cubicBezTo>
                  <a:lnTo>
                    <a:pt x="3637915" y="281559"/>
                  </a:lnTo>
                  <a:cubicBezTo>
                    <a:pt x="3637915" y="144907"/>
                    <a:pt x="3525774" y="33782"/>
                    <a:pt x="3387090" y="33782"/>
                  </a:cubicBezTo>
                  <a:lnTo>
                    <a:pt x="284734" y="33782"/>
                  </a:lnTo>
                  <a:lnTo>
                    <a:pt x="284734" y="16891"/>
                  </a:lnTo>
                  <a:lnTo>
                    <a:pt x="284734" y="33909"/>
                  </a:lnTo>
                  <a:cubicBezTo>
                    <a:pt x="146050" y="33909"/>
                    <a:pt x="33909" y="144907"/>
                    <a:pt x="33909" y="281559"/>
                  </a:cubicBezTo>
                  <a:close/>
                </a:path>
              </a:pathLst>
            </a:custGeom>
            <a:solidFill>
              <a:srgbClr val="1C334E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400"/>
            </a:p>
          </p:txBody>
        </p:sp>
        <p:sp>
          <p:nvSpPr>
            <p:cNvPr id="44" name="TextBox 15">
              <a:extLst>
                <a:ext uri="{FF2B5EF4-FFF2-40B4-BE49-F238E27FC236}">
                  <a16:creationId xmlns:a16="http://schemas.microsoft.com/office/drawing/2014/main" id="{1EC644D0-6F33-28B4-DD6C-860B2FEFE7E5}"/>
                </a:ext>
              </a:extLst>
            </p:cNvPr>
            <p:cNvSpPr txBox="1"/>
            <p:nvPr/>
          </p:nvSpPr>
          <p:spPr>
            <a:xfrm>
              <a:off x="13674715" y="7892694"/>
              <a:ext cx="3671801" cy="16979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4800"/>
                </a:lnSpc>
              </a:pPr>
              <a:r>
                <a:rPr lang="en-US" sz="1400">
                  <a:solidFill>
                    <a:srgbClr val="FFFFFF"/>
                  </a:solidFill>
                  <a:latin typeface="Calibri"/>
                  <a:ea typeface="Calibri (MS)"/>
                  <a:cs typeface="Calibri (MS)"/>
                  <a:sym typeface="Calibri (MS)"/>
                </a:rPr>
                <a:t>ADD/ADHD</a:t>
              </a:r>
              <a:r>
                <a:rPr lang="en-US" sz="14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749EBE-B609-120D-B595-E1BA6EA1FFF8}"/>
              </a:ext>
            </a:extLst>
          </p:cNvPr>
          <p:cNvGrpSpPr/>
          <p:nvPr/>
        </p:nvGrpSpPr>
        <p:grpSpPr>
          <a:xfrm>
            <a:off x="4931666" y="1893565"/>
            <a:ext cx="1368708" cy="813630"/>
            <a:chOff x="10007359" y="2005200"/>
            <a:chExt cx="3671824" cy="1678940"/>
          </a:xfrm>
        </p:grpSpPr>
        <p:sp>
          <p:nvSpPr>
            <p:cNvPr id="39" name="Freeform 17">
              <a:extLst>
                <a:ext uri="{FF2B5EF4-FFF2-40B4-BE49-F238E27FC236}">
                  <a16:creationId xmlns:a16="http://schemas.microsoft.com/office/drawing/2014/main" id="{D815B7AD-F521-F08B-BD31-16FF1151690B}"/>
                </a:ext>
              </a:extLst>
            </p:cNvPr>
            <p:cNvSpPr/>
            <p:nvPr/>
          </p:nvSpPr>
          <p:spPr>
            <a:xfrm>
              <a:off x="10024250" y="2079241"/>
              <a:ext cx="3638042" cy="1587881"/>
            </a:xfrm>
            <a:custGeom>
              <a:avLst/>
              <a:gdLst/>
              <a:ahLst/>
              <a:cxnLst/>
              <a:rect l="l" t="t" r="r" b="b"/>
              <a:pathLst>
                <a:path w="3638042" h="1587881">
                  <a:moveTo>
                    <a:pt x="0" y="264668"/>
                  </a:moveTo>
                  <a:cubicBezTo>
                    <a:pt x="0" y="118491"/>
                    <a:pt x="119888" y="0"/>
                    <a:pt x="267843" y="0"/>
                  </a:cubicBezTo>
                  <a:lnTo>
                    <a:pt x="3370199" y="0"/>
                  </a:lnTo>
                  <a:cubicBezTo>
                    <a:pt x="3518154" y="0"/>
                    <a:pt x="3638042" y="118491"/>
                    <a:pt x="3638042" y="264668"/>
                  </a:cubicBezTo>
                  <a:lnTo>
                    <a:pt x="3638042" y="1323213"/>
                  </a:lnTo>
                  <a:cubicBezTo>
                    <a:pt x="3638042" y="1469390"/>
                    <a:pt x="3518154" y="1587881"/>
                    <a:pt x="3370199" y="1587881"/>
                  </a:cubicBezTo>
                  <a:lnTo>
                    <a:pt x="267843" y="1587881"/>
                  </a:lnTo>
                  <a:cubicBezTo>
                    <a:pt x="119888" y="1587881"/>
                    <a:pt x="0" y="1469390"/>
                    <a:pt x="0" y="1323213"/>
                  </a:cubicBezTo>
                  <a:close/>
                </a:path>
              </a:pathLst>
            </a:custGeom>
            <a:solidFill>
              <a:srgbClr val="604A7B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400"/>
            </a:p>
          </p:txBody>
        </p:sp>
        <p:sp>
          <p:nvSpPr>
            <p:cNvPr id="40" name="Freeform 18">
              <a:extLst>
                <a:ext uri="{FF2B5EF4-FFF2-40B4-BE49-F238E27FC236}">
                  <a16:creationId xmlns:a16="http://schemas.microsoft.com/office/drawing/2014/main" id="{B0233647-B975-694C-1997-8082DA32FB26}"/>
                </a:ext>
              </a:extLst>
            </p:cNvPr>
            <p:cNvSpPr/>
            <p:nvPr/>
          </p:nvSpPr>
          <p:spPr>
            <a:xfrm>
              <a:off x="10007359" y="2062350"/>
              <a:ext cx="3671824" cy="1621790"/>
            </a:xfrm>
            <a:custGeom>
              <a:avLst/>
              <a:gdLst/>
              <a:ahLst/>
              <a:cxnLst/>
              <a:rect l="l" t="t" r="r" b="b"/>
              <a:pathLst>
                <a:path w="3671824" h="1621790">
                  <a:moveTo>
                    <a:pt x="0" y="281559"/>
                  </a:moveTo>
                  <a:cubicBezTo>
                    <a:pt x="0" y="125857"/>
                    <a:pt x="127635" y="0"/>
                    <a:pt x="284734" y="0"/>
                  </a:cubicBezTo>
                  <a:lnTo>
                    <a:pt x="3387090" y="0"/>
                  </a:lnTo>
                  <a:lnTo>
                    <a:pt x="3387090" y="16891"/>
                  </a:lnTo>
                  <a:lnTo>
                    <a:pt x="3387090" y="0"/>
                  </a:lnTo>
                  <a:cubicBezTo>
                    <a:pt x="3544189" y="0"/>
                    <a:pt x="3671824" y="125857"/>
                    <a:pt x="3671824" y="281559"/>
                  </a:cubicBezTo>
                  <a:lnTo>
                    <a:pt x="3654933" y="281559"/>
                  </a:lnTo>
                  <a:lnTo>
                    <a:pt x="3671824" y="281559"/>
                  </a:lnTo>
                  <a:lnTo>
                    <a:pt x="3671824" y="1340104"/>
                  </a:lnTo>
                  <a:lnTo>
                    <a:pt x="3654933" y="1340104"/>
                  </a:lnTo>
                  <a:lnTo>
                    <a:pt x="3671824" y="1340104"/>
                  </a:lnTo>
                  <a:cubicBezTo>
                    <a:pt x="3671824" y="1495806"/>
                    <a:pt x="3544189" y="1621663"/>
                    <a:pt x="3387090" y="1621663"/>
                  </a:cubicBezTo>
                  <a:lnTo>
                    <a:pt x="3387090" y="1604772"/>
                  </a:lnTo>
                  <a:lnTo>
                    <a:pt x="3387090" y="1621663"/>
                  </a:lnTo>
                  <a:lnTo>
                    <a:pt x="284734" y="1621663"/>
                  </a:lnTo>
                  <a:lnTo>
                    <a:pt x="284734" y="1604772"/>
                  </a:lnTo>
                  <a:lnTo>
                    <a:pt x="284734" y="1621663"/>
                  </a:lnTo>
                  <a:cubicBezTo>
                    <a:pt x="127635" y="1621790"/>
                    <a:pt x="0" y="1495933"/>
                    <a:pt x="0" y="1340231"/>
                  </a:cubicBezTo>
                  <a:lnTo>
                    <a:pt x="0" y="281559"/>
                  </a:lnTo>
                  <a:lnTo>
                    <a:pt x="16891" y="281559"/>
                  </a:lnTo>
                  <a:lnTo>
                    <a:pt x="0" y="281559"/>
                  </a:lnTo>
                  <a:moveTo>
                    <a:pt x="33909" y="281559"/>
                  </a:moveTo>
                  <a:lnTo>
                    <a:pt x="33909" y="1340104"/>
                  </a:lnTo>
                  <a:lnTo>
                    <a:pt x="16891" y="1340104"/>
                  </a:lnTo>
                  <a:lnTo>
                    <a:pt x="33909" y="1340104"/>
                  </a:lnTo>
                  <a:cubicBezTo>
                    <a:pt x="33909" y="1476756"/>
                    <a:pt x="146050" y="1587881"/>
                    <a:pt x="284734" y="1587881"/>
                  </a:cubicBezTo>
                  <a:lnTo>
                    <a:pt x="3387090" y="1587881"/>
                  </a:lnTo>
                  <a:cubicBezTo>
                    <a:pt x="3525774" y="1587881"/>
                    <a:pt x="3637915" y="1476756"/>
                    <a:pt x="3637915" y="1340104"/>
                  </a:cubicBezTo>
                  <a:lnTo>
                    <a:pt x="3637915" y="281559"/>
                  </a:lnTo>
                  <a:cubicBezTo>
                    <a:pt x="3637915" y="144907"/>
                    <a:pt x="3525774" y="33782"/>
                    <a:pt x="3387090" y="33782"/>
                  </a:cubicBezTo>
                  <a:lnTo>
                    <a:pt x="284734" y="33782"/>
                  </a:lnTo>
                  <a:lnTo>
                    <a:pt x="284734" y="16891"/>
                  </a:lnTo>
                  <a:lnTo>
                    <a:pt x="284734" y="33909"/>
                  </a:lnTo>
                  <a:cubicBezTo>
                    <a:pt x="146050" y="33909"/>
                    <a:pt x="33909" y="144907"/>
                    <a:pt x="33909" y="281559"/>
                  </a:cubicBezTo>
                  <a:close/>
                </a:path>
              </a:pathLst>
            </a:custGeom>
            <a:solidFill>
              <a:srgbClr val="1C334E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400"/>
            </a:p>
          </p:txBody>
        </p:sp>
        <p:sp>
          <p:nvSpPr>
            <p:cNvPr id="41" name="TextBox 19">
              <a:extLst>
                <a:ext uri="{FF2B5EF4-FFF2-40B4-BE49-F238E27FC236}">
                  <a16:creationId xmlns:a16="http://schemas.microsoft.com/office/drawing/2014/main" id="{BF57CD03-3210-19BA-9C8A-5B58997803AD}"/>
                </a:ext>
              </a:extLst>
            </p:cNvPr>
            <p:cNvSpPr txBox="1"/>
            <p:nvPr/>
          </p:nvSpPr>
          <p:spPr>
            <a:xfrm>
              <a:off x="10007359" y="2005200"/>
              <a:ext cx="3671800" cy="16789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>
                  <a:solidFill>
                    <a:srgbClr val="FFFFFF"/>
                  </a:solidFill>
                  <a:latin typeface="Calibri"/>
                  <a:ea typeface="Calibri (MS)"/>
                  <a:cs typeface="Calibri (MS)"/>
                  <a:sym typeface="Calibri (MS)"/>
                </a:rPr>
                <a:t>Mental Health Condition</a:t>
              </a:r>
              <a:r>
                <a:rPr lang="en-US" sz="14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 </a:t>
              </a:r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4C494BD-5B8C-D57A-E992-25A3DE11A038}"/>
              </a:ext>
            </a:extLst>
          </p:cNvPr>
          <p:cNvGrpSpPr/>
          <p:nvPr/>
        </p:nvGrpSpPr>
        <p:grpSpPr>
          <a:xfrm>
            <a:off x="7045669" y="1896107"/>
            <a:ext cx="1368708" cy="820773"/>
            <a:chOff x="13690565" y="1995675"/>
            <a:chExt cx="3671824" cy="1688465"/>
          </a:xfrm>
        </p:grpSpPr>
        <p:sp>
          <p:nvSpPr>
            <p:cNvPr id="36" name="Freeform 21">
              <a:extLst>
                <a:ext uri="{FF2B5EF4-FFF2-40B4-BE49-F238E27FC236}">
                  <a16:creationId xmlns:a16="http://schemas.microsoft.com/office/drawing/2014/main" id="{BF546953-B26F-09D6-5BE7-0452339375D3}"/>
                </a:ext>
              </a:extLst>
            </p:cNvPr>
            <p:cNvSpPr/>
            <p:nvPr/>
          </p:nvSpPr>
          <p:spPr>
            <a:xfrm>
              <a:off x="13707456" y="2079241"/>
              <a:ext cx="3638042" cy="1587881"/>
            </a:xfrm>
            <a:custGeom>
              <a:avLst/>
              <a:gdLst/>
              <a:ahLst/>
              <a:cxnLst/>
              <a:rect l="l" t="t" r="r" b="b"/>
              <a:pathLst>
                <a:path w="3638042" h="1587881">
                  <a:moveTo>
                    <a:pt x="0" y="264668"/>
                  </a:moveTo>
                  <a:cubicBezTo>
                    <a:pt x="0" y="118491"/>
                    <a:pt x="119888" y="0"/>
                    <a:pt x="267843" y="0"/>
                  </a:cubicBezTo>
                  <a:lnTo>
                    <a:pt x="3370199" y="0"/>
                  </a:lnTo>
                  <a:cubicBezTo>
                    <a:pt x="3518154" y="0"/>
                    <a:pt x="3638042" y="118491"/>
                    <a:pt x="3638042" y="264668"/>
                  </a:cubicBezTo>
                  <a:lnTo>
                    <a:pt x="3638042" y="1323213"/>
                  </a:lnTo>
                  <a:cubicBezTo>
                    <a:pt x="3638042" y="1469390"/>
                    <a:pt x="3518154" y="1587881"/>
                    <a:pt x="3370199" y="1587881"/>
                  </a:cubicBezTo>
                  <a:lnTo>
                    <a:pt x="267843" y="1587881"/>
                  </a:lnTo>
                  <a:cubicBezTo>
                    <a:pt x="119888" y="1587881"/>
                    <a:pt x="0" y="1469390"/>
                    <a:pt x="0" y="1323213"/>
                  </a:cubicBezTo>
                  <a:close/>
                </a:path>
              </a:pathLst>
            </a:custGeom>
            <a:solidFill>
              <a:srgbClr val="604A7B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400"/>
            </a:p>
          </p:txBody>
        </p:sp>
        <p:sp>
          <p:nvSpPr>
            <p:cNvPr id="37" name="Freeform 22">
              <a:extLst>
                <a:ext uri="{FF2B5EF4-FFF2-40B4-BE49-F238E27FC236}">
                  <a16:creationId xmlns:a16="http://schemas.microsoft.com/office/drawing/2014/main" id="{8B13F9F3-00FC-EA94-71C7-5F3493D5F8BA}"/>
                </a:ext>
              </a:extLst>
            </p:cNvPr>
            <p:cNvSpPr/>
            <p:nvPr/>
          </p:nvSpPr>
          <p:spPr>
            <a:xfrm>
              <a:off x="13690565" y="2062350"/>
              <a:ext cx="3671824" cy="1621790"/>
            </a:xfrm>
            <a:custGeom>
              <a:avLst/>
              <a:gdLst/>
              <a:ahLst/>
              <a:cxnLst/>
              <a:rect l="l" t="t" r="r" b="b"/>
              <a:pathLst>
                <a:path w="3671824" h="1621790">
                  <a:moveTo>
                    <a:pt x="0" y="281559"/>
                  </a:moveTo>
                  <a:cubicBezTo>
                    <a:pt x="0" y="125857"/>
                    <a:pt x="127635" y="0"/>
                    <a:pt x="284734" y="0"/>
                  </a:cubicBezTo>
                  <a:lnTo>
                    <a:pt x="3387090" y="0"/>
                  </a:lnTo>
                  <a:lnTo>
                    <a:pt x="3387090" y="16891"/>
                  </a:lnTo>
                  <a:lnTo>
                    <a:pt x="3387090" y="0"/>
                  </a:lnTo>
                  <a:cubicBezTo>
                    <a:pt x="3544189" y="0"/>
                    <a:pt x="3671824" y="125857"/>
                    <a:pt x="3671824" y="281559"/>
                  </a:cubicBezTo>
                  <a:lnTo>
                    <a:pt x="3654933" y="281559"/>
                  </a:lnTo>
                  <a:lnTo>
                    <a:pt x="3671824" y="281559"/>
                  </a:lnTo>
                  <a:lnTo>
                    <a:pt x="3671824" y="1340104"/>
                  </a:lnTo>
                  <a:lnTo>
                    <a:pt x="3654933" y="1340104"/>
                  </a:lnTo>
                  <a:lnTo>
                    <a:pt x="3671824" y="1340104"/>
                  </a:lnTo>
                  <a:cubicBezTo>
                    <a:pt x="3671824" y="1495806"/>
                    <a:pt x="3544189" y="1621663"/>
                    <a:pt x="3387090" y="1621663"/>
                  </a:cubicBezTo>
                  <a:lnTo>
                    <a:pt x="3387090" y="1604772"/>
                  </a:lnTo>
                  <a:lnTo>
                    <a:pt x="3387090" y="1621663"/>
                  </a:lnTo>
                  <a:lnTo>
                    <a:pt x="284734" y="1621663"/>
                  </a:lnTo>
                  <a:lnTo>
                    <a:pt x="284734" y="1604772"/>
                  </a:lnTo>
                  <a:lnTo>
                    <a:pt x="284734" y="1621663"/>
                  </a:lnTo>
                  <a:cubicBezTo>
                    <a:pt x="127635" y="1621790"/>
                    <a:pt x="0" y="1495933"/>
                    <a:pt x="0" y="1340231"/>
                  </a:cubicBezTo>
                  <a:lnTo>
                    <a:pt x="0" y="281559"/>
                  </a:lnTo>
                  <a:lnTo>
                    <a:pt x="16891" y="281559"/>
                  </a:lnTo>
                  <a:lnTo>
                    <a:pt x="0" y="281559"/>
                  </a:lnTo>
                  <a:moveTo>
                    <a:pt x="33909" y="281559"/>
                  </a:moveTo>
                  <a:lnTo>
                    <a:pt x="33909" y="1340104"/>
                  </a:lnTo>
                  <a:lnTo>
                    <a:pt x="16891" y="1340104"/>
                  </a:lnTo>
                  <a:lnTo>
                    <a:pt x="33909" y="1340104"/>
                  </a:lnTo>
                  <a:cubicBezTo>
                    <a:pt x="33909" y="1476756"/>
                    <a:pt x="146050" y="1587881"/>
                    <a:pt x="284734" y="1587881"/>
                  </a:cubicBezTo>
                  <a:lnTo>
                    <a:pt x="3387090" y="1587881"/>
                  </a:lnTo>
                  <a:cubicBezTo>
                    <a:pt x="3525774" y="1587881"/>
                    <a:pt x="3637915" y="1476756"/>
                    <a:pt x="3637915" y="1340104"/>
                  </a:cubicBezTo>
                  <a:lnTo>
                    <a:pt x="3637915" y="281559"/>
                  </a:lnTo>
                  <a:cubicBezTo>
                    <a:pt x="3637915" y="144907"/>
                    <a:pt x="3525774" y="33782"/>
                    <a:pt x="3387090" y="33782"/>
                  </a:cubicBezTo>
                  <a:lnTo>
                    <a:pt x="284734" y="33782"/>
                  </a:lnTo>
                  <a:lnTo>
                    <a:pt x="284734" y="16891"/>
                  </a:lnTo>
                  <a:lnTo>
                    <a:pt x="284734" y="33909"/>
                  </a:lnTo>
                  <a:cubicBezTo>
                    <a:pt x="146050" y="33909"/>
                    <a:pt x="33909" y="144907"/>
                    <a:pt x="33909" y="281559"/>
                  </a:cubicBezTo>
                  <a:close/>
                </a:path>
              </a:pathLst>
            </a:custGeom>
            <a:solidFill>
              <a:srgbClr val="1C334E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400"/>
            </a:p>
          </p:txBody>
        </p:sp>
        <p:sp>
          <p:nvSpPr>
            <p:cNvPr id="38" name="TextBox 23">
              <a:extLst>
                <a:ext uri="{FF2B5EF4-FFF2-40B4-BE49-F238E27FC236}">
                  <a16:creationId xmlns:a16="http://schemas.microsoft.com/office/drawing/2014/main" id="{12C31679-70CD-19AF-4791-13F97AE96C9C}"/>
                </a:ext>
              </a:extLst>
            </p:cNvPr>
            <p:cNvSpPr txBox="1"/>
            <p:nvPr/>
          </p:nvSpPr>
          <p:spPr>
            <a:xfrm>
              <a:off x="13690565" y="1995675"/>
              <a:ext cx="3671801" cy="16884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>
                  <a:solidFill>
                    <a:srgbClr val="FFFFFF"/>
                  </a:solidFill>
                  <a:latin typeface="Calibri"/>
                  <a:ea typeface="Calibri (MS)"/>
                  <a:cs typeface="Calibri (MS)"/>
                  <a:sym typeface="Calibri (MS)"/>
                </a:rPr>
                <a:t>Significant Ongoing Illness</a:t>
              </a:r>
              <a:endParaRPr lang="en-US" sz="1400">
                <a:solidFill>
                  <a:srgbClr val="FFFFFF"/>
                </a:solidFill>
                <a:latin typeface="Calibri"/>
                <a:ea typeface="Calibri (MS)"/>
                <a:cs typeface="Calibri (MS)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012739E-EFFB-1FDB-6B21-EB01C5D2BA23}"/>
              </a:ext>
            </a:extLst>
          </p:cNvPr>
          <p:cNvGrpSpPr/>
          <p:nvPr/>
        </p:nvGrpSpPr>
        <p:grpSpPr>
          <a:xfrm>
            <a:off x="7049193" y="5122357"/>
            <a:ext cx="1368708" cy="813631"/>
            <a:chOff x="13674715" y="6435106"/>
            <a:chExt cx="3671824" cy="1678942"/>
          </a:xfrm>
        </p:grpSpPr>
        <p:sp>
          <p:nvSpPr>
            <p:cNvPr id="33" name="Freeform 25">
              <a:extLst>
                <a:ext uri="{FF2B5EF4-FFF2-40B4-BE49-F238E27FC236}">
                  <a16:creationId xmlns:a16="http://schemas.microsoft.com/office/drawing/2014/main" id="{B332C8F3-BC9A-2CED-4608-3C9A3A2D9D0A}"/>
                </a:ext>
              </a:extLst>
            </p:cNvPr>
            <p:cNvSpPr/>
            <p:nvPr/>
          </p:nvSpPr>
          <p:spPr>
            <a:xfrm>
              <a:off x="13691606" y="6509149"/>
              <a:ext cx="3638042" cy="1587881"/>
            </a:xfrm>
            <a:custGeom>
              <a:avLst/>
              <a:gdLst/>
              <a:ahLst/>
              <a:cxnLst/>
              <a:rect l="l" t="t" r="r" b="b"/>
              <a:pathLst>
                <a:path w="3638042" h="1587881">
                  <a:moveTo>
                    <a:pt x="0" y="264668"/>
                  </a:moveTo>
                  <a:cubicBezTo>
                    <a:pt x="0" y="118491"/>
                    <a:pt x="119888" y="0"/>
                    <a:pt x="267843" y="0"/>
                  </a:cubicBezTo>
                  <a:lnTo>
                    <a:pt x="3370199" y="0"/>
                  </a:lnTo>
                  <a:cubicBezTo>
                    <a:pt x="3518154" y="0"/>
                    <a:pt x="3638042" y="118491"/>
                    <a:pt x="3638042" y="264668"/>
                  </a:cubicBezTo>
                  <a:lnTo>
                    <a:pt x="3638042" y="1323213"/>
                  </a:lnTo>
                  <a:cubicBezTo>
                    <a:pt x="3638042" y="1469390"/>
                    <a:pt x="3518154" y="1587881"/>
                    <a:pt x="3370199" y="1587881"/>
                  </a:cubicBezTo>
                  <a:lnTo>
                    <a:pt x="267843" y="1587881"/>
                  </a:lnTo>
                  <a:cubicBezTo>
                    <a:pt x="119888" y="1587881"/>
                    <a:pt x="0" y="1469390"/>
                    <a:pt x="0" y="1323213"/>
                  </a:cubicBezTo>
                  <a:close/>
                </a:path>
              </a:pathLst>
            </a:custGeom>
            <a:solidFill>
              <a:srgbClr val="604A7B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400"/>
            </a:p>
          </p:txBody>
        </p:sp>
        <p:sp>
          <p:nvSpPr>
            <p:cNvPr id="34" name="Freeform 26">
              <a:extLst>
                <a:ext uri="{FF2B5EF4-FFF2-40B4-BE49-F238E27FC236}">
                  <a16:creationId xmlns:a16="http://schemas.microsoft.com/office/drawing/2014/main" id="{6F9ABCC5-2037-50D2-E4A5-583FEAF49DA3}"/>
                </a:ext>
              </a:extLst>
            </p:cNvPr>
            <p:cNvSpPr/>
            <p:nvPr/>
          </p:nvSpPr>
          <p:spPr>
            <a:xfrm>
              <a:off x="13674715" y="6492258"/>
              <a:ext cx="3671824" cy="1621790"/>
            </a:xfrm>
            <a:custGeom>
              <a:avLst/>
              <a:gdLst/>
              <a:ahLst/>
              <a:cxnLst/>
              <a:rect l="l" t="t" r="r" b="b"/>
              <a:pathLst>
                <a:path w="3671824" h="1621790">
                  <a:moveTo>
                    <a:pt x="0" y="281559"/>
                  </a:moveTo>
                  <a:cubicBezTo>
                    <a:pt x="0" y="125857"/>
                    <a:pt x="127635" y="0"/>
                    <a:pt x="284734" y="0"/>
                  </a:cubicBezTo>
                  <a:lnTo>
                    <a:pt x="3387090" y="0"/>
                  </a:lnTo>
                  <a:lnTo>
                    <a:pt x="3387090" y="16891"/>
                  </a:lnTo>
                  <a:lnTo>
                    <a:pt x="3387090" y="0"/>
                  </a:lnTo>
                  <a:cubicBezTo>
                    <a:pt x="3544189" y="0"/>
                    <a:pt x="3671824" y="125857"/>
                    <a:pt x="3671824" y="281559"/>
                  </a:cubicBezTo>
                  <a:lnTo>
                    <a:pt x="3654933" y="281559"/>
                  </a:lnTo>
                  <a:lnTo>
                    <a:pt x="3671824" y="281559"/>
                  </a:lnTo>
                  <a:lnTo>
                    <a:pt x="3671824" y="1340104"/>
                  </a:lnTo>
                  <a:lnTo>
                    <a:pt x="3654933" y="1340104"/>
                  </a:lnTo>
                  <a:lnTo>
                    <a:pt x="3671824" y="1340104"/>
                  </a:lnTo>
                  <a:cubicBezTo>
                    <a:pt x="3671824" y="1495806"/>
                    <a:pt x="3544189" y="1621663"/>
                    <a:pt x="3387090" y="1621663"/>
                  </a:cubicBezTo>
                  <a:lnTo>
                    <a:pt x="3387090" y="1604772"/>
                  </a:lnTo>
                  <a:lnTo>
                    <a:pt x="3387090" y="1621663"/>
                  </a:lnTo>
                  <a:lnTo>
                    <a:pt x="284734" y="1621663"/>
                  </a:lnTo>
                  <a:lnTo>
                    <a:pt x="284734" y="1604772"/>
                  </a:lnTo>
                  <a:lnTo>
                    <a:pt x="284734" y="1621663"/>
                  </a:lnTo>
                  <a:cubicBezTo>
                    <a:pt x="127635" y="1621790"/>
                    <a:pt x="0" y="1495933"/>
                    <a:pt x="0" y="1340231"/>
                  </a:cubicBezTo>
                  <a:lnTo>
                    <a:pt x="0" y="281559"/>
                  </a:lnTo>
                  <a:lnTo>
                    <a:pt x="16891" y="281559"/>
                  </a:lnTo>
                  <a:lnTo>
                    <a:pt x="0" y="281559"/>
                  </a:lnTo>
                  <a:moveTo>
                    <a:pt x="33909" y="281559"/>
                  </a:moveTo>
                  <a:lnTo>
                    <a:pt x="33909" y="1340104"/>
                  </a:lnTo>
                  <a:lnTo>
                    <a:pt x="16891" y="1340104"/>
                  </a:lnTo>
                  <a:lnTo>
                    <a:pt x="33909" y="1340104"/>
                  </a:lnTo>
                  <a:cubicBezTo>
                    <a:pt x="33909" y="1476756"/>
                    <a:pt x="146050" y="1587881"/>
                    <a:pt x="284734" y="1587881"/>
                  </a:cubicBezTo>
                  <a:lnTo>
                    <a:pt x="3387090" y="1587881"/>
                  </a:lnTo>
                  <a:cubicBezTo>
                    <a:pt x="3525774" y="1587881"/>
                    <a:pt x="3637915" y="1476756"/>
                    <a:pt x="3637915" y="1340104"/>
                  </a:cubicBezTo>
                  <a:lnTo>
                    <a:pt x="3637915" y="281559"/>
                  </a:lnTo>
                  <a:cubicBezTo>
                    <a:pt x="3637915" y="144907"/>
                    <a:pt x="3525774" y="33782"/>
                    <a:pt x="3387090" y="33782"/>
                  </a:cubicBezTo>
                  <a:lnTo>
                    <a:pt x="284734" y="33782"/>
                  </a:lnTo>
                  <a:lnTo>
                    <a:pt x="284734" y="16891"/>
                  </a:lnTo>
                  <a:lnTo>
                    <a:pt x="284734" y="33909"/>
                  </a:lnTo>
                  <a:cubicBezTo>
                    <a:pt x="146050" y="33909"/>
                    <a:pt x="33909" y="144907"/>
                    <a:pt x="33909" y="281559"/>
                  </a:cubicBezTo>
                  <a:close/>
                </a:path>
              </a:pathLst>
            </a:custGeom>
            <a:solidFill>
              <a:srgbClr val="1C334E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400"/>
            </a:p>
          </p:txBody>
        </p:sp>
        <p:sp>
          <p:nvSpPr>
            <p:cNvPr id="35" name="TextBox 27">
              <a:extLst>
                <a:ext uri="{FF2B5EF4-FFF2-40B4-BE49-F238E27FC236}">
                  <a16:creationId xmlns:a16="http://schemas.microsoft.com/office/drawing/2014/main" id="{52FD2953-863E-276B-DD9E-A699D1746EB6}"/>
                </a:ext>
              </a:extLst>
            </p:cNvPr>
            <p:cNvSpPr txBox="1"/>
            <p:nvPr/>
          </p:nvSpPr>
          <p:spPr>
            <a:xfrm>
              <a:off x="13674715" y="6435106"/>
              <a:ext cx="3671800" cy="1678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>
                  <a:solidFill>
                    <a:srgbClr val="FFFFFF"/>
                  </a:solidFill>
                  <a:latin typeface="Calibri"/>
                  <a:ea typeface="Calibri (MS)"/>
                  <a:cs typeface="Calibri (MS)"/>
                  <a:sym typeface="Calibri (MS)"/>
                </a:rPr>
                <a:t>Blind/Visually Impaired </a:t>
              </a:r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950C6C3-10AC-0947-80AC-09F3E915E19E}"/>
              </a:ext>
            </a:extLst>
          </p:cNvPr>
          <p:cNvGrpSpPr/>
          <p:nvPr/>
        </p:nvGrpSpPr>
        <p:grpSpPr>
          <a:xfrm>
            <a:off x="4941352" y="5122357"/>
            <a:ext cx="1368708" cy="813630"/>
            <a:chOff x="10007359" y="6435108"/>
            <a:chExt cx="3671824" cy="1678940"/>
          </a:xfrm>
        </p:grpSpPr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CE79BE69-6461-B596-986B-453496BF5271}"/>
                </a:ext>
              </a:extLst>
            </p:cNvPr>
            <p:cNvSpPr/>
            <p:nvPr/>
          </p:nvSpPr>
          <p:spPr>
            <a:xfrm>
              <a:off x="10024250" y="6509149"/>
              <a:ext cx="3638042" cy="1587881"/>
            </a:xfrm>
            <a:custGeom>
              <a:avLst/>
              <a:gdLst/>
              <a:ahLst/>
              <a:cxnLst/>
              <a:rect l="l" t="t" r="r" b="b"/>
              <a:pathLst>
                <a:path w="3638042" h="1587881">
                  <a:moveTo>
                    <a:pt x="0" y="264668"/>
                  </a:moveTo>
                  <a:cubicBezTo>
                    <a:pt x="0" y="118491"/>
                    <a:pt x="119888" y="0"/>
                    <a:pt x="267843" y="0"/>
                  </a:cubicBezTo>
                  <a:lnTo>
                    <a:pt x="3370199" y="0"/>
                  </a:lnTo>
                  <a:cubicBezTo>
                    <a:pt x="3518154" y="0"/>
                    <a:pt x="3638042" y="118491"/>
                    <a:pt x="3638042" y="264668"/>
                  </a:cubicBezTo>
                  <a:lnTo>
                    <a:pt x="3638042" y="1323213"/>
                  </a:lnTo>
                  <a:cubicBezTo>
                    <a:pt x="3638042" y="1469390"/>
                    <a:pt x="3518154" y="1587881"/>
                    <a:pt x="3370199" y="1587881"/>
                  </a:cubicBezTo>
                  <a:lnTo>
                    <a:pt x="267843" y="1587881"/>
                  </a:lnTo>
                  <a:cubicBezTo>
                    <a:pt x="119888" y="1587881"/>
                    <a:pt x="0" y="1469390"/>
                    <a:pt x="0" y="1323213"/>
                  </a:cubicBezTo>
                  <a:close/>
                </a:path>
              </a:pathLst>
            </a:custGeom>
            <a:solidFill>
              <a:srgbClr val="604A7B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400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3BF897A9-DDCB-2227-E86D-A8602D367BBB}"/>
                </a:ext>
              </a:extLst>
            </p:cNvPr>
            <p:cNvSpPr/>
            <p:nvPr/>
          </p:nvSpPr>
          <p:spPr>
            <a:xfrm>
              <a:off x="10007359" y="6492258"/>
              <a:ext cx="3671824" cy="1621790"/>
            </a:xfrm>
            <a:custGeom>
              <a:avLst/>
              <a:gdLst/>
              <a:ahLst/>
              <a:cxnLst/>
              <a:rect l="l" t="t" r="r" b="b"/>
              <a:pathLst>
                <a:path w="3671824" h="1621790">
                  <a:moveTo>
                    <a:pt x="0" y="281559"/>
                  </a:moveTo>
                  <a:cubicBezTo>
                    <a:pt x="0" y="125857"/>
                    <a:pt x="127635" y="0"/>
                    <a:pt x="284734" y="0"/>
                  </a:cubicBezTo>
                  <a:lnTo>
                    <a:pt x="3387090" y="0"/>
                  </a:lnTo>
                  <a:lnTo>
                    <a:pt x="3387090" y="16891"/>
                  </a:lnTo>
                  <a:lnTo>
                    <a:pt x="3387090" y="0"/>
                  </a:lnTo>
                  <a:cubicBezTo>
                    <a:pt x="3544189" y="0"/>
                    <a:pt x="3671824" y="125857"/>
                    <a:pt x="3671824" y="281559"/>
                  </a:cubicBezTo>
                  <a:lnTo>
                    <a:pt x="3654933" y="281559"/>
                  </a:lnTo>
                  <a:lnTo>
                    <a:pt x="3671824" y="281559"/>
                  </a:lnTo>
                  <a:lnTo>
                    <a:pt x="3671824" y="1340104"/>
                  </a:lnTo>
                  <a:lnTo>
                    <a:pt x="3654933" y="1340104"/>
                  </a:lnTo>
                  <a:lnTo>
                    <a:pt x="3671824" y="1340104"/>
                  </a:lnTo>
                  <a:cubicBezTo>
                    <a:pt x="3671824" y="1495806"/>
                    <a:pt x="3544189" y="1621663"/>
                    <a:pt x="3387090" y="1621663"/>
                  </a:cubicBezTo>
                  <a:lnTo>
                    <a:pt x="3387090" y="1604772"/>
                  </a:lnTo>
                  <a:lnTo>
                    <a:pt x="3387090" y="1621663"/>
                  </a:lnTo>
                  <a:lnTo>
                    <a:pt x="284734" y="1621663"/>
                  </a:lnTo>
                  <a:lnTo>
                    <a:pt x="284734" y="1604772"/>
                  </a:lnTo>
                  <a:lnTo>
                    <a:pt x="284734" y="1621663"/>
                  </a:lnTo>
                  <a:cubicBezTo>
                    <a:pt x="127635" y="1621790"/>
                    <a:pt x="0" y="1495933"/>
                    <a:pt x="0" y="1340231"/>
                  </a:cubicBezTo>
                  <a:lnTo>
                    <a:pt x="0" y="281559"/>
                  </a:lnTo>
                  <a:lnTo>
                    <a:pt x="16891" y="281559"/>
                  </a:lnTo>
                  <a:lnTo>
                    <a:pt x="0" y="281559"/>
                  </a:lnTo>
                  <a:moveTo>
                    <a:pt x="33909" y="281559"/>
                  </a:moveTo>
                  <a:lnTo>
                    <a:pt x="33909" y="1340104"/>
                  </a:lnTo>
                  <a:lnTo>
                    <a:pt x="16891" y="1340104"/>
                  </a:lnTo>
                  <a:lnTo>
                    <a:pt x="33909" y="1340104"/>
                  </a:lnTo>
                  <a:cubicBezTo>
                    <a:pt x="33909" y="1476756"/>
                    <a:pt x="146050" y="1587881"/>
                    <a:pt x="284734" y="1587881"/>
                  </a:cubicBezTo>
                  <a:lnTo>
                    <a:pt x="3387090" y="1587881"/>
                  </a:lnTo>
                  <a:cubicBezTo>
                    <a:pt x="3525774" y="1587881"/>
                    <a:pt x="3637915" y="1476756"/>
                    <a:pt x="3637915" y="1340104"/>
                  </a:cubicBezTo>
                  <a:lnTo>
                    <a:pt x="3637915" y="281559"/>
                  </a:lnTo>
                  <a:cubicBezTo>
                    <a:pt x="3637915" y="144907"/>
                    <a:pt x="3525774" y="33782"/>
                    <a:pt x="3387090" y="33782"/>
                  </a:cubicBezTo>
                  <a:lnTo>
                    <a:pt x="284734" y="33782"/>
                  </a:lnTo>
                  <a:lnTo>
                    <a:pt x="284734" y="16891"/>
                  </a:lnTo>
                  <a:lnTo>
                    <a:pt x="284734" y="33909"/>
                  </a:lnTo>
                  <a:cubicBezTo>
                    <a:pt x="146050" y="33909"/>
                    <a:pt x="33909" y="144907"/>
                    <a:pt x="33909" y="281559"/>
                  </a:cubicBezTo>
                  <a:close/>
                </a:path>
              </a:pathLst>
            </a:custGeom>
            <a:solidFill>
              <a:srgbClr val="1C334E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40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F350685-B1FB-9F5D-07B1-370765A322B6}"/>
                </a:ext>
              </a:extLst>
            </p:cNvPr>
            <p:cNvSpPr txBox="1"/>
            <p:nvPr/>
          </p:nvSpPr>
          <p:spPr>
            <a:xfrm>
              <a:off x="10007359" y="6435108"/>
              <a:ext cx="3671800" cy="1678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>
                  <a:solidFill>
                    <a:srgbClr val="FFFFFF"/>
                  </a:solidFill>
                  <a:latin typeface="Calibri"/>
                  <a:ea typeface="Calibri (MS)"/>
                  <a:cs typeface="Calibri (MS)"/>
                  <a:sym typeface="Calibri (MS)"/>
                </a:rPr>
                <a:t>Deaf/Hard of Hearing </a:t>
              </a:r>
              <a:endParaRPr lang="en-US" sz="1400">
                <a:solidFill>
                  <a:srgbClr val="FFFFFF"/>
                </a:solidFill>
                <a:latin typeface="Calibri"/>
                <a:ea typeface="Calibri (MS)"/>
                <a:cs typeface="Calibri (MS)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EA2A1F1-E74F-6F57-85C1-6ABC5BA2E54B}"/>
              </a:ext>
            </a:extLst>
          </p:cNvPr>
          <p:cNvGrpSpPr/>
          <p:nvPr/>
        </p:nvGrpSpPr>
        <p:grpSpPr>
          <a:xfrm>
            <a:off x="4931666" y="2963371"/>
            <a:ext cx="1368708" cy="813631"/>
            <a:chOff x="10007359" y="3481835"/>
            <a:chExt cx="3671824" cy="1678941"/>
          </a:xfrm>
        </p:grpSpPr>
        <p:sp>
          <p:nvSpPr>
            <p:cNvPr id="27" name="Freeform 33">
              <a:extLst>
                <a:ext uri="{FF2B5EF4-FFF2-40B4-BE49-F238E27FC236}">
                  <a16:creationId xmlns:a16="http://schemas.microsoft.com/office/drawing/2014/main" id="{B81CF846-3D14-F7E5-6D4A-F003BAC22ABC}"/>
                </a:ext>
              </a:extLst>
            </p:cNvPr>
            <p:cNvSpPr/>
            <p:nvPr/>
          </p:nvSpPr>
          <p:spPr>
            <a:xfrm>
              <a:off x="10024250" y="3555877"/>
              <a:ext cx="3638042" cy="1587881"/>
            </a:xfrm>
            <a:custGeom>
              <a:avLst/>
              <a:gdLst/>
              <a:ahLst/>
              <a:cxnLst/>
              <a:rect l="l" t="t" r="r" b="b"/>
              <a:pathLst>
                <a:path w="3638042" h="1587881">
                  <a:moveTo>
                    <a:pt x="0" y="264668"/>
                  </a:moveTo>
                  <a:cubicBezTo>
                    <a:pt x="0" y="118491"/>
                    <a:pt x="119888" y="0"/>
                    <a:pt x="267843" y="0"/>
                  </a:cubicBezTo>
                  <a:lnTo>
                    <a:pt x="3370199" y="0"/>
                  </a:lnTo>
                  <a:cubicBezTo>
                    <a:pt x="3518154" y="0"/>
                    <a:pt x="3638042" y="118491"/>
                    <a:pt x="3638042" y="264668"/>
                  </a:cubicBezTo>
                  <a:lnTo>
                    <a:pt x="3638042" y="1323213"/>
                  </a:lnTo>
                  <a:cubicBezTo>
                    <a:pt x="3638042" y="1469390"/>
                    <a:pt x="3518154" y="1587881"/>
                    <a:pt x="3370199" y="1587881"/>
                  </a:cubicBezTo>
                  <a:lnTo>
                    <a:pt x="267843" y="1587881"/>
                  </a:lnTo>
                  <a:cubicBezTo>
                    <a:pt x="119888" y="1587881"/>
                    <a:pt x="0" y="1469390"/>
                    <a:pt x="0" y="1323213"/>
                  </a:cubicBezTo>
                  <a:close/>
                </a:path>
              </a:pathLst>
            </a:custGeom>
            <a:solidFill>
              <a:srgbClr val="604A7B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400"/>
            </a:p>
          </p:txBody>
        </p:sp>
        <p:sp>
          <p:nvSpPr>
            <p:cNvPr id="28" name="Freeform 34">
              <a:extLst>
                <a:ext uri="{FF2B5EF4-FFF2-40B4-BE49-F238E27FC236}">
                  <a16:creationId xmlns:a16="http://schemas.microsoft.com/office/drawing/2014/main" id="{C984BF50-66DA-C1DA-4410-F66759586150}"/>
                </a:ext>
              </a:extLst>
            </p:cNvPr>
            <p:cNvSpPr/>
            <p:nvPr/>
          </p:nvSpPr>
          <p:spPr>
            <a:xfrm>
              <a:off x="10007359" y="3538986"/>
              <a:ext cx="3671824" cy="1621790"/>
            </a:xfrm>
            <a:custGeom>
              <a:avLst/>
              <a:gdLst/>
              <a:ahLst/>
              <a:cxnLst/>
              <a:rect l="l" t="t" r="r" b="b"/>
              <a:pathLst>
                <a:path w="3671824" h="1621790">
                  <a:moveTo>
                    <a:pt x="0" y="281559"/>
                  </a:moveTo>
                  <a:cubicBezTo>
                    <a:pt x="0" y="125857"/>
                    <a:pt x="127635" y="0"/>
                    <a:pt x="284734" y="0"/>
                  </a:cubicBezTo>
                  <a:lnTo>
                    <a:pt x="3387090" y="0"/>
                  </a:lnTo>
                  <a:lnTo>
                    <a:pt x="3387090" y="16891"/>
                  </a:lnTo>
                  <a:lnTo>
                    <a:pt x="3387090" y="0"/>
                  </a:lnTo>
                  <a:cubicBezTo>
                    <a:pt x="3544189" y="0"/>
                    <a:pt x="3671824" y="125857"/>
                    <a:pt x="3671824" y="281559"/>
                  </a:cubicBezTo>
                  <a:lnTo>
                    <a:pt x="3654933" y="281559"/>
                  </a:lnTo>
                  <a:lnTo>
                    <a:pt x="3671824" y="281559"/>
                  </a:lnTo>
                  <a:lnTo>
                    <a:pt x="3671824" y="1340104"/>
                  </a:lnTo>
                  <a:lnTo>
                    <a:pt x="3654933" y="1340104"/>
                  </a:lnTo>
                  <a:lnTo>
                    <a:pt x="3671824" y="1340104"/>
                  </a:lnTo>
                  <a:cubicBezTo>
                    <a:pt x="3671824" y="1495806"/>
                    <a:pt x="3544189" y="1621663"/>
                    <a:pt x="3387090" y="1621663"/>
                  </a:cubicBezTo>
                  <a:lnTo>
                    <a:pt x="3387090" y="1604772"/>
                  </a:lnTo>
                  <a:lnTo>
                    <a:pt x="3387090" y="1621663"/>
                  </a:lnTo>
                  <a:lnTo>
                    <a:pt x="284734" y="1621663"/>
                  </a:lnTo>
                  <a:lnTo>
                    <a:pt x="284734" y="1604772"/>
                  </a:lnTo>
                  <a:lnTo>
                    <a:pt x="284734" y="1621663"/>
                  </a:lnTo>
                  <a:cubicBezTo>
                    <a:pt x="127635" y="1621790"/>
                    <a:pt x="0" y="1495933"/>
                    <a:pt x="0" y="1340231"/>
                  </a:cubicBezTo>
                  <a:lnTo>
                    <a:pt x="0" y="281559"/>
                  </a:lnTo>
                  <a:lnTo>
                    <a:pt x="16891" y="281559"/>
                  </a:lnTo>
                  <a:lnTo>
                    <a:pt x="0" y="281559"/>
                  </a:lnTo>
                  <a:moveTo>
                    <a:pt x="33909" y="281559"/>
                  </a:moveTo>
                  <a:lnTo>
                    <a:pt x="33909" y="1340104"/>
                  </a:lnTo>
                  <a:lnTo>
                    <a:pt x="16891" y="1340104"/>
                  </a:lnTo>
                  <a:lnTo>
                    <a:pt x="33909" y="1340104"/>
                  </a:lnTo>
                  <a:cubicBezTo>
                    <a:pt x="33909" y="1476756"/>
                    <a:pt x="146050" y="1587881"/>
                    <a:pt x="284734" y="1587881"/>
                  </a:cubicBezTo>
                  <a:lnTo>
                    <a:pt x="3387090" y="1587881"/>
                  </a:lnTo>
                  <a:cubicBezTo>
                    <a:pt x="3525774" y="1587881"/>
                    <a:pt x="3637915" y="1476756"/>
                    <a:pt x="3637915" y="1340104"/>
                  </a:cubicBezTo>
                  <a:lnTo>
                    <a:pt x="3637915" y="281559"/>
                  </a:lnTo>
                  <a:cubicBezTo>
                    <a:pt x="3637915" y="144907"/>
                    <a:pt x="3525774" y="33782"/>
                    <a:pt x="3387090" y="33782"/>
                  </a:cubicBezTo>
                  <a:lnTo>
                    <a:pt x="284734" y="33782"/>
                  </a:lnTo>
                  <a:lnTo>
                    <a:pt x="284734" y="16891"/>
                  </a:lnTo>
                  <a:lnTo>
                    <a:pt x="284734" y="33909"/>
                  </a:lnTo>
                  <a:cubicBezTo>
                    <a:pt x="146050" y="33909"/>
                    <a:pt x="33909" y="144907"/>
                    <a:pt x="33909" y="281559"/>
                  </a:cubicBezTo>
                  <a:close/>
                </a:path>
              </a:pathLst>
            </a:custGeom>
            <a:solidFill>
              <a:srgbClr val="1C334E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400"/>
            </a:p>
          </p:txBody>
        </p:sp>
        <p:sp>
          <p:nvSpPr>
            <p:cNvPr id="29" name="TextBox 35">
              <a:extLst>
                <a:ext uri="{FF2B5EF4-FFF2-40B4-BE49-F238E27FC236}">
                  <a16:creationId xmlns:a16="http://schemas.microsoft.com/office/drawing/2014/main" id="{912B4347-C995-1573-F6B9-2BA9E2054B8B}"/>
                </a:ext>
              </a:extLst>
            </p:cNvPr>
            <p:cNvSpPr txBox="1"/>
            <p:nvPr/>
          </p:nvSpPr>
          <p:spPr>
            <a:xfrm>
              <a:off x="10007359" y="3481835"/>
              <a:ext cx="3671800" cy="16789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3840"/>
                </a:lnSpc>
              </a:pPr>
              <a:r>
                <a:rPr lang="en-US" sz="1400">
                  <a:solidFill>
                    <a:srgbClr val="FFFFFF"/>
                  </a:solidFill>
                  <a:latin typeface="Calibri"/>
                  <a:ea typeface="Calibri (MS)"/>
                  <a:cs typeface="Calibri (MS)"/>
                  <a:sym typeface="Calibri (MS)"/>
                </a:rPr>
                <a:t>Dyspraxia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A91D6EA-1743-8258-64E6-9EDA939ECFB0}"/>
              </a:ext>
            </a:extLst>
          </p:cNvPr>
          <p:cNvGrpSpPr/>
          <p:nvPr/>
        </p:nvGrpSpPr>
        <p:grpSpPr>
          <a:xfrm>
            <a:off x="7049193" y="2963371"/>
            <a:ext cx="1368708" cy="813630"/>
            <a:chOff x="13674715" y="3481836"/>
            <a:chExt cx="3671824" cy="1678940"/>
          </a:xfrm>
        </p:grpSpPr>
        <p:sp>
          <p:nvSpPr>
            <p:cNvPr id="24" name="Freeform 37">
              <a:extLst>
                <a:ext uri="{FF2B5EF4-FFF2-40B4-BE49-F238E27FC236}">
                  <a16:creationId xmlns:a16="http://schemas.microsoft.com/office/drawing/2014/main" id="{39EA926A-8699-0C03-DF51-C316CAFBE620}"/>
                </a:ext>
              </a:extLst>
            </p:cNvPr>
            <p:cNvSpPr/>
            <p:nvPr/>
          </p:nvSpPr>
          <p:spPr>
            <a:xfrm>
              <a:off x="13691606" y="3555877"/>
              <a:ext cx="3638042" cy="1587881"/>
            </a:xfrm>
            <a:custGeom>
              <a:avLst/>
              <a:gdLst/>
              <a:ahLst/>
              <a:cxnLst/>
              <a:rect l="l" t="t" r="r" b="b"/>
              <a:pathLst>
                <a:path w="3638042" h="1587881">
                  <a:moveTo>
                    <a:pt x="0" y="264668"/>
                  </a:moveTo>
                  <a:cubicBezTo>
                    <a:pt x="0" y="118491"/>
                    <a:pt x="119888" y="0"/>
                    <a:pt x="267843" y="0"/>
                  </a:cubicBezTo>
                  <a:lnTo>
                    <a:pt x="3370199" y="0"/>
                  </a:lnTo>
                  <a:cubicBezTo>
                    <a:pt x="3518154" y="0"/>
                    <a:pt x="3638042" y="118491"/>
                    <a:pt x="3638042" y="264668"/>
                  </a:cubicBezTo>
                  <a:lnTo>
                    <a:pt x="3638042" y="1323213"/>
                  </a:lnTo>
                  <a:cubicBezTo>
                    <a:pt x="3638042" y="1469390"/>
                    <a:pt x="3518154" y="1587881"/>
                    <a:pt x="3370199" y="1587881"/>
                  </a:cubicBezTo>
                  <a:lnTo>
                    <a:pt x="267843" y="1587881"/>
                  </a:lnTo>
                  <a:cubicBezTo>
                    <a:pt x="119888" y="1587881"/>
                    <a:pt x="0" y="1469390"/>
                    <a:pt x="0" y="1323213"/>
                  </a:cubicBezTo>
                  <a:close/>
                </a:path>
              </a:pathLst>
            </a:custGeom>
            <a:solidFill>
              <a:srgbClr val="604A7B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400"/>
            </a:p>
          </p:txBody>
        </p:sp>
        <p:sp>
          <p:nvSpPr>
            <p:cNvPr id="25" name="Freeform 38">
              <a:extLst>
                <a:ext uri="{FF2B5EF4-FFF2-40B4-BE49-F238E27FC236}">
                  <a16:creationId xmlns:a16="http://schemas.microsoft.com/office/drawing/2014/main" id="{F1D4EF5B-4EB9-01E2-0D44-11E5821519D6}"/>
                </a:ext>
              </a:extLst>
            </p:cNvPr>
            <p:cNvSpPr/>
            <p:nvPr/>
          </p:nvSpPr>
          <p:spPr>
            <a:xfrm>
              <a:off x="13674715" y="3538986"/>
              <a:ext cx="3671824" cy="1621790"/>
            </a:xfrm>
            <a:custGeom>
              <a:avLst/>
              <a:gdLst/>
              <a:ahLst/>
              <a:cxnLst/>
              <a:rect l="l" t="t" r="r" b="b"/>
              <a:pathLst>
                <a:path w="3671824" h="1621790">
                  <a:moveTo>
                    <a:pt x="0" y="281559"/>
                  </a:moveTo>
                  <a:cubicBezTo>
                    <a:pt x="0" y="125857"/>
                    <a:pt x="127635" y="0"/>
                    <a:pt x="284734" y="0"/>
                  </a:cubicBezTo>
                  <a:lnTo>
                    <a:pt x="3387090" y="0"/>
                  </a:lnTo>
                  <a:lnTo>
                    <a:pt x="3387090" y="16891"/>
                  </a:lnTo>
                  <a:lnTo>
                    <a:pt x="3387090" y="0"/>
                  </a:lnTo>
                  <a:cubicBezTo>
                    <a:pt x="3544189" y="0"/>
                    <a:pt x="3671824" y="125857"/>
                    <a:pt x="3671824" y="281559"/>
                  </a:cubicBezTo>
                  <a:lnTo>
                    <a:pt x="3654933" y="281559"/>
                  </a:lnTo>
                  <a:lnTo>
                    <a:pt x="3671824" y="281559"/>
                  </a:lnTo>
                  <a:lnTo>
                    <a:pt x="3671824" y="1340104"/>
                  </a:lnTo>
                  <a:lnTo>
                    <a:pt x="3654933" y="1340104"/>
                  </a:lnTo>
                  <a:lnTo>
                    <a:pt x="3671824" y="1340104"/>
                  </a:lnTo>
                  <a:cubicBezTo>
                    <a:pt x="3671824" y="1495806"/>
                    <a:pt x="3544189" y="1621663"/>
                    <a:pt x="3387090" y="1621663"/>
                  </a:cubicBezTo>
                  <a:lnTo>
                    <a:pt x="3387090" y="1604772"/>
                  </a:lnTo>
                  <a:lnTo>
                    <a:pt x="3387090" y="1621663"/>
                  </a:lnTo>
                  <a:lnTo>
                    <a:pt x="284734" y="1621663"/>
                  </a:lnTo>
                  <a:lnTo>
                    <a:pt x="284734" y="1604772"/>
                  </a:lnTo>
                  <a:lnTo>
                    <a:pt x="284734" y="1621663"/>
                  </a:lnTo>
                  <a:cubicBezTo>
                    <a:pt x="127635" y="1621790"/>
                    <a:pt x="0" y="1495933"/>
                    <a:pt x="0" y="1340231"/>
                  </a:cubicBezTo>
                  <a:lnTo>
                    <a:pt x="0" y="281559"/>
                  </a:lnTo>
                  <a:lnTo>
                    <a:pt x="16891" y="281559"/>
                  </a:lnTo>
                  <a:lnTo>
                    <a:pt x="0" y="281559"/>
                  </a:lnTo>
                  <a:moveTo>
                    <a:pt x="33909" y="281559"/>
                  </a:moveTo>
                  <a:lnTo>
                    <a:pt x="33909" y="1340104"/>
                  </a:lnTo>
                  <a:lnTo>
                    <a:pt x="16891" y="1340104"/>
                  </a:lnTo>
                  <a:lnTo>
                    <a:pt x="33909" y="1340104"/>
                  </a:lnTo>
                  <a:cubicBezTo>
                    <a:pt x="33909" y="1476756"/>
                    <a:pt x="146050" y="1587881"/>
                    <a:pt x="284734" y="1587881"/>
                  </a:cubicBezTo>
                  <a:lnTo>
                    <a:pt x="3387090" y="1587881"/>
                  </a:lnTo>
                  <a:cubicBezTo>
                    <a:pt x="3525774" y="1587881"/>
                    <a:pt x="3637915" y="1476756"/>
                    <a:pt x="3637915" y="1340104"/>
                  </a:cubicBezTo>
                  <a:lnTo>
                    <a:pt x="3637915" y="281559"/>
                  </a:lnTo>
                  <a:cubicBezTo>
                    <a:pt x="3637915" y="144907"/>
                    <a:pt x="3525774" y="33782"/>
                    <a:pt x="3387090" y="33782"/>
                  </a:cubicBezTo>
                  <a:lnTo>
                    <a:pt x="284734" y="33782"/>
                  </a:lnTo>
                  <a:lnTo>
                    <a:pt x="284734" y="16891"/>
                  </a:lnTo>
                  <a:lnTo>
                    <a:pt x="284734" y="33909"/>
                  </a:lnTo>
                  <a:cubicBezTo>
                    <a:pt x="146050" y="33909"/>
                    <a:pt x="33909" y="144907"/>
                    <a:pt x="33909" y="281559"/>
                  </a:cubicBezTo>
                  <a:close/>
                </a:path>
              </a:pathLst>
            </a:custGeom>
            <a:solidFill>
              <a:srgbClr val="1C334E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400"/>
            </a:p>
          </p:txBody>
        </p:sp>
        <p:sp>
          <p:nvSpPr>
            <p:cNvPr id="26" name="TextBox 39">
              <a:extLst>
                <a:ext uri="{FF2B5EF4-FFF2-40B4-BE49-F238E27FC236}">
                  <a16:creationId xmlns:a16="http://schemas.microsoft.com/office/drawing/2014/main" id="{5E1A5E89-968F-325B-8F00-000B3F56A883}"/>
                </a:ext>
              </a:extLst>
            </p:cNvPr>
            <p:cNvSpPr txBox="1"/>
            <p:nvPr/>
          </p:nvSpPr>
          <p:spPr>
            <a:xfrm>
              <a:off x="13674715" y="3481836"/>
              <a:ext cx="3671801" cy="16789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3840"/>
                </a:lnSpc>
              </a:pPr>
              <a:r>
                <a:rPr lang="en-US" sz="1400" err="1">
                  <a:solidFill>
                    <a:srgbClr val="FFFFFF"/>
                  </a:solidFill>
                  <a:latin typeface="Calibri"/>
                  <a:ea typeface="Calibri (MS)"/>
                  <a:cs typeface="Calibri (MS)"/>
                  <a:sym typeface="Calibri (MS)"/>
                </a:rPr>
                <a:t>SpLD</a:t>
              </a:r>
              <a:endParaRPr lang="en-US" sz="1400" err="1">
                <a:solidFill>
                  <a:srgbClr val="FFFFFF"/>
                </a:solidFill>
                <a:latin typeface="Calibri"/>
                <a:ea typeface="Calibri (MS)"/>
                <a:cs typeface="Calibri (MS)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137F85C-EBBD-0844-6624-AA67B38CC81E}"/>
              </a:ext>
            </a:extLst>
          </p:cNvPr>
          <p:cNvGrpSpPr/>
          <p:nvPr/>
        </p:nvGrpSpPr>
        <p:grpSpPr>
          <a:xfrm>
            <a:off x="4931666" y="4042865"/>
            <a:ext cx="1368708" cy="813630"/>
            <a:chOff x="10007359" y="4958472"/>
            <a:chExt cx="3671824" cy="1678940"/>
          </a:xfrm>
        </p:grpSpPr>
        <p:sp>
          <p:nvSpPr>
            <p:cNvPr id="21" name="Freeform 41">
              <a:extLst>
                <a:ext uri="{FF2B5EF4-FFF2-40B4-BE49-F238E27FC236}">
                  <a16:creationId xmlns:a16="http://schemas.microsoft.com/office/drawing/2014/main" id="{4B020F11-B2CB-D696-4DC3-F195E2A8A89B}"/>
                </a:ext>
              </a:extLst>
            </p:cNvPr>
            <p:cNvSpPr/>
            <p:nvPr/>
          </p:nvSpPr>
          <p:spPr>
            <a:xfrm>
              <a:off x="10024250" y="5032513"/>
              <a:ext cx="3638042" cy="1587881"/>
            </a:xfrm>
            <a:custGeom>
              <a:avLst/>
              <a:gdLst/>
              <a:ahLst/>
              <a:cxnLst/>
              <a:rect l="l" t="t" r="r" b="b"/>
              <a:pathLst>
                <a:path w="3638042" h="1587881">
                  <a:moveTo>
                    <a:pt x="0" y="264668"/>
                  </a:moveTo>
                  <a:cubicBezTo>
                    <a:pt x="0" y="118491"/>
                    <a:pt x="119888" y="0"/>
                    <a:pt x="267843" y="0"/>
                  </a:cubicBezTo>
                  <a:lnTo>
                    <a:pt x="3370199" y="0"/>
                  </a:lnTo>
                  <a:cubicBezTo>
                    <a:pt x="3518154" y="0"/>
                    <a:pt x="3638042" y="118491"/>
                    <a:pt x="3638042" y="264668"/>
                  </a:cubicBezTo>
                  <a:lnTo>
                    <a:pt x="3638042" y="1323213"/>
                  </a:lnTo>
                  <a:cubicBezTo>
                    <a:pt x="3638042" y="1469390"/>
                    <a:pt x="3518154" y="1587881"/>
                    <a:pt x="3370199" y="1587881"/>
                  </a:cubicBezTo>
                  <a:lnTo>
                    <a:pt x="267843" y="1587881"/>
                  </a:lnTo>
                  <a:cubicBezTo>
                    <a:pt x="119888" y="1587881"/>
                    <a:pt x="0" y="1469390"/>
                    <a:pt x="0" y="1323213"/>
                  </a:cubicBezTo>
                  <a:close/>
                </a:path>
              </a:pathLst>
            </a:custGeom>
            <a:solidFill>
              <a:srgbClr val="604A7B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400"/>
            </a:p>
          </p:txBody>
        </p:sp>
        <p:sp>
          <p:nvSpPr>
            <p:cNvPr id="22" name="Freeform 42">
              <a:extLst>
                <a:ext uri="{FF2B5EF4-FFF2-40B4-BE49-F238E27FC236}">
                  <a16:creationId xmlns:a16="http://schemas.microsoft.com/office/drawing/2014/main" id="{7802D2EF-99D1-52DF-7D03-E2238206970B}"/>
                </a:ext>
              </a:extLst>
            </p:cNvPr>
            <p:cNvSpPr/>
            <p:nvPr/>
          </p:nvSpPr>
          <p:spPr>
            <a:xfrm>
              <a:off x="10007359" y="5015622"/>
              <a:ext cx="3671824" cy="1621790"/>
            </a:xfrm>
            <a:custGeom>
              <a:avLst/>
              <a:gdLst/>
              <a:ahLst/>
              <a:cxnLst/>
              <a:rect l="l" t="t" r="r" b="b"/>
              <a:pathLst>
                <a:path w="3671824" h="1621790">
                  <a:moveTo>
                    <a:pt x="0" y="281559"/>
                  </a:moveTo>
                  <a:cubicBezTo>
                    <a:pt x="0" y="125857"/>
                    <a:pt x="127635" y="0"/>
                    <a:pt x="284734" y="0"/>
                  </a:cubicBezTo>
                  <a:lnTo>
                    <a:pt x="3387090" y="0"/>
                  </a:lnTo>
                  <a:lnTo>
                    <a:pt x="3387090" y="16891"/>
                  </a:lnTo>
                  <a:lnTo>
                    <a:pt x="3387090" y="0"/>
                  </a:lnTo>
                  <a:cubicBezTo>
                    <a:pt x="3544189" y="0"/>
                    <a:pt x="3671824" y="125857"/>
                    <a:pt x="3671824" y="281559"/>
                  </a:cubicBezTo>
                  <a:lnTo>
                    <a:pt x="3654933" y="281559"/>
                  </a:lnTo>
                  <a:lnTo>
                    <a:pt x="3671824" y="281559"/>
                  </a:lnTo>
                  <a:lnTo>
                    <a:pt x="3671824" y="1340104"/>
                  </a:lnTo>
                  <a:lnTo>
                    <a:pt x="3654933" y="1340104"/>
                  </a:lnTo>
                  <a:lnTo>
                    <a:pt x="3671824" y="1340104"/>
                  </a:lnTo>
                  <a:cubicBezTo>
                    <a:pt x="3671824" y="1495806"/>
                    <a:pt x="3544189" y="1621663"/>
                    <a:pt x="3387090" y="1621663"/>
                  </a:cubicBezTo>
                  <a:lnTo>
                    <a:pt x="3387090" y="1604772"/>
                  </a:lnTo>
                  <a:lnTo>
                    <a:pt x="3387090" y="1621663"/>
                  </a:lnTo>
                  <a:lnTo>
                    <a:pt x="284734" y="1621663"/>
                  </a:lnTo>
                  <a:lnTo>
                    <a:pt x="284734" y="1604772"/>
                  </a:lnTo>
                  <a:lnTo>
                    <a:pt x="284734" y="1621663"/>
                  </a:lnTo>
                  <a:cubicBezTo>
                    <a:pt x="127635" y="1621790"/>
                    <a:pt x="0" y="1495933"/>
                    <a:pt x="0" y="1340231"/>
                  </a:cubicBezTo>
                  <a:lnTo>
                    <a:pt x="0" y="281559"/>
                  </a:lnTo>
                  <a:lnTo>
                    <a:pt x="16891" y="281559"/>
                  </a:lnTo>
                  <a:lnTo>
                    <a:pt x="0" y="281559"/>
                  </a:lnTo>
                  <a:moveTo>
                    <a:pt x="33909" y="281559"/>
                  </a:moveTo>
                  <a:lnTo>
                    <a:pt x="33909" y="1340104"/>
                  </a:lnTo>
                  <a:lnTo>
                    <a:pt x="16891" y="1340104"/>
                  </a:lnTo>
                  <a:lnTo>
                    <a:pt x="33909" y="1340104"/>
                  </a:lnTo>
                  <a:cubicBezTo>
                    <a:pt x="33909" y="1476756"/>
                    <a:pt x="146050" y="1587881"/>
                    <a:pt x="284734" y="1587881"/>
                  </a:cubicBezTo>
                  <a:lnTo>
                    <a:pt x="3387090" y="1587881"/>
                  </a:lnTo>
                  <a:cubicBezTo>
                    <a:pt x="3525774" y="1587881"/>
                    <a:pt x="3637915" y="1476756"/>
                    <a:pt x="3637915" y="1340104"/>
                  </a:cubicBezTo>
                  <a:lnTo>
                    <a:pt x="3637915" y="281559"/>
                  </a:lnTo>
                  <a:cubicBezTo>
                    <a:pt x="3637915" y="144907"/>
                    <a:pt x="3525774" y="33782"/>
                    <a:pt x="3387090" y="33782"/>
                  </a:cubicBezTo>
                  <a:lnTo>
                    <a:pt x="284734" y="33782"/>
                  </a:lnTo>
                  <a:lnTo>
                    <a:pt x="284734" y="16891"/>
                  </a:lnTo>
                  <a:lnTo>
                    <a:pt x="284734" y="33909"/>
                  </a:lnTo>
                  <a:cubicBezTo>
                    <a:pt x="146050" y="33909"/>
                    <a:pt x="33909" y="144907"/>
                    <a:pt x="33909" y="281559"/>
                  </a:cubicBezTo>
                  <a:close/>
                </a:path>
              </a:pathLst>
            </a:custGeom>
            <a:solidFill>
              <a:srgbClr val="1C334E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400"/>
            </a:p>
          </p:txBody>
        </p:sp>
        <p:sp>
          <p:nvSpPr>
            <p:cNvPr id="23" name="TextBox 43">
              <a:extLst>
                <a:ext uri="{FF2B5EF4-FFF2-40B4-BE49-F238E27FC236}">
                  <a16:creationId xmlns:a16="http://schemas.microsoft.com/office/drawing/2014/main" id="{2F90F3D5-EC18-D547-9A07-F0937685DA6C}"/>
                </a:ext>
              </a:extLst>
            </p:cNvPr>
            <p:cNvSpPr txBox="1"/>
            <p:nvPr/>
          </p:nvSpPr>
          <p:spPr>
            <a:xfrm>
              <a:off x="10007359" y="4958472"/>
              <a:ext cx="3671800" cy="16789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>
                  <a:solidFill>
                    <a:srgbClr val="FFFFFF"/>
                  </a:solidFill>
                  <a:latin typeface="Calibri"/>
                  <a:ea typeface="Calibri (MS)"/>
                  <a:cs typeface="Calibri (MS)"/>
                  <a:sym typeface="Calibri (MS)"/>
                </a:rPr>
                <a:t>Neurological Condition</a:t>
              </a:r>
              <a:endParaRPr lang="en-US" sz="1400">
                <a:solidFill>
                  <a:srgbClr val="FFFFFF"/>
                </a:solidFill>
                <a:latin typeface="Calibri"/>
                <a:ea typeface="Calibri (MS)"/>
                <a:cs typeface="Calibri (MS)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52461D2-CA17-05F3-7067-22FC74DEEDE0}"/>
              </a:ext>
            </a:extLst>
          </p:cNvPr>
          <p:cNvGrpSpPr/>
          <p:nvPr/>
        </p:nvGrpSpPr>
        <p:grpSpPr>
          <a:xfrm>
            <a:off x="7035983" y="4042865"/>
            <a:ext cx="1368708" cy="813630"/>
            <a:chOff x="13690565" y="4958472"/>
            <a:chExt cx="3671824" cy="1678940"/>
          </a:xfrm>
        </p:grpSpPr>
        <p:sp>
          <p:nvSpPr>
            <p:cNvPr id="18" name="Freeform 45">
              <a:extLst>
                <a:ext uri="{FF2B5EF4-FFF2-40B4-BE49-F238E27FC236}">
                  <a16:creationId xmlns:a16="http://schemas.microsoft.com/office/drawing/2014/main" id="{0EA55856-D31E-E6E1-4F42-99734D9D7C18}"/>
                </a:ext>
              </a:extLst>
            </p:cNvPr>
            <p:cNvSpPr/>
            <p:nvPr/>
          </p:nvSpPr>
          <p:spPr>
            <a:xfrm>
              <a:off x="13707456" y="5032513"/>
              <a:ext cx="3638042" cy="1587881"/>
            </a:xfrm>
            <a:custGeom>
              <a:avLst/>
              <a:gdLst/>
              <a:ahLst/>
              <a:cxnLst/>
              <a:rect l="l" t="t" r="r" b="b"/>
              <a:pathLst>
                <a:path w="3638042" h="1587881">
                  <a:moveTo>
                    <a:pt x="0" y="264668"/>
                  </a:moveTo>
                  <a:cubicBezTo>
                    <a:pt x="0" y="118491"/>
                    <a:pt x="119888" y="0"/>
                    <a:pt x="267843" y="0"/>
                  </a:cubicBezTo>
                  <a:lnTo>
                    <a:pt x="3370199" y="0"/>
                  </a:lnTo>
                  <a:cubicBezTo>
                    <a:pt x="3518154" y="0"/>
                    <a:pt x="3638042" y="118491"/>
                    <a:pt x="3638042" y="264668"/>
                  </a:cubicBezTo>
                  <a:lnTo>
                    <a:pt x="3638042" y="1323213"/>
                  </a:lnTo>
                  <a:cubicBezTo>
                    <a:pt x="3638042" y="1469390"/>
                    <a:pt x="3518154" y="1587881"/>
                    <a:pt x="3370199" y="1587881"/>
                  </a:cubicBezTo>
                  <a:lnTo>
                    <a:pt x="267843" y="1587881"/>
                  </a:lnTo>
                  <a:cubicBezTo>
                    <a:pt x="119888" y="1587881"/>
                    <a:pt x="0" y="1469390"/>
                    <a:pt x="0" y="1323213"/>
                  </a:cubicBezTo>
                  <a:close/>
                </a:path>
              </a:pathLst>
            </a:custGeom>
            <a:solidFill>
              <a:srgbClr val="604A7B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400"/>
            </a:p>
          </p:txBody>
        </p:sp>
        <p:sp>
          <p:nvSpPr>
            <p:cNvPr id="19" name="Freeform 46">
              <a:extLst>
                <a:ext uri="{FF2B5EF4-FFF2-40B4-BE49-F238E27FC236}">
                  <a16:creationId xmlns:a16="http://schemas.microsoft.com/office/drawing/2014/main" id="{41DDCFA1-351A-84C3-2813-2E734850B447}"/>
                </a:ext>
              </a:extLst>
            </p:cNvPr>
            <p:cNvSpPr/>
            <p:nvPr/>
          </p:nvSpPr>
          <p:spPr>
            <a:xfrm>
              <a:off x="13690565" y="5015622"/>
              <a:ext cx="3671824" cy="1621790"/>
            </a:xfrm>
            <a:custGeom>
              <a:avLst/>
              <a:gdLst/>
              <a:ahLst/>
              <a:cxnLst/>
              <a:rect l="l" t="t" r="r" b="b"/>
              <a:pathLst>
                <a:path w="3671824" h="1621790">
                  <a:moveTo>
                    <a:pt x="0" y="281559"/>
                  </a:moveTo>
                  <a:cubicBezTo>
                    <a:pt x="0" y="125857"/>
                    <a:pt x="127635" y="0"/>
                    <a:pt x="284734" y="0"/>
                  </a:cubicBezTo>
                  <a:lnTo>
                    <a:pt x="3387090" y="0"/>
                  </a:lnTo>
                  <a:lnTo>
                    <a:pt x="3387090" y="16891"/>
                  </a:lnTo>
                  <a:lnTo>
                    <a:pt x="3387090" y="0"/>
                  </a:lnTo>
                  <a:cubicBezTo>
                    <a:pt x="3544189" y="0"/>
                    <a:pt x="3671824" y="125857"/>
                    <a:pt x="3671824" y="281559"/>
                  </a:cubicBezTo>
                  <a:lnTo>
                    <a:pt x="3654933" y="281559"/>
                  </a:lnTo>
                  <a:lnTo>
                    <a:pt x="3671824" y="281559"/>
                  </a:lnTo>
                  <a:lnTo>
                    <a:pt x="3671824" y="1340104"/>
                  </a:lnTo>
                  <a:lnTo>
                    <a:pt x="3654933" y="1340104"/>
                  </a:lnTo>
                  <a:lnTo>
                    <a:pt x="3671824" y="1340104"/>
                  </a:lnTo>
                  <a:cubicBezTo>
                    <a:pt x="3671824" y="1495806"/>
                    <a:pt x="3544189" y="1621663"/>
                    <a:pt x="3387090" y="1621663"/>
                  </a:cubicBezTo>
                  <a:lnTo>
                    <a:pt x="3387090" y="1604772"/>
                  </a:lnTo>
                  <a:lnTo>
                    <a:pt x="3387090" y="1621663"/>
                  </a:lnTo>
                  <a:lnTo>
                    <a:pt x="284734" y="1621663"/>
                  </a:lnTo>
                  <a:lnTo>
                    <a:pt x="284734" y="1604772"/>
                  </a:lnTo>
                  <a:lnTo>
                    <a:pt x="284734" y="1621663"/>
                  </a:lnTo>
                  <a:cubicBezTo>
                    <a:pt x="127635" y="1621790"/>
                    <a:pt x="0" y="1495933"/>
                    <a:pt x="0" y="1340231"/>
                  </a:cubicBezTo>
                  <a:lnTo>
                    <a:pt x="0" y="281559"/>
                  </a:lnTo>
                  <a:lnTo>
                    <a:pt x="16891" y="281559"/>
                  </a:lnTo>
                  <a:lnTo>
                    <a:pt x="0" y="281559"/>
                  </a:lnTo>
                  <a:moveTo>
                    <a:pt x="33909" y="281559"/>
                  </a:moveTo>
                  <a:lnTo>
                    <a:pt x="33909" y="1340104"/>
                  </a:lnTo>
                  <a:lnTo>
                    <a:pt x="16891" y="1340104"/>
                  </a:lnTo>
                  <a:lnTo>
                    <a:pt x="33909" y="1340104"/>
                  </a:lnTo>
                  <a:cubicBezTo>
                    <a:pt x="33909" y="1476756"/>
                    <a:pt x="146050" y="1587881"/>
                    <a:pt x="284734" y="1587881"/>
                  </a:cubicBezTo>
                  <a:lnTo>
                    <a:pt x="3387090" y="1587881"/>
                  </a:lnTo>
                  <a:cubicBezTo>
                    <a:pt x="3525774" y="1587881"/>
                    <a:pt x="3637915" y="1476756"/>
                    <a:pt x="3637915" y="1340104"/>
                  </a:cubicBezTo>
                  <a:lnTo>
                    <a:pt x="3637915" y="281559"/>
                  </a:lnTo>
                  <a:cubicBezTo>
                    <a:pt x="3637915" y="144907"/>
                    <a:pt x="3525774" y="33782"/>
                    <a:pt x="3387090" y="33782"/>
                  </a:cubicBezTo>
                  <a:lnTo>
                    <a:pt x="284734" y="33782"/>
                  </a:lnTo>
                  <a:lnTo>
                    <a:pt x="284734" y="16891"/>
                  </a:lnTo>
                  <a:lnTo>
                    <a:pt x="284734" y="33909"/>
                  </a:lnTo>
                  <a:cubicBezTo>
                    <a:pt x="146050" y="33909"/>
                    <a:pt x="33909" y="144907"/>
                    <a:pt x="33909" y="281559"/>
                  </a:cubicBezTo>
                  <a:close/>
                </a:path>
              </a:pathLst>
            </a:custGeom>
            <a:solidFill>
              <a:srgbClr val="1C334E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1400"/>
            </a:p>
          </p:txBody>
        </p:sp>
        <p:sp>
          <p:nvSpPr>
            <p:cNvPr id="20" name="TextBox 47">
              <a:extLst>
                <a:ext uri="{FF2B5EF4-FFF2-40B4-BE49-F238E27FC236}">
                  <a16:creationId xmlns:a16="http://schemas.microsoft.com/office/drawing/2014/main" id="{8BCF80A1-7330-B4BB-0553-7040784D9FE6}"/>
                </a:ext>
              </a:extLst>
            </p:cNvPr>
            <p:cNvSpPr txBox="1"/>
            <p:nvPr/>
          </p:nvSpPr>
          <p:spPr>
            <a:xfrm>
              <a:off x="13690565" y="4958472"/>
              <a:ext cx="3671801" cy="16789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3840"/>
                </a:lnSpc>
              </a:pPr>
              <a:r>
                <a:rPr lang="en-US" sz="1400">
                  <a:solidFill>
                    <a:srgbClr val="FFFFFF"/>
                  </a:solidFill>
                  <a:latin typeface="Calibri"/>
                  <a:ea typeface="Calibri (MS)"/>
                  <a:cs typeface="Calibri (MS)"/>
                  <a:sym typeface="Calibri (MS)"/>
                </a:rPr>
                <a:t>Physical </a:t>
              </a:r>
              <a:endParaRPr lang="en-US" sz="1400">
                <a:solidFill>
                  <a:srgbClr val="FFFFFF"/>
                </a:solidFill>
                <a:latin typeface="Calibri"/>
                <a:ea typeface="Calibri (MS)"/>
                <a:cs typeface="Calibri (MS)"/>
              </a:endParaRPr>
            </a:p>
          </p:txBody>
        </p:sp>
      </p:grpSp>
      <p:sp>
        <p:nvSpPr>
          <p:cNvPr id="49" name="TextBox 4">
            <a:extLst>
              <a:ext uri="{FF2B5EF4-FFF2-40B4-BE49-F238E27FC236}">
                <a16:creationId xmlns:a16="http://schemas.microsoft.com/office/drawing/2014/main" id="{7D0BBF13-90FF-8278-DA95-A91BA96286BA}"/>
              </a:ext>
            </a:extLst>
          </p:cNvPr>
          <p:cNvSpPr txBox="1"/>
          <p:nvPr/>
        </p:nvSpPr>
        <p:spPr>
          <a:xfrm>
            <a:off x="-9709" y="4887203"/>
            <a:ext cx="4714905" cy="110799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>
                <a:solidFill>
                  <a:srgbClr val="722970"/>
                </a:solidFill>
                <a:latin typeface="Calibri"/>
                <a:ea typeface="Calibri"/>
                <a:cs typeface="Calibri"/>
                <a:sym typeface="Alibaba Sans Bold"/>
              </a:rPr>
              <a:t>Reasonable Accommodation Deadline for Semester 1 Exams:</a:t>
            </a:r>
            <a:r>
              <a:rPr lang="en-US" sz="2400" b="1">
                <a:solidFill>
                  <a:srgbClr val="722970"/>
                </a:solidFill>
                <a:latin typeface="Calibri"/>
                <a:ea typeface="Calibri"/>
                <a:cs typeface="Calibri"/>
                <a:sym typeface="Alibaba Sans Bold"/>
              </a:rPr>
              <a:t> </a:t>
            </a:r>
            <a:endParaRPr lang="en-US" sz="2400" b="1">
              <a:solidFill>
                <a:srgbClr val="722970"/>
              </a:solidFill>
              <a:latin typeface="Calibri"/>
              <a:ea typeface="Calibri"/>
              <a:cs typeface="Calibri"/>
            </a:endParaRPr>
          </a:p>
          <a:p>
            <a:pPr algn="ctr"/>
            <a:r>
              <a:rPr lang="en-US" sz="2400" b="1">
                <a:solidFill>
                  <a:srgbClr val="722970"/>
                </a:solidFill>
                <a:latin typeface="Calibri"/>
                <a:ea typeface="Calibri"/>
                <a:cs typeface="Calibri"/>
                <a:sym typeface="Alibaba Sans Bold"/>
              </a:rPr>
              <a:t>October 30th 2026</a:t>
            </a:r>
            <a:endParaRPr lang="en-US" sz="2400" b="1">
              <a:solidFill>
                <a:srgbClr val="722970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885728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86" y="1438436"/>
            <a:ext cx="9144000" cy="4542941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24384000" y="0"/>
                  </a:moveTo>
                  <a:lnTo>
                    <a:pt x="0" y="0"/>
                  </a:lnTo>
                  <a:lnTo>
                    <a:pt x="0" y="13716000"/>
                  </a:lnTo>
                  <a:lnTo>
                    <a:pt x="24384000" y="13716000"/>
                  </a:lnTo>
                  <a:lnTo>
                    <a:pt x="24384000" y="0"/>
                  </a:lnTo>
                  <a:close/>
                </a:path>
              </a:pathLst>
            </a:custGeom>
            <a:solidFill>
              <a:srgbClr val="EBDFE9"/>
            </a:solidFill>
          </p:spPr>
          <p:txBody>
            <a:bodyPr/>
            <a:lstStyle>
              <a:defPPr>
                <a:defRPr lang="en-US"/>
              </a:defPPr>
              <a:lvl1pPr marL="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5603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1206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6809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24128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8016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3619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9222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04825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504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1515927"/>
            <a:ext cx="9144000" cy="5056322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24384000" y="0"/>
                  </a:moveTo>
                  <a:lnTo>
                    <a:pt x="0" y="0"/>
                  </a:lnTo>
                  <a:lnTo>
                    <a:pt x="0" y="13716000"/>
                  </a:lnTo>
                  <a:lnTo>
                    <a:pt x="24384000" y="13716000"/>
                  </a:lnTo>
                  <a:lnTo>
                    <a:pt x="24384000" y="0"/>
                  </a:lnTo>
                  <a:close/>
                </a:path>
              </a:pathLst>
            </a:custGeom>
            <a:solidFill>
              <a:srgbClr val="EBDFE9"/>
            </a:solidFill>
          </p:spPr>
          <p:txBody>
            <a:bodyPr/>
            <a:lstStyle>
              <a:defPPr>
                <a:defRPr lang="en-US"/>
              </a:defPPr>
              <a:lvl1pPr marL="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5603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1206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6809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24128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8016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3619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9222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04825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504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47430" y="2420614"/>
            <a:ext cx="4223068" cy="3281622"/>
            <a:chOff x="0" y="0"/>
            <a:chExt cx="11261513" cy="1236726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261344" cy="12366752"/>
            </a:xfrm>
            <a:custGeom>
              <a:avLst/>
              <a:gdLst/>
              <a:ahLst/>
              <a:cxnLst/>
              <a:rect l="l" t="t" r="r" b="b"/>
              <a:pathLst>
                <a:path w="11261344" h="12366752">
                  <a:moveTo>
                    <a:pt x="11261344" y="0"/>
                  </a:moveTo>
                  <a:lnTo>
                    <a:pt x="0" y="0"/>
                  </a:lnTo>
                  <a:lnTo>
                    <a:pt x="0" y="12366752"/>
                  </a:lnTo>
                  <a:lnTo>
                    <a:pt x="11261344" y="12366752"/>
                  </a:lnTo>
                  <a:lnTo>
                    <a:pt x="11261344" y="0"/>
                  </a:lnTo>
                  <a:close/>
                </a:path>
              </a:pathLst>
            </a:custGeom>
            <a:solidFill>
              <a:srgbClr val="FFFFF3"/>
            </a:solidFill>
          </p:spPr>
          <p:txBody>
            <a:bodyPr/>
            <a:lstStyle>
              <a:defPPr>
                <a:defRPr lang="en-US"/>
              </a:defPPr>
              <a:lvl1pPr marL="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5603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1206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6809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24128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8016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3619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9222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04825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504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717322" y="2418883"/>
            <a:ext cx="4222433" cy="3283226"/>
            <a:chOff x="0" y="0"/>
            <a:chExt cx="11259820" cy="1221655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259312" cy="12216384"/>
            </a:xfrm>
            <a:custGeom>
              <a:avLst/>
              <a:gdLst/>
              <a:ahLst/>
              <a:cxnLst/>
              <a:rect l="l" t="t" r="r" b="b"/>
              <a:pathLst>
                <a:path w="11259312" h="12216384">
                  <a:moveTo>
                    <a:pt x="11259312" y="0"/>
                  </a:moveTo>
                  <a:lnTo>
                    <a:pt x="0" y="0"/>
                  </a:lnTo>
                  <a:lnTo>
                    <a:pt x="0" y="12216384"/>
                  </a:lnTo>
                  <a:lnTo>
                    <a:pt x="11259312" y="12216384"/>
                  </a:lnTo>
                  <a:lnTo>
                    <a:pt x="11259312" y="0"/>
                  </a:lnTo>
                  <a:close/>
                </a:path>
              </a:pathLst>
            </a:custGeom>
            <a:solidFill>
              <a:srgbClr val="FFFFF3"/>
            </a:solidFill>
          </p:spPr>
          <p:txBody>
            <a:bodyPr/>
            <a:lstStyle>
              <a:defPPr>
                <a:defRPr lang="en-US"/>
              </a:defPPr>
              <a:lvl1pPr marL="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5603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1206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6809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24128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8016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3619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9222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04825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504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18" y="1442821"/>
            <a:ext cx="8959516" cy="319033"/>
            <a:chOff x="0" y="0"/>
            <a:chExt cx="23892043" cy="227143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892002" cy="2271395"/>
            </a:xfrm>
            <a:custGeom>
              <a:avLst/>
              <a:gdLst/>
              <a:ahLst/>
              <a:cxnLst/>
              <a:rect l="l" t="t" r="r" b="b"/>
              <a:pathLst>
                <a:path w="23892002" h="2271395">
                  <a:moveTo>
                    <a:pt x="0" y="0"/>
                  </a:moveTo>
                  <a:lnTo>
                    <a:pt x="23892002" y="0"/>
                  </a:lnTo>
                  <a:lnTo>
                    <a:pt x="23892002" y="2271395"/>
                  </a:lnTo>
                  <a:lnTo>
                    <a:pt x="0" y="2271395"/>
                  </a:lnTo>
                  <a:close/>
                </a:path>
              </a:pathLst>
            </a:custGeom>
            <a:solidFill>
              <a:srgbClr val="EBDFE9"/>
            </a:solidFill>
          </p:spPr>
          <p:txBody>
            <a:bodyPr/>
            <a:lstStyle>
              <a:defPPr>
                <a:defRPr lang="en-US"/>
              </a:defPPr>
              <a:lvl1pPr marL="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5603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1206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6809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24128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8016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3619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9222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04825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504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807825" y="356319"/>
            <a:ext cx="5422233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6032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2064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8096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4128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0160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36192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2224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48256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240"/>
              </a:lnSpc>
            </a:pPr>
            <a:r>
              <a:rPr lang="en-US" sz="2700" b="1" spc="-56">
                <a:solidFill>
                  <a:srgbClr val="0171BC"/>
                </a:solidFill>
                <a:latin typeface="Alibaba Sans Bold"/>
                <a:ea typeface="Alibaba Sans Bold"/>
                <a:cs typeface="Alibaba Sans Bold"/>
                <a:sym typeface="Alibaba Sans Bold"/>
              </a:rPr>
              <a:t>How to Register for </a:t>
            </a:r>
            <a:endParaRPr lang="en-US">
              <a:solidFill>
                <a:srgbClr val="0171BC"/>
              </a:solidFill>
              <a:ea typeface="Calibri"/>
              <a:cs typeface="Calibri"/>
            </a:endParaRPr>
          </a:p>
          <a:p>
            <a:pPr algn="ctr">
              <a:lnSpc>
                <a:spcPts val="3240"/>
              </a:lnSpc>
            </a:pPr>
            <a:r>
              <a:rPr lang="en-US" sz="2700" b="1" spc="-56">
                <a:solidFill>
                  <a:srgbClr val="0171BC"/>
                </a:solidFill>
                <a:latin typeface="Alibaba Sans Bold"/>
                <a:ea typeface="Alibaba Sans Bold"/>
                <a:cs typeface="Alibaba Sans Bold"/>
                <a:sym typeface="Alibaba Sans Bold"/>
              </a:rPr>
              <a:t>Reasonable Accommodations</a:t>
            </a:r>
            <a:r>
              <a:rPr lang="en-US" sz="2700" b="1" spc="-56">
                <a:solidFill>
                  <a:srgbClr val="823178"/>
                </a:solidFill>
                <a:latin typeface="Alibaba Sans Bold"/>
                <a:ea typeface="Alibaba Sans Bold"/>
                <a:cs typeface="Alibaba Sans Bold"/>
                <a:sym typeface="Alibaba Sans Bold"/>
              </a:rPr>
              <a:t> </a:t>
            </a:r>
            <a:endParaRPr lang="en-US" sz="1000">
              <a:ea typeface="Calibri"/>
              <a:cs typeface="Calibri"/>
            </a:endParaRPr>
          </a:p>
          <a:p>
            <a:pPr algn="ctr">
              <a:lnSpc>
                <a:spcPts val="3240"/>
              </a:lnSpc>
            </a:pPr>
            <a:endParaRPr lang="en-US" sz="2700" b="1" spc="-56">
              <a:solidFill>
                <a:srgbClr val="823178"/>
              </a:solidFill>
              <a:latin typeface="Alibaba Sans Bold"/>
              <a:ea typeface="Alibaba Sans Bold"/>
              <a:cs typeface="Alibaba Sa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33280" y="2776259"/>
            <a:ext cx="3977640" cy="357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6032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2064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8096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4128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0160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36192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2224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48256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880"/>
              </a:lnSpc>
            </a:pPr>
            <a:r>
              <a:rPr lang="en-US" sz="2400">
                <a:solidFill>
                  <a:srgbClr val="722970"/>
                </a:solidFill>
                <a:latin typeface="Alibaba Sans"/>
                <a:ea typeface="Alibaba Sans"/>
                <a:cs typeface="Alibaba Sans"/>
                <a:sym typeface="Alibaba Sans"/>
              </a:rPr>
              <a:t>1. Log into my.tcd.ie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849661" y="2616095"/>
            <a:ext cx="3791206" cy="6668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6032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2064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8096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4128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0160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36192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2224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48256" algn="l" defTabSz="512064" rtl="0" eaLnBrk="1" latinLnBrk="0" hangingPunct="1">
              <a:defRPr sz="10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640"/>
              </a:lnSpc>
            </a:pPr>
            <a:r>
              <a:rPr lang="en-US" sz="2200">
                <a:solidFill>
                  <a:srgbClr val="722970"/>
                </a:solidFill>
                <a:latin typeface="Alibaba Sans"/>
                <a:ea typeface="Alibaba Sans"/>
                <a:cs typeface="Alibaba Sans"/>
                <a:sym typeface="Alibaba Sans"/>
              </a:rPr>
              <a:t>2. Click the “My Disability Service” tab under the “+” sign 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80168" y="3282654"/>
            <a:ext cx="3838861" cy="1957578"/>
            <a:chOff x="206643" y="-619933"/>
            <a:chExt cx="10236963" cy="5220207"/>
          </a:xfrm>
        </p:grpSpPr>
        <p:sp>
          <p:nvSpPr>
            <p:cNvPr id="16" name="Freeform 16" descr="A screenshot of a computer  AI-generated content may be incorrect."/>
            <p:cNvSpPr/>
            <p:nvPr/>
          </p:nvSpPr>
          <p:spPr>
            <a:xfrm>
              <a:off x="206643" y="-619933"/>
              <a:ext cx="10236963" cy="5220207"/>
            </a:xfrm>
            <a:custGeom>
              <a:avLst/>
              <a:gdLst/>
              <a:ahLst/>
              <a:cxnLst/>
              <a:rect l="l" t="t" r="r" b="b"/>
              <a:pathLst>
                <a:path w="10236962" h="5220208">
                  <a:moveTo>
                    <a:pt x="0" y="0"/>
                  </a:moveTo>
                  <a:lnTo>
                    <a:pt x="10236962" y="0"/>
                  </a:lnTo>
                  <a:lnTo>
                    <a:pt x="10236962" y="5220208"/>
                  </a:lnTo>
                  <a:lnTo>
                    <a:pt x="0" y="52202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5603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1206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6809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24128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8016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3619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9222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04825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504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849661" y="3425298"/>
            <a:ext cx="3938159" cy="2197078"/>
            <a:chOff x="0" y="0"/>
            <a:chExt cx="10501757" cy="5858875"/>
          </a:xfrm>
        </p:grpSpPr>
        <p:sp>
          <p:nvSpPr>
            <p:cNvPr id="18" name="Freeform 18" descr="A screenshot of a computer  AI-generated content may be incorrect."/>
            <p:cNvSpPr/>
            <p:nvPr/>
          </p:nvSpPr>
          <p:spPr>
            <a:xfrm>
              <a:off x="0" y="0"/>
              <a:ext cx="10501757" cy="5858891"/>
            </a:xfrm>
            <a:custGeom>
              <a:avLst/>
              <a:gdLst/>
              <a:ahLst/>
              <a:cxnLst/>
              <a:rect l="l" t="t" r="r" b="b"/>
              <a:pathLst>
                <a:path w="10501757" h="5858891">
                  <a:moveTo>
                    <a:pt x="0" y="0"/>
                  </a:moveTo>
                  <a:lnTo>
                    <a:pt x="10501757" y="0"/>
                  </a:lnTo>
                  <a:lnTo>
                    <a:pt x="10501757" y="5858891"/>
                  </a:lnTo>
                  <a:lnTo>
                    <a:pt x="0" y="58588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5603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1206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6809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24128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80160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36192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92224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048256" algn="l" defTabSz="512064" rtl="0" eaLnBrk="1" latinLnBrk="0" hangingPunct="1">
                <a:defRPr sz="100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E" sz="504"/>
            </a:p>
          </p:txBody>
        </p: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5400EBE1-A5F6-A699-CBB0-34EEF271B4A4}"/>
              </a:ext>
            </a:extLst>
          </p:cNvPr>
          <p:cNvSpPr txBox="1">
            <a:spLocks/>
          </p:cNvSpPr>
          <p:nvPr/>
        </p:nvSpPr>
        <p:spPr>
          <a:xfrm>
            <a:off x="828674" y="360000"/>
            <a:ext cx="7500939" cy="561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/>
              <a:t>Disability Service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8879A421-1519-79B7-485B-1E685229D2FD}"/>
              </a:ext>
            </a:extLst>
          </p:cNvPr>
          <p:cNvSpPr txBox="1">
            <a:spLocks/>
          </p:cNvSpPr>
          <p:nvPr/>
        </p:nvSpPr>
        <p:spPr>
          <a:xfrm>
            <a:off x="828675" y="914400"/>
            <a:ext cx="7500938" cy="276225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/>
              <a:t>M. Ed. 2026/7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F259475-FDCF-6E94-F0F4-4D02C67F5F61}"/>
              </a:ext>
            </a:extLst>
          </p:cNvPr>
          <p:cNvSpPr txBox="1"/>
          <p:nvPr/>
        </p:nvSpPr>
        <p:spPr>
          <a:xfrm>
            <a:off x="484322" y="1598262"/>
            <a:ext cx="8688738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82417F"/>
                </a:solidFill>
                <a:latin typeface="Alibaba Sans"/>
              </a:rPr>
              <a:t>Once registered, your "</a:t>
            </a:r>
            <a:r>
              <a:rPr lang="en-US" sz="1600" b="0" i="0" u="none" strike="noStrike" baseline="0">
                <a:solidFill>
                  <a:srgbClr val="82417F"/>
                </a:solidFill>
                <a:latin typeface="Alibaba Sans"/>
              </a:rPr>
              <a:t>Reasonable accommodations</a:t>
            </a:r>
            <a:r>
              <a:rPr lang="en-US" sz="1600">
                <a:solidFill>
                  <a:srgbClr val="82417F"/>
                </a:solidFill>
                <a:latin typeface="Alibaba Sans"/>
              </a:rPr>
              <a:t>"</a:t>
            </a:r>
            <a:r>
              <a:rPr lang="en-US" sz="1600" b="0" i="0" u="none" strike="noStrike" baseline="0">
                <a:solidFill>
                  <a:srgbClr val="82417F"/>
                </a:solidFill>
                <a:latin typeface="Alibaba Sans"/>
              </a:rPr>
              <a:t> </a:t>
            </a:r>
            <a:r>
              <a:rPr lang="en-US" sz="1600">
                <a:solidFill>
                  <a:srgbClr val="82417F"/>
                </a:solidFill>
                <a:latin typeface="Alibaba Sans"/>
              </a:rPr>
              <a:t>are listed on a document:</a:t>
            </a:r>
            <a:endParaRPr lang="en-US" sz="1600">
              <a:solidFill>
                <a:srgbClr val="82417F"/>
              </a:solidFill>
              <a:latin typeface="Alibaba Sans"/>
              <a:ea typeface="Calibri"/>
              <a:cs typeface="Calibri"/>
            </a:endParaRPr>
          </a:p>
          <a:p>
            <a:r>
              <a:rPr lang="en-US" sz="1600">
                <a:solidFill>
                  <a:srgbClr val="82417F"/>
                </a:solidFill>
                <a:latin typeface="Alibaba Sans"/>
              </a:rPr>
              <a:t>"LENS Report", which informs your course of which accommodations they are to provide. </a:t>
            </a:r>
            <a:endParaRPr lang="en-US" sz="1600">
              <a:solidFill>
                <a:srgbClr val="82417F"/>
              </a:solidFill>
              <a:latin typeface="Alibaba Sans"/>
              <a:ea typeface="Calibri"/>
              <a:cs typeface="Calibri"/>
            </a:endParaRPr>
          </a:p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B8F67C6-5183-9B8C-6989-25FF38F909CC}"/>
              </a:ext>
            </a:extLst>
          </p:cNvPr>
          <p:cNvSpPr txBox="1"/>
          <p:nvPr/>
        </p:nvSpPr>
        <p:spPr>
          <a:xfrm>
            <a:off x="106550" y="5705313"/>
            <a:ext cx="9047137" cy="13639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rgbClr val="722970"/>
                </a:solidFill>
                <a:latin typeface="Calibri"/>
                <a:ea typeface="Calibri"/>
                <a:cs typeface="Calibri"/>
              </a:rPr>
              <a:t>For queries email us at </a:t>
            </a:r>
            <a:r>
              <a:rPr lang="en-US" sz="2400" b="1">
                <a:solidFill>
                  <a:srgbClr val="722970"/>
                </a:solidFill>
                <a:latin typeface="Calibri"/>
                <a:ea typeface="Calibri"/>
                <a:cs typeface="Calibri"/>
                <a:hlinkClick r:id="rId5"/>
              </a:rPr>
              <a:t>askds@tcd.ie</a:t>
            </a:r>
            <a:r>
              <a:rPr lang="en-US" sz="2400" b="1">
                <a:solidFill>
                  <a:srgbClr val="722970"/>
                </a:solidFill>
                <a:latin typeface="Calibri"/>
                <a:ea typeface="Calibri"/>
                <a:cs typeface="Calibri"/>
              </a:rPr>
              <a:t> or visit Printing House Square during our drop-in hours 12-2pm, Mon-Fri</a:t>
            </a:r>
            <a:endParaRPr lang="en-US" sz="24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endParaRPr lang="en-US" sz="1600">
              <a:solidFill>
                <a:srgbClr val="82417F"/>
              </a:solidFill>
              <a:latin typeface="Alibaba Sans"/>
            </a:endParaRPr>
          </a:p>
          <a:p>
            <a:pPr algn="ctr"/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8F8B59-24E0-BA8A-12C9-6FA0C3162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A5B5D50-D79B-AD05-49BD-8D0F9AA32C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002965" y="3422354"/>
            <a:ext cx="3242932" cy="2405617"/>
          </a:xfrm>
          <a:prstGeom prst="rect">
            <a:avLst/>
          </a:prstGeom>
        </p:spPr>
      </p:pic>
      <p:pic>
        <p:nvPicPr>
          <p:cNvPr id="16" name="Picture 15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BBEA2BD0-DD62-5FA5-F860-FC218CA92A2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1854" r="21854" b="-332"/>
          <a:stretch>
            <a:fillRect/>
          </a:stretch>
        </p:blipFill>
        <p:spPr>
          <a:xfrm>
            <a:off x="336826" y="3729924"/>
            <a:ext cx="2268023" cy="2685416"/>
          </a:xfrm>
          <a:prstGeom prst="rect">
            <a:avLst/>
          </a:prstGeom>
        </p:spPr>
      </p:pic>
      <p:pic>
        <p:nvPicPr>
          <p:cNvPr id="15" name="Picture 14" descr="A group of people standing in front of a building&#10;&#10;AI-generated content may be incorrect.">
            <a:extLst>
              <a:ext uri="{FF2B5EF4-FFF2-40B4-BE49-F238E27FC236}">
                <a16:creationId xmlns:a16="http://schemas.microsoft.com/office/drawing/2014/main" id="{C5072138-23B9-C169-0E19-0DDB1686DEB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0000" r="-461" b="23793"/>
          <a:stretch>
            <a:fillRect/>
          </a:stretch>
        </p:blipFill>
        <p:spPr>
          <a:xfrm>
            <a:off x="831887" y="2874955"/>
            <a:ext cx="1942485" cy="170898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73A2E33-D7D1-C0DF-542D-F7C423F952F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-2388" t="-401" r="-2896" b="12108"/>
          <a:stretch>
            <a:fillRect/>
          </a:stretch>
        </p:blipFill>
        <p:spPr>
          <a:xfrm>
            <a:off x="6258811" y="1482798"/>
            <a:ext cx="2301334" cy="2245246"/>
          </a:xfrm>
          <a:prstGeom prst="rect">
            <a:avLst/>
          </a:prstGeom>
        </p:spPr>
      </p:pic>
      <p:pic>
        <p:nvPicPr>
          <p:cNvPr id="14" name="Picture 13" descr="Two women standing next to each other&#10;&#10;AI-generated content may be incorrect.">
            <a:extLst>
              <a:ext uri="{FF2B5EF4-FFF2-40B4-BE49-F238E27FC236}">
                <a16:creationId xmlns:a16="http://schemas.microsoft.com/office/drawing/2014/main" id="{33AE0EE5-B582-A895-26F4-FD3CAA29A7B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-83" t="8586" r="-349"/>
          <a:stretch>
            <a:fillRect/>
          </a:stretch>
        </p:blipFill>
        <p:spPr>
          <a:xfrm>
            <a:off x="338922" y="1562616"/>
            <a:ext cx="2554136" cy="1558582"/>
          </a:xfrm>
          <a:prstGeom prst="rect">
            <a:avLst/>
          </a:prstGeom>
        </p:spPr>
      </p:pic>
      <p:sp>
        <p:nvSpPr>
          <p:cNvPr id="7" name="Freeform 13">
            <a:extLst>
              <a:ext uri="{FF2B5EF4-FFF2-40B4-BE49-F238E27FC236}">
                <a16:creationId xmlns:a16="http://schemas.microsoft.com/office/drawing/2014/main" id="{34136C95-6999-6265-5E68-49D9612358A5}"/>
              </a:ext>
            </a:extLst>
          </p:cNvPr>
          <p:cNvSpPr/>
          <p:nvPr/>
        </p:nvSpPr>
        <p:spPr>
          <a:xfrm rot="120000">
            <a:off x="2563578" y="1997791"/>
            <a:ext cx="4032926" cy="4184985"/>
          </a:xfrm>
          <a:custGeom>
            <a:avLst/>
            <a:gdLst/>
            <a:ahLst/>
            <a:cxnLst/>
            <a:rect l="l" t="t" r="r" b="b"/>
            <a:pathLst>
              <a:path w="6168771" h="14806676">
                <a:moveTo>
                  <a:pt x="0" y="0"/>
                </a:moveTo>
                <a:lnTo>
                  <a:pt x="6168771" y="0"/>
                </a:lnTo>
                <a:lnTo>
                  <a:pt x="6168771" y="14806676"/>
                </a:lnTo>
                <a:lnTo>
                  <a:pt x="0" y="1480667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331" b="-331"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31DDCA-7177-FA30-E720-1175DBA5D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Work and volunteering opportunities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80A7E9-BCCB-A273-2D14-B69A55CDE9B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M.Ed. 2026/27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16AFD8-688C-DFD5-6371-15D8DCF2244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9375" y="-284164"/>
            <a:ext cx="2714625" cy="18542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D85CA47-F725-F7FA-AE0A-8CD2F51FEEE2}"/>
              </a:ext>
            </a:extLst>
          </p:cNvPr>
          <p:cNvSpPr txBox="1"/>
          <p:nvPr/>
        </p:nvSpPr>
        <p:spPr>
          <a:xfrm>
            <a:off x="2764464" y="2293087"/>
            <a:ext cx="3491022" cy="359329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spcAft>
                <a:spcPts val="300"/>
              </a:spcAft>
              <a:buFont typeface="Arial"/>
              <a:buChar char="•"/>
            </a:pPr>
            <a:r>
              <a:rPr lang="en-GB" sz="2000">
                <a:solidFill>
                  <a:schemeClr val="tx2">
                    <a:lumMod val="76000"/>
                  </a:schemeClr>
                </a:solidFill>
                <a:ea typeface="Calibri"/>
                <a:cs typeface="Calibri"/>
              </a:rPr>
              <a:t>Our aim is to widen access to and participation in Higher Education</a:t>
            </a:r>
            <a:endParaRPr lang="en-US" sz="2000">
              <a:solidFill>
                <a:schemeClr val="tx2">
                  <a:lumMod val="76000"/>
                </a:schemeClr>
              </a:solidFill>
              <a:ea typeface="Calibri"/>
              <a:cs typeface="Calibri"/>
            </a:endParaRPr>
          </a:p>
          <a:p>
            <a:pPr marL="285750" indent="-285750">
              <a:spcAft>
                <a:spcPts val="300"/>
              </a:spcAft>
              <a:buFont typeface="Arial"/>
              <a:buChar char="•"/>
            </a:pPr>
            <a:r>
              <a:rPr lang="en-GB" sz="2000">
                <a:solidFill>
                  <a:schemeClr val="tx2">
                    <a:lumMod val="76000"/>
                  </a:schemeClr>
                </a:solidFill>
                <a:ea typeface="Calibri"/>
                <a:cs typeface="Calibri"/>
              </a:rPr>
              <a:t>Over 150 programmes each  academic year</a:t>
            </a:r>
          </a:p>
          <a:p>
            <a:pPr marL="285750" indent="-285750">
              <a:spcAft>
                <a:spcPts val="300"/>
              </a:spcAft>
              <a:buFont typeface="Arial"/>
              <a:buChar char="•"/>
            </a:pPr>
            <a:r>
              <a:rPr lang="en-GB" sz="2000">
                <a:solidFill>
                  <a:schemeClr val="tx2">
                    <a:lumMod val="76000"/>
                  </a:schemeClr>
                </a:solidFill>
                <a:ea typeface="Calibri"/>
                <a:cs typeface="Calibri"/>
              </a:rPr>
              <a:t>Our programmes focus on academic supports, college experiences &amp; discipline-based student opportunities</a:t>
            </a:r>
          </a:p>
          <a:p>
            <a:pPr marL="285750" indent="-285750">
              <a:spcAft>
                <a:spcPts val="300"/>
              </a:spcAft>
              <a:buFont typeface="Arial"/>
              <a:buChar char="•"/>
            </a:pPr>
            <a:r>
              <a:rPr lang="en-GB" sz="2000">
                <a:solidFill>
                  <a:schemeClr val="tx2">
                    <a:lumMod val="76000"/>
                  </a:schemeClr>
                </a:solidFill>
                <a:ea typeface="Calibri"/>
                <a:cs typeface="Calibri"/>
              </a:rPr>
              <a:t>Email: bernadette.scott@tcd.ie</a:t>
            </a:r>
          </a:p>
        </p:txBody>
      </p:sp>
      <p:sp>
        <p:nvSpPr>
          <p:cNvPr id="8" name="Freeform 16">
            <a:extLst>
              <a:ext uri="{FF2B5EF4-FFF2-40B4-BE49-F238E27FC236}">
                <a16:creationId xmlns:a16="http://schemas.microsoft.com/office/drawing/2014/main" id="{DD3A05E9-B5B1-B92D-276C-6EFEDD3D9C1C}"/>
              </a:ext>
            </a:extLst>
          </p:cNvPr>
          <p:cNvSpPr/>
          <p:nvPr/>
        </p:nvSpPr>
        <p:spPr>
          <a:xfrm rot="762920">
            <a:off x="2853398" y="1479218"/>
            <a:ext cx="665607" cy="900843"/>
          </a:xfrm>
          <a:custGeom>
            <a:avLst/>
            <a:gdLst/>
            <a:ahLst/>
            <a:cxnLst/>
            <a:rect l="l" t="t" r="r" b="b"/>
            <a:pathLst>
              <a:path w="1395476" h="1874520">
                <a:moveTo>
                  <a:pt x="0" y="0"/>
                </a:moveTo>
                <a:lnTo>
                  <a:pt x="1395476" y="0"/>
                </a:lnTo>
                <a:lnTo>
                  <a:pt x="1395476" y="1874520"/>
                </a:lnTo>
                <a:lnTo>
                  <a:pt x="0" y="187452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26" r="-1" b="-28"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E"/>
          </a:p>
        </p:txBody>
      </p:sp>
      <p:sp>
        <p:nvSpPr>
          <p:cNvPr id="9" name="Freeform 14">
            <a:extLst>
              <a:ext uri="{FF2B5EF4-FFF2-40B4-BE49-F238E27FC236}">
                <a16:creationId xmlns:a16="http://schemas.microsoft.com/office/drawing/2014/main" id="{B47C6E21-2161-4353-E183-4CEA4E386007}"/>
              </a:ext>
            </a:extLst>
          </p:cNvPr>
          <p:cNvSpPr/>
          <p:nvPr/>
        </p:nvSpPr>
        <p:spPr>
          <a:xfrm>
            <a:off x="552436" y="9026301"/>
            <a:ext cx="768005" cy="754041"/>
          </a:xfrm>
          <a:custGeom>
            <a:avLst/>
            <a:gdLst/>
            <a:ahLst/>
            <a:cxnLst/>
            <a:rect l="l" t="t" r="r" b="b"/>
            <a:pathLst>
              <a:path w="1024006" h="1005388">
                <a:moveTo>
                  <a:pt x="0" y="0"/>
                </a:moveTo>
                <a:lnTo>
                  <a:pt x="1024006" y="0"/>
                </a:lnTo>
                <a:lnTo>
                  <a:pt x="1024006" y="1005388"/>
                </a:lnTo>
                <a:lnTo>
                  <a:pt x="0" y="10053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E"/>
          </a:p>
        </p:txBody>
      </p:sp>
      <p:sp>
        <p:nvSpPr>
          <p:cNvPr id="10" name="Freeform 14">
            <a:extLst>
              <a:ext uri="{FF2B5EF4-FFF2-40B4-BE49-F238E27FC236}">
                <a16:creationId xmlns:a16="http://schemas.microsoft.com/office/drawing/2014/main" id="{BBF7CD9D-DB91-3A5C-90DE-BC1F9E7265DE}"/>
              </a:ext>
            </a:extLst>
          </p:cNvPr>
          <p:cNvSpPr/>
          <p:nvPr/>
        </p:nvSpPr>
        <p:spPr>
          <a:xfrm>
            <a:off x="552436" y="9026301"/>
            <a:ext cx="768005" cy="754041"/>
          </a:xfrm>
          <a:custGeom>
            <a:avLst/>
            <a:gdLst/>
            <a:ahLst/>
            <a:cxnLst/>
            <a:rect l="l" t="t" r="r" b="b"/>
            <a:pathLst>
              <a:path w="1024006" h="1005388">
                <a:moveTo>
                  <a:pt x="0" y="0"/>
                </a:moveTo>
                <a:lnTo>
                  <a:pt x="1024006" y="0"/>
                </a:lnTo>
                <a:lnTo>
                  <a:pt x="1024006" y="1005388"/>
                </a:lnTo>
                <a:lnTo>
                  <a:pt x="0" y="10053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E"/>
          </a:p>
        </p:txBody>
      </p:sp>
      <p:sp>
        <p:nvSpPr>
          <p:cNvPr id="11" name="Freeform 8">
            <a:extLst>
              <a:ext uri="{FF2B5EF4-FFF2-40B4-BE49-F238E27FC236}">
                <a16:creationId xmlns:a16="http://schemas.microsoft.com/office/drawing/2014/main" id="{9F717945-C40F-C36E-7237-71FCEE74AAA1}"/>
              </a:ext>
            </a:extLst>
          </p:cNvPr>
          <p:cNvSpPr/>
          <p:nvPr/>
        </p:nvSpPr>
        <p:spPr>
          <a:xfrm>
            <a:off x="14942795" y="833438"/>
            <a:ext cx="768005" cy="754041"/>
          </a:xfrm>
          <a:custGeom>
            <a:avLst/>
            <a:gdLst/>
            <a:ahLst/>
            <a:cxnLst/>
            <a:rect l="l" t="t" r="r" b="b"/>
            <a:pathLst>
              <a:path w="1024006" h="1005388">
                <a:moveTo>
                  <a:pt x="0" y="0"/>
                </a:moveTo>
                <a:lnTo>
                  <a:pt x="1024006" y="0"/>
                </a:lnTo>
                <a:lnTo>
                  <a:pt x="1024006" y="1005388"/>
                </a:lnTo>
                <a:lnTo>
                  <a:pt x="0" y="10053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E"/>
          </a:p>
        </p:txBody>
      </p:sp>
      <p:sp>
        <p:nvSpPr>
          <p:cNvPr id="12" name="Freeform 18">
            <a:extLst>
              <a:ext uri="{FF2B5EF4-FFF2-40B4-BE49-F238E27FC236}">
                <a16:creationId xmlns:a16="http://schemas.microsoft.com/office/drawing/2014/main" id="{E1E27B83-3C18-CAB1-A69D-5AEBF22743E5}"/>
              </a:ext>
            </a:extLst>
          </p:cNvPr>
          <p:cNvSpPr/>
          <p:nvPr/>
        </p:nvSpPr>
        <p:spPr>
          <a:xfrm rot="20400000">
            <a:off x="4910400" y="5673425"/>
            <a:ext cx="2032330" cy="488892"/>
          </a:xfrm>
          <a:custGeom>
            <a:avLst/>
            <a:gdLst/>
            <a:ahLst/>
            <a:cxnLst/>
            <a:rect l="l" t="t" r="r" b="b"/>
            <a:pathLst>
              <a:path w="3324098" h="793623">
                <a:moveTo>
                  <a:pt x="0" y="0"/>
                </a:moveTo>
                <a:lnTo>
                  <a:pt x="3324098" y="0"/>
                </a:lnTo>
                <a:lnTo>
                  <a:pt x="3324098" y="793623"/>
                </a:lnTo>
                <a:lnTo>
                  <a:pt x="0" y="79362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17" r="-15"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861982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D207A51C-8BF7-09BD-A261-0936D2DC9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674" y="360000"/>
            <a:ext cx="7500939" cy="561600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BAAF58-8503-EFAB-A1E7-0E87E0C469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55" y="1517954"/>
            <a:ext cx="7886700" cy="41010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584350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7E562-0D26-6FBB-751C-4C1986F4D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F1E9ED44-E4E7-1AFD-3033-EB75BFCCE7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5" r="19905"/>
          <a:stretch/>
        </p:blipFill>
        <p:spPr>
          <a:xfrm>
            <a:off x="4648200" y="1476001"/>
            <a:ext cx="4204800" cy="4657318"/>
          </a:xfrm>
          <a:prstGeom prst="rect">
            <a:avLst/>
          </a:prstGeom>
          <a:solidFill>
            <a:srgbClr val="A6A6A6"/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AB28EA-46B6-F906-84F2-50A8C2E5A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sz="2400"/>
              <a:t>Refreshments, conversations and where to find answers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B613600-42B1-2EB0-145F-89D8D6527D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IE" sz="2800"/>
              <a:t>Please join us in</a:t>
            </a:r>
          </a:p>
          <a:p>
            <a:pPr marL="0" indent="0">
              <a:buNone/>
            </a:pPr>
            <a:r>
              <a:rPr lang="en-IE" sz="2800" b="1">
                <a:solidFill>
                  <a:srgbClr val="0171BC"/>
                </a:solidFill>
              </a:rPr>
              <a:t>Room 3074 </a:t>
            </a:r>
          </a:p>
          <a:p>
            <a:pPr marL="0" indent="0">
              <a:buNone/>
            </a:pPr>
            <a:r>
              <a:rPr lang="en-IE" sz="2800"/>
              <a:t>to continue the conversation with some refreshments</a:t>
            </a:r>
          </a:p>
          <a:p>
            <a:endParaRPr lang="en-IE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12B4BC0-1A84-D607-2EC7-3A95E846168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AA7562-4F73-BABD-F268-2C24A8737CA4}"/>
              </a:ext>
            </a:extLst>
          </p:cNvPr>
          <p:cNvSpPr txBox="1"/>
          <p:nvPr/>
        </p:nvSpPr>
        <p:spPr>
          <a:xfrm>
            <a:off x="498023" y="2286000"/>
            <a:ext cx="1567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E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A54F0D-3D02-4129-B9AE-D96A6E4A45E5}"/>
              </a:ext>
            </a:extLst>
          </p:cNvPr>
          <p:cNvSpPr txBox="1"/>
          <p:nvPr/>
        </p:nvSpPr>
        <p:spPr>
          <a:xfrm rot="10800000" flipV="1">
            <a:off x="4648200" y="6190223"/>
            <a:ext cx="35920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400"/>
              <a:t>Photo by </a:t>
            </a:r>
            <a:r>
              <a:rPr lang="en-IE" sz="1400">
                <a:hlinkClick r:id="rId4"/>
              </a:rPr>
              <a:t>Razi Abramovich</a:t>
            </a:r>
            <a:r>
              <a:rPr lang="en-IE" sz="1400"/>
              <a:t> on </a:t>
            </a:r>
            <a:r>
              <a:rPr lang="en-IE" sz="1400">
                <a:hlinkClick r:id="rId5"/>
              </a:rPr>
              <a:t>Unsplash</a:t>
            </a:r>
            <a:endParaRPr lang="en-IE" sz="1400"/>
          </a:p>
        </p:txBody>
      </p:sp>
    </p:spTree>
    <p:extLst>
      <p:ext uri="{BB962C8B-B14F-4D97-AF65-F5344CB8AC3E}">
        <p14:creationId xmlns:p14="http://schemas.microsoft.com/office/powerpoint/2010/main" val="159629042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NTI_PPT_SLIDE_MAP" val="{&quot;329&quot;:&quot;sj5asueekj2t&quot;,&quot;330&quot;:&quot;5zwukqwp1yc5&quot;}"/>
  <p:tag name="MENTIMETER_SERIES_ID_KEY" val="alicvxvyowpv9o2cbn46x6n16b2ymo38"/>
  <p:tag name="VEVOX.CONNECTED.SESSION" val="{&quot;access_code&quot;:&quot;165065238&quot;,&quot;project_id&quot;:938215}"/>
</p:tagLst>
</file>

<file path=ppt/theme/theme1.xml><?xml version="1.0" encoding="utf-8"?>
<a:theme xmlns:a="http://schemas.openxmlformats.org/drawingml/2006/main" name="Trinity_PPT_Calibri_Option1">
  <a:themeElements>
    <a:clrScheme name="Custom 3 1">
      <a:dk1>
        <a:srgbClr val="000000"/>
      </a:dk1>
      <a:lt1>
        <a:srgbClr val="FFFFFF"/>
      </a:lt1>
      <a:dk2>
        <a:srgbClr val="0070BB"/>
      </a:dk2>
      <a:lt2>
        <a:srgbClr val="FFFFFF"/>
      </a:lt2>
      <a:accent1>
        <a:srgbClr val="0070BB"/>
      </a:accent1>
      <a:accent2>
        <a:srgbClr val="0E73B9"/>
      </a:accent2>
      <a:accent3>
        <a:srgbClr val="7C7C7C"/>
      </a:accent3>
      <a:accent4>
        <a:srgbClr val="A6A6A6"/>
      </a:accent4>
      <a:accent5>
        <a:srgbClr val="0E73B9"/>
      </a:accent5>
      <a:accent6>
        <a:srgbClr val="3E6DB2"/>
      </a:accent6>
      <a:hlink>
        <a:srgbClr val="000000"/>
      </a:hlink>
      <a:folHlink>
        <a:srgbClr val="000000"/>
      </a:folHlink>
    </a:clrScheme>
    <a:fontScheme name="Trinity Colleg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3175"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_rels/webextension2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webextensions/_rels/webextension3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09B3BE5-E9FA-0948-9B3B-F7657BD3F98A}">
  <we:reference id="3e0fcce7-415c-4081-926c-b4e449c650e4" version="1.1.0.2" store="EXCatalog" storeType="EXCatalog"/>
  <we:alternateReferences>
    <we:reference id="WA200004709" version="1.1.0.2" store="en-IE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A0D0FC4F-5117-D443-A4EF-EB154FEADE28}">
  <we:reference id="wa104379261" version="4.4.0.0" store="en-US" storeType="OMEX"/>
  <we:alternateReferences>
    <we:reference id="wa104379261" version="4.4.0.0" store="wa104379261" storeType="OMEX"/>
  </we:alternateReferences>
  <we:properties>
    <we:property name="MENTIMETER_QUESTION_ID_KEY" value="&quot;sj5asueekj2t&quot;"/>
  </we:properties>
  <we:bindings/>
  <we:snapshot xmlns:r="http://schemas.openxmlformats.org/officeDocument/2006/relationships" r:embed="rId1"/>
</we:webextension>
</file>

<file path=ppt/webextensions/webextension3.xml><?xml version="1.0" encoding="utf-8"?>
<we:webextension xmlns:we="http://schemas.microsoft.com/office/webextensions/webextension/2010/11" id="{1B70A4E7-FC8A-FD48-9E2A-64554193D7A8}">
  <we:reference id="wa104379261" version="4.4.0.0" store="en-US" storeType="OMEX"/>
  <we:alternateReferences>
    <we:reference id="wa104379261" version="4.4.0.0" store="wa104379261" storeType="OMEX"/>
  </we:alternateReferences>
  <we:properties>
    <we:property name="MENTIMETER_QUESTION_ID_KEY" value="&quot;5zwukqwp1yc5&quot;"/>
  </we:properties>
  <we:bindings/>
  <we:snapshot xmlns:r="http://schemas.openxmlformats.org/officeDocument/2006/relationships" r:embed="rId1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475608587DBA344BDB730EB17F5C7DA" ma:contentTypeVersion="20" ma:contentTypeDescription="Create a new document." ma:contentTypeScope="" ma:versionID="b92d74ffd0c248c20112f83fcec9337f">
  <xsd:schema xmlns:xsd="http://www.w3.org/2001/XMLSchema" xmlns:xs="http://www.w3.org/2001/XMLSchema" xmlns:p="http://schemas.microsoft.com/office/2006/metadata/properties" xmlns:ns2="dd328536-7203-4615-b5c4-eeca55f3fad6" xmlns:ns3="http://schemas.microsoft.com/sharepoint/v3/fields" xmlns:ns4="436b76af-d946-4509-a522-5936565173f5" targetNamespace="http://schemas.microsoft.com/office/2006/metadata/properties" ma:root="true" ma:fieldsID="1c22bee3eb00fe76feda6124273f8c82" ns2:_="" ns3:_="" ns4:_="">
    <xsd:import namespace="dd328536-7203-4615-b5c4-eeca55f3fad6"/>
    <xsd:import namespace="http://schemas.microsoft.com/sharepoint/v3/fields"/>
    <xsd:import namespace="436b76af-d946-4509-a522-5936565173f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3:_DCDateModified" minOccurs="0"/>
                <xsd:element ref="ns4:SharedWithUsers" minOccurs="0"/>
                <xsd:element ref="ns4:SharedWithDetail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_Flow_SignoffStatu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328536-7203-4615-b5c4-eeca55f3fa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ed9b36d8-e8b0-4d46-88aa-db730269cdb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_Flow_SignoffStatus" ma:index="25" nillable="true" ma:displayName="Sign-off status" ma:internalName="Sign_x002d_off_x0020_status">
      <xsd:simpleType>
        <xsd:restriction base="dms:Text"/>
      </xsd:simple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DCDateModified" ma:index="14" nillable="true" ma:displayName="Date Modified" ma:description="The date on which this resource was last modified" ma:format="DateTime" ma:internalName="_DCDateModified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6b76af-d946-4509-a522-5936565173f5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18de48c8-32a5-4c9f-89a6-1cdb978f38e2}" ma:internalName="TaxCatchAll" ma:showField="CatchAllData" ma:web="436b76af-d946-4509-a522-5936565173f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6EFA0EA-CE6D-4123-9A8C-F6328EABA312}">
  <ds:schemaRefs>
    <ds:schemaRef ds:uri="436b76af-d946-4509-a522-5936565173f5"/>
    <ds:schemaRef ds:uri="dd328536-7203-4615-b5c4-eeca55f3fa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/field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7035956F-6850-43BB-A11D-07292E2792B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On-screen Show (4:3)</PresentationFormat>
  <Slides>30</Slides>
  <Notes>29</Notes>
  <HiddenSlides>2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Trinity_PPT_Calibri_Option1</vt:lpstr>
      <vt:lpstr>Master in Education (M.Ed.)</vt:lpstr>
      <vt:lpstr>Today’s purpose</vt:lpstr>
      <vt:lpstr>Welcome from Head of School, Professor Ann Devitt</vt:lpstr>
      <vt:lpstr> Neighbour introductions</vt:lpstr>
      <vt:lpstr>Let’s find out who is in the room</vt:lpstr>
      <vt:lpstr>What M. Ed pathway are you taking?</vt:lpstr>
      <vt:lpstr>What do you hope to achieve on the M. Ed programme?</vt:lpstr>
      <vt:lpstr> How the M. Ed. Works in practice</vt:lpstr>
      <vt:lpstr>M.Ed. Programme Team</vt:lpstr>
      <vt:lpstr>Your route through the programme</vt:lpstr>
      <vt:lpstr>Specialised Pathway</vt:lpstr>
      <vt:lpstr>Open Pathways</vt:lpstr>
      <vt:lpstr>M.Ed. Office </vt:lpstr>
      <vt:lpstr>Key Dates 2026/2027</vt:lpstr>
      <vt:lpstr>M.Ed. Timetables 2026/27</vt:lpstr>
      <vt:lpstr>The questions you brought with you</vt:lpstr>
      <vt:lpstr>Studying at Master’s level</vt:lpstr>
      <vt:lpstr>     Four questions for Master’s level thinking When you are reading, listening, discussing, or preparing an assignment, ask: </vt:lpstr>
      <vt:lpstr>Welcome from Dr Louise Heeran Flynn  Dissertation Co-ordinator</vt:lpstr>
      <vt:lpstr>Getting settled and connected:  Global Director/ Student Union /Disability Service/ Trinity Access Programme &amp; Volunteering</vt:lpstr>
      <vt:lpstr>International Student Coordinator</vt:lpstr>
      <vt:lpstr>The Global Room</vt:lpstr>
      <vt:lpstr>Student Union</vt:lpstr>
      <vt:lpstr>Student Union</vt:lpstr>
      <vt:lpstr>PowerPoint Presentation</vt:lpstr>
      <vt:lpstr>Disability Service</vt:lpstr>
      <vt:lpstr>PowerPoint Presentation</vt:lpstr>
      <vt:lpstr>Work and volunteering opportunities</vt:lpstr>
      <vt:lpstr>PowerPoint Presentation</vt:lpstr>
      <vt:lpstr>Refreshments, conversations and where to find answers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— Calibri Bold 26pt</dc:title>
  <dc:creator>Administrator</dc:creator>
  <cp:revision>2</cp:revision>
  <cp:lastPrinted>2014-12-16T10:33:11Z</cp:lastPrinted>
  <dcterms:created xsi:type="dcterms:W3CDTF">2015-04-21T16:55:16Z</dcterms:created>
  <dcterms:modified xsi:type="dcterms:W3CDTF">2026-09-15T15:19:02Z</dcterms:modified>
</cp:coreProperties>
</file>