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nva Sans Bold" panose="020B0803030501040103" pitchFamily="34" charset="0"/>
      <p:regular r:id="rId22"/>
      <p:bold r:id="rId23"/>
    </p:embeddedFont>
    <p:embeddedFont>
      <p:font typeface="Source Sans Pro" panose="020B0503030403020204" pitchFamily="34" charset="0"/>
      <p:regular r:id="rId24"/>
      <p:bold r:id="rId25"/>
      <p:italic r:id="rId26"/>
      <p:boldItalic r:id="rId27"/>
    </p:embeddedFont>
    <p:embeddedFont>
      <p:font typeface="Source Sans Pro Black" panose="020F0502020204030204" pitchFamily="34" charset="0"/>
      <p:bold r:id="rId28"/>
      <p:italic r:id="rId29"/>
      <p:boldItalic r:id="rId30"/>
    </p:embeddedFont>
    <p:embeddedFont>
      <p:font typeface="Source Sans Pro Bold" panose="020B0703030403020204" pitchFamily="34" charset="0"/>
      <p:regular r:id="rId31"/>
      <p:bold r:id="rId32"/>
    </p:embeddedFont>
    <p:embeddedFont>
      <p:font typeface="Source Sans Pro Bold Italics" panose="020B0703030403090204" pitchFamily="34" charset="77"/>
      <p:regular r:id="rId33"/>
      <p:bold r:id="rId34"/>
      <p:italic r:id="rId35"/>
    </p:embeddedFont>
    <p:embeddedFont>
      <p:font typeface="Source Sans Pro Semibold"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8" autoAdjust="0"/>
    <p:restoredTop sz="94626" autoAdjust="0"/>
  </p:normalViewPr>
  <p:slideViewPr>
    <p:cSldViewPr>
      <p:cViewPr varScale="1">
        <p:scale>
          <a:sx n="80" d="100"/>
          <a:sy n="80" d="100"/>
        </p:scale>
        <p:origin x="85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51823" y="0"/>
            <a:ext cx="18271446" cy="11457719"/>
          </a:xfrm>
          <a:custGeom>
            <a:avLst/>
            <a:gdLst/>
            <a:ahLst/>
            <a:cxnLst/>
            <a:rect l="l" t="t" r="r" b="b"/>
            <a:pathLst>
              <a:path w="18271446" h="11457719">
                <a:moveTo>
                  <a:pt x="0" y="0"/>
                </a:moveTo>
                <a:lnTo>
                  <a:pt x="18271446" y="0"/>
                </a:lnTo>
                <a:lnTo>
                  <a:pt x="18271446" y="11457719"/>
                </a:lnTo>
                <a:lnTo>
                  <a:pt x="0" y="11457719"/>
                </a:lnTo>
                <a:lnTo>
                  <a:pt x="0" y="0"/>
                </a:lnTo>
                <a:close/>
              </a:path>
            </a:pathLst>
          </a:custGeom>
          <a:blipFill>
            <a:blip r:embed="rId2">
              <a:alphaModFix amt="9999"/>
            </a:blip>
            <a:stretch>
              <a:fillRect/>
            </a:stretch>
          </a:blipFill>
        </p:spPr>
        <p:txBody>
          <a:bodyPr/>
          <a:lstStyle/>
          <a:p>
            <a:endParaRPr lang="en-US"/>
          </a:p>
        </p:txBody>
      </p:sp>
      <p:sp>
        <p:nvSpPr>
          <p:cNvPr id="3" name="Freeform 3"/>
          <p:cNvSpPr/>
          <p:nvPr/>
        </p:nvSpPr>
        <p:spPr>
          <a:xfrm>
            <a:off x="11413042" y="7488859"/>
            <a:ext cx="6382993" cy="2381618"/>
          </a:xfrm>
          <a:custGeom>
            <a:avLst/>
            <a:gdLst/>
            <a:ahLst/>
            <a:cxnLst/>
            <a:rect l="l" t="t" r="r" b="b"/>
            <a:pathLst>
              <a:path w="7177958" h="2703954">
                <a:moveTo>
                  <a:pt x="0" y="0"/>
                </a:moveTo>
                <a:lnTo>
                  <a:pt x="7177958" y="0"/>
                </a:lnTo>
                <a:lnTo>
                  <a:pt x="7177958" y="2703954"/>
                </a:lnTo>
                <a:lnTo>
                  <a:pt x="0" y="2703954"/>
                </a:lnTo>
                <a:lnTo>
                  <a:pt x="0" y="0"/>
                </a:lnTo>
                <a:close/>
              </a:path>
            </a:pathLst>
          </a:custGeom>
          <a:blipFill>
            <a:blip r:embed="rId3"/>
            <a:stretch>
              <a:fillRect l="-6613"/>
            </a:stretch>
          </a:blipFill>
          <a:ln cap="sq">
            <a:noFill/>
            <a:prstDash val="solid"/>
            <a:miter/>
          </a:ln>
        </p:spPr>
        <p:txBody>
          <a:bodyPr/>
          <a:lstStyle/>
          <a:p>
            <a:endParaRPr lang="en-US"/>
          </a:p>
        </p:txBody>
      </p:sp>
      <p:grpSp>
        <p:nvGrpSpPr>
          <p:cNvPr id="4" name="Group 4"/>
          <p:cNvGrpSpPr/>
          <p:nvPr/>
        </p:nvGrpSpPr>
        <p:grpSpPr>
          <a:xfrm>
            <a:off x="491965" y="5143500"/>
            <a:ext cx="11424565" cy="2386044"/>
            <a:chOff x="0" y="0"/>
            <a:chExt cx="15232753" cy="3181392"/>
          </a:xfrm>
        </p:grpSpPr>
        <p:sp>
          <p:nvSpPr>
            <p:cNvPr id="5" name="TextBox 5"/>
            <p:cNvSpPr txBox="1"/>
            <p:nvPr/>
          </p:nvSpPr>
          <p:spPr>
            <a:xfrm>
              <a:off x="0" y="2473931"/>
              <a:ext cx="15232753" cy="707460"/>
            </a:xfrm>
            <a:prstGeom prst="rect">
              <a:avLst/>
            </a:prstGeom>
          </p:spPr>
          <p:txBody>
            <a:bodyPr lIns="0" tIns="0" rIns="0" bIns="0" rtlCol="0" anchor="t">
              <a:spAutoFit/>
            </a:bodyPr>
            <a:lstStyle/>
            <a:p>
              <a:pPr marL="0" lvl="0" indent="0">
                <a:lnSpc>
                  <a:spcPts val="3810"/>
                </a:lnSpc>
              </a:pPr>
              <a:r>
                <a:rPr lang="en-US" sz="3810" spc="41">
                  <a:solidFill>
                    <a:srgbClr val="FFFFFF"/>
                  </a:solidFill>
                  <a:latin typeface="Source Sans Pro Bold"/>
                </a:rPr>
                <a:t>The Trinity Sensory Processing Project</a:t>
              </a:r>
            </a:p>
          </p:txBody>
        </p:sp>
        <p:sp>
          <p:nvSpPr>
            <p:cNvPr id="6" name="TextBox 6"/>
            <p:cNvSpPr txBox="1"/>
            <p:nvPr/>
          </p:nvSpPr>
          <p:spPr>
            <a:xfrm>
              <a:off x="96955" y="209550"/>
              <a:ext cx="10154115" cy="2016806"/>
            </a:xfrm>
            <a:prstGeom prst="rect">
              <a:avLst/>
            </a:prstGeom>
          </p:spPr>
          <p:txBody>
            <a:bodyPr lIns="0" tIns="0" rIns="0" bIns="0" rtlCol="0" anchor="t">
              <a:spAutoFit/>
            </a:bodyPr>
            <a:lstStyle/>
            <a:p>
              <a:pPr marL="0" lvl="0" indent="0">
                <a:lnSpc>
                  <a:spcPts val="10988"/>
                </a:lnSpc>
              </a:pPr>
              <a:r>
                <a:rPr lang="en-US" sz="10988" spc="120">
                  <a:solidFill>
                    <a:srgbClr val="F0EFAD"/>
                  </a:solidFill>
                  <a:latin typeface="Source Sans Pro Bold"/>
                </a:rPr>
                <a:t>TCD Sense</a:t>
              </a:r>
            </a:p>
          </p:txBody>
        </p:sp>
      </p:grpSp>
      <p:sp>
        <p:nvSpPr>
          <p:cNvPr id="7" name="TextBox 7"/>
          <p:cNvSpPr txBox="1"/>
          <p:nvPr/>
        </p:nvSpPr>
        <p:spPr>
          <a:xfrm>
            <a:off x="3117835" y="942180"/>
            <a:ext cx="5232821" cy="1339628"/>
          </a:xfrm>
          <a:prstGeom prst="rect">
            <a:avLst/>
          </a:prstGeom>
        </p:spPr>
        <p:txBody>
          <a:bodyPr lIns="0" tIns="0" rIns="0" bIns="0" rtlCol="0" anchor="t">
            <a:spAutoFit/>
          </a:bodyPr>
          <a:lstStyle/>
          <a:p>
            <a:pPr algn="ctr">
              <a:lnSpc>
                <a:spcPts val="10927"/>
              </a:lnSpc>
            </a:pPr>
            <a:r>
              <a:rPr lang="en-US" sz="7805">
                <a:solidFill>
                  <a:srgbClr val="F0EFAD"/>
                </a:solidFill>
                <a:latin typeface="Source Sans Pro Bold"/>
              </a:rPr>
              <a:t>TCD Sense</a:t>
            </a:r>
          </a:p>
        </p:txBody>
      </p:sp>
      <p:sp>
        <p:nvSpPr>
          <p:cNvPr id="8" name="Freeform 8"/>
          <p:cNvSpPr/>
          <p:nvPr/>
        </p:nvSpPr>
        <p:spPr>
          <a:xfrm>
            <a:off x="491965" y="516118"/>
            <a:ext cx="2833224" cy="3068457"/>
          </a:xfrm>
          <a:custGeom>
            <a:avLst/>
            <a:gdLst/>
            <a:ahLst/>
            <a:cxnLst/>
            <a:rect l="l" t="t" r="r" b="b"/>
            <a:pathLst>
              <a:path w="2833224" h="3068457">
                <a:moveTo>
                  <a:pt x="0" y="0"/>
                </a:moveTo>
                <a:lnTo>
                  <a:pt x="2833224" y="0"/>
                </a:lnTo>
                <a:lnTo>
                  <a:pt x="2833224" y="3068458"/>
                </a:lnTo>
                <a:lnTo>
                  <a:pt x="0" y="3068458"/>
                </a:lnTo>
                <a:lnTo>
                  <a:pt x="0" y="0"/>
                </a:lnTo>
                <a:close/>
              </a:path>
            </a:pathLst>
          </a:custGeom>
          <a:blipFill>
            <a:blip r:embed="rId4"/>
            <a:stretch>
              <a:fillRect l="-5299"/>
            </a:stretch>
          </a:blipFill>
        </p:spPr>
        <p:txBody>
          <a:bodyPr/>
          <a:lstStyle/>
          <a:p>
            <a:endParaRPr lang="en-US"/>
          </a:p>
        </p:txBody>
      </p:sp>
      <p:sp>
        <p:nvSpPr>
          <p:cNvPr id="9" name="TextBox 9"/>
          <p:cNvSpPr txBox="1"/>
          <p:nvPr/>
        </p:nvSpPr>
        <p:spPr>
          <a:xfrm>
            <a:off x="3423457" y="2197367"/>
            <a:ext cx="4713075" cy="808747"/>
          </a:xfrm>
          <a:prstGeom prst="rect">
            <a:avLst/>
          </a:prstGeom>
        </p:spPr>
        <p:txBody>
          <a:bodyPr lIns="0" tIns="0" rIns="0" bIns="0" rtlCol="0" anchor="t">
            <a:spAutoFit/>
          </a:bodyPr>
          <a:lstStyle/>
          <a:p>
            <a:pPr algn="ctr">
              <a:lnSpc>
                <a:spcPts val="6725"/>
              </a:lnSpc>
            </a:pPr>
            <a:r>
              <a:rPr lang="en-US" sz="4804">
                <a:solidFill>
                  <a:srgbClr val="FFFFFF"/>
                </a:solidFill>
                <a:latin typeface="Source Sans Pro Bold Italics"/>
              </a:rPr>
              <a:t>Think Sensory...</a:t>
            </a:r>
          </a:p>
        </p:txBody>
      </p:sp>
      <p:grpSp>
        <p:nvGrpSpPr>
          <p:cNvPr id="10" name="Group 10"/>
          <p:cNvGrpSpPr>
            <a:grpSpLocks noChangeAspect="1"/>
          </p:cNvGrpSpPr>
          <p:nvPr/>
        </p:nvGrpSpPr>
        <p:grpSpPr>
          <a:xfrm>
            <a:off x="8350656" y="3291770"/>
            <a:ext cx="2592962" cy="3130304"/>
            <a:chOff x="0" y="0"/>
            <a:chExt cx="5760720" cy="6954520"/>
          </a:xfrm>
        </p:grpSpPr>
        <p:sp>
          <p:nvSpPr>
            <p:cNvPr id="11" name="Freeform 11"/>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12" name="Freeform 12"/>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5"/>
              <a:stretch>
                <a:fillRect l="223" r="223"/>
              </a:stretch>
            </a:blipFill>
          </p:spPr>
          <p:txBody>
            <a:bodyPr/>
            <a:lstStyle/>
            <a:p>
              <a:endParaRPr lang="en-US"/>
            </a:p>
          </p:txBody>
        </p:sp>
      </p:grpSp>
      <p:grpSp>
        <p:nvGrpSpPr>
          <p:cNvPr id="13" name="Group 13"/>
          <p:cNvGrpSpPr>
            <a:grpSpLocks noChangeAspect="1"/>
          </p:cNvGrpSpPr>
          <p:nvPr/>
        </p:nvGrpSpPr>
        <p:grpSpPr>
          <a:xfrm>
            <a:off x="10381176" y="544484"/>
            <a:ext cx="2592962" cy="3130304"/>
            <a:chOff x="0" y="0"/>
            <a:chExt cx="5760720" cy="6954520"/>
          </a:xfrm>
        </p:grpSpPr>
        <p:sp>
          <p:nvSpPr>
            <p:cNvPr id="14" name="Freeform 14"/>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15" name="Freeform 15"/>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6"/>
              <a:stretch>
                <a:fillRect l="223" r="223"/>
              </a:stretch>
            </a:blipFill>
          </p:spPr>
          <p:txBody>
            <a:bodyPr/>
            <a:lstStyle/>
            <a:p>
              <a:endParaRPr lang="en-US"/>
            </a:p>
          </p:txBody>
        </p:sp>
      </p:grpSp>
      <p:grpSp>
        <p:nvGrpSpPr>
          <p:cNvPr id="16" name="Group 16"/>
          <p:cNvGrpSpPr>
            <a:grpSpLocks noChangeAspect="1"/>
          </p:cNvGrpSpPr>
          <p:nvPr/>
        </p:nvGrpSpPr>
        <p:grpSpPr>
          <a:xfrm>
            <a:off x="13326360" y="342221"/>
            <a:ext cx="2592962" cy="3130304"/>
            <a:chOff x="0" y="0"/>
            <a:chExt cx="5760720" cy="6954520"/>
          </a:xfrm>
        </p:grpSpPr>
        <p:sp>
          <p:nvSpPr>
            <p:cNvPr id="17" name="Freeform 17"/>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18" name="Freeform 18"/>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7"/>
              <a:stretch>
                <a:fillRect l="151" r="151"/>
              </a:stretch>
            </a:blipFill>
          </p:spPr>
          <p:txBody>
            <a:bodyPr/>
            <a:lstStyle/>
            <a:p>
              <a:endParaRPr lang="en-US"/>
            </a:p>
          </p:txBody>
        </p:sp>
      </p:grpSp>
      <p:grpSp>
        <p:nvGrpSpPr>
          <p:cNvPr id="19" name="Group 19"/>
          <p:cNvGrpSpPr>
            <a:grpSpLocks noChangeAspect="1"/>
          </p:cNvGrpSpPr>
          <p:nvPr/>
        </p:nvGrpSpPr>
        <p:grpSpPr>
          <a:xfrm>
            <a:off x="11677657" y="3921429"/>
            <a:ext cx="2592962" cy="3130304"/>
            <a:chOff x="0" y="0"/>
            <a:chExt cx="5760720" cy="6954520"/>
          </a:xfrm>
        </p:grpSpPr>
        <p:sp>
          <p:nvSpPr>
            <p:cNvPr id="20" name="Freeform 20"/>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21" name="Freeform 21"/>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8"/>
              <a:stretch>
                <a:fillRect l="223" r="223"/>
              </a:stretch>
            </a:blipFill>
          </p:spPr>
          <p:txBody>
            <a:bodyPr/>
            <a:lstStyle/>
            <a:p>
              <a:endParaRPr lang="en-US"/>
            </a:p>
          </p:txBody>
        </p:sp>
      </p:grpSp>
      <p:grpSp>
        <p:nvGrpSpPr>
          <p:cNvPr id="22" name="Group 22"/>
          <p:cNvGrpSpPr>
            <a:grpSpLocks noChangeAspect="1"/>
          </p:cNvGrpSpPr>
          <p:nvPr/>
        </p:nvGrpSpPr>
        <p:grpSpPr>
          <a:xfrm>
            <a:off x="15004659" y="3674789"/>
            <a:ext cx="2592962" cy="3130304"/>
            <a:chOff x="0" y="0"/>
            <a:chExt cx="5760720" cy="6954520"/>
          </a:xfrm>
        </p:grpSpPr>
        <p:sp>
          <p:nvSpPr>
            <p:cNvPr id="23" name="Freeform 23"/>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24" name="Freeform 24"/>
            <p:cNvSpPr/>
            <p:nvPr/>
          </p:nvSpPr>
          <p:spPr>
            <a:xfrm>
              <a:off x="147004" y="265068"/>
              <a:ext cx="5464172" cy="5215345"/>
            </a:xfrm>
            <a:custGeom>
              <a:avLst/>
              <a:gdLst/>
              <a:ahLst/>
              <a:cxnLst/>
              <a:rect l="l" t="t" r="r" b="b"/>
              <a:pathLst>
                <a:path w="5464172" h="5215345">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9"/>
              <a:stretch>
                <a:fillRect l="223" t="-65" r="223" b="-65"/>
              </a:stretch>
            </a:blipFill>
          </p:spPr>
          <p:txBody>
            <a:bodyPr/>
            <a:lstStyle/>
            <a:p>
              <a:endParaRPr lang="en-US"/>
            </a:p>
          </p:txBody>
        </p:sp>
      </p:grpSp>
      <p:sp>
        <p:nvSpPr>
          <p:cNvPr id="25" name="TextBox 25"/>
          <p:cNvSpPr txBox="1"/>
          <p:nvPr/>
        </p:nvSpPr>
        <p:spPr>
          <a:xfrm>
            <a:off x="491965" y="8064512"/>
            <a:ext cx="9261635" cy="1123000"/>
          </a:xfrm>
          <a:prstGeom prst="rect">
            <a:avLst/>
          </a:prstGeom>
        </p:spPr>
        <p:txBody>
          <a:bodyPr wrap="square" lIns="0" tIns="0" rIns="0" bIns="0" rtlCol="0" anchor="t">
            <a:spAutoFit/>
          </a:bodyPr>
          <a:lstStyle/>
          <a:p>
            <a:pPr>
              <a:lnSpc>
                <a:spcPts val="9800"/>
              </a:lnSpc>
            </a:pPr>
            <a:r>
              <a:rPr lang="en-US" sz="5400" dirty="0">
                <a:solidFill>
                  <a:srgbClr val="FFFFFF"/>
                </a:solidFill>
                <a:latin typeface="Source Sans Pro Bold"/>
              </a:rPr>
              <a:t>A Summer Internship Journey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par>
                                <p:cTn id="14" presetID="18" presetClass="entr" presetSubtype="1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strips(downLeft)">
                                      <p:cBhvr>
                                        <p:cTn id="16" dur="500"/>
                                        <p:tgtEl>
                                          <p:spTgt spid="16"/>
                                        </p:tgtEl>
                                      </p:cBhvr>
                                    </p:animEffect>
                                  </p:childTnLst>
                                </p:cTn>
                              </p:par>
                              <p:par>
                                <p:cTn id="17" presetID="18" presetClass="entr" presetSubtype="1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TextBox 2"/>
          <p:cNvSpPr txBox="1"/>
          <p:nvPr/>
        </p:nvSpPr>
        <p:spPr>
          <a:xfrm>
            <a:off x="572152" y="4298672"/>
            <a:ext cx="9081192" cy="4456348"/>
          </a:xfrm>
          <a:prstGeom prst="rect">
            <a:avLst/>
          </a:prstGeom>
        </p:spPr>
        <p:txBody>
          <a:bodyPr lIns="0" tIns="0" rIns="0" bIns="0" rtlCol="0" anchor="t">
            <a:spAutoFit/>
          </a:bodyPr>
          <a:lstStyle/>
          <a:p>
            <a:pPr>
              <a:lnSpc>
                <a:spcPts val="7000"/>
              </a:lnSpc>
            </a:pPr>
            <a:r>
              <a:rPr lang="en-US" sz="5000" dirty="0">
                <a:solidFill>
                  <a:srgbClr val="FFFFFF"/>
                </a:solidFill>
                <a:latin typeface="Source Sans Pro Bold"/>
              </a:rPr>
              <a:t>TCD Sense</a:t>
            </a:r>
            <a:r>
              <a:rPr lang="en-US" sz="5000" dirty="0">
                <a:solidFill>
                  <a:srgbClr val="FFFFFF"/>
                </a:solidFill>
                <a:latin typeface="Source Sans Pro"/>
              </a:rPr>
              <a:t>, a programme focused </a:t>
            </a:r>
          </a:p>
          <a:p>
            <a:pPr algn="l">
              <a:lnSpc>
                <a:spcPts val="7000"/>
              </a:lnSpc>
              <a:spcBef>
                <a:spcPct val="0"/>
              </a:spcBef>
            </a:pPr>
            <a:r>
              <a:rPr lang="en-US" sz="5000" dirty="0">
                <a:solidFill>
                  <a:srgbClr val="FFFFFF"/>
                </a:solidFill>
                <a:latin typeface="Source Sans Pro"/>
              </a:rPr>
              <a:t>on creating indoor and outdoor </a:t>
            </a:r>
            <a:r>
              <a:rPr lang="en-US" sz="5000" dirty="0">
                <a:solidFill>
                  <a:srgbClr val="4B2D05"/>
                </a:solidFill>
                <a:latin typeface="Source Sans Pro Bold"/>
              </a:rPr>
              <a:t>SENSORY SPACES</a:t>
            </a:r>
            <a:r>
              <a:rPr lang="en-US" sz="5000" dirty="0">
                <a:solidFill>
                  <a:srgbClr val="4B2D05"/>
                </a:solidFill>
                <a:latin typeface="Source Sans Pro"/>
              </a:rPr>
              <a:t> </a:t>
            </a:r>
            <a:r>
              <a:rPr lang="en-US" sz="5000" dirty="0">
                <a:solidFill>
                  <a:srgbClr val="FFFFFF"/>
                </a:solidFill>
                <a:latin typeface="Source Sans Pro"/>
              </a:rPr>
              <a:t>and develop partnerships with academic and professional areas. </a:t>
            </a:r>
          </a:p>
        </p:txBody>
      </p:sp>
      <p:sp>
        <p:nvSpPr>
          <p:cNvPr id="3" name="Freeform 3"/>
          <p:cNvSpPr/>
          <p:nvPr/>
        </p:nvSpPr>
        <p:spPr>
          <a:xfrm>
            <a:off x="10434508" y="1827950"/>
            <a:ext cx="2855753" cy="2855753"/>
          </a:xfrm>
          <a:custGeom>
            <a:avLst/>
            <a:gdLst/>
            <a:ahLst/>
            <a:cxnLst/>
            <a:rect l="l" t="t" r="r" b="b"/>
            <a:pathLst>
              <a:path w="2855753" h="2855753">
                <a:moveTo>
                  <a:pt x="0" y="0"/>
                </a:moveTo>
                <a:lnTo>
                  <a:pt x="2855754" y="0"/>
                </a:lnTo>
                <a:lnTo>
                  <a:pt x="2855754" y="2855753"/>
                </a:lnTo>
                <a:lnTo>
                  <a:pt x="0" y="2855753"/>
                </a:lnTo>
                <a:lnTo>
                  <a:pt x="0" y="0"/>
                </a:lnTo>
                <a:close/>
              </a:path>
            </a:pathLst>
          </a:custGeom>
          <a:blipFill>
            <a:blip r:embed="rId2"/>
            <a:stretch>
              <a:fillRect/>
            </a:stretch>
          </a:blipFill>
        </p:spPr>
        <p:txBody>
          <a:bodyPr/>
          <a:lstStyle/>
          <a:p>
            <a:endParaRPr lang="en-US"/>
          </a:p>
        </p:txBody>
      </p:sp>
      <p:sp>
        <p:nvSpPr>
          <p:cNvPr id="4" name="Freeform 4"/>
          <p:cNvSpPr/>
          <p:nvPr/>
        </p:nvSpPr>
        <p:spPr>
          <a:xfrm>
            <a:off x="14662099" y="1826747"/>
            <a:ext cx="2856956" cy="2856956"/>
          </a:xfrm>
          <a:custGeom>
            <a:avLst/>
            <a:gdLst/>
            <a:ahLst/>
            <a:cxnLst/>
            <a:rect l="l" t="t" r="r" b="b"/>
            <a:pathLst>
              <a:path w="2856956" h="2856956">
                <a:moveTo>
                  <a:pt x="0" y="0"/>
                </a:moveTo>
                <a:lnTo>
                  <a:pt x="2856956" y="0"/>
                </a:lnTo>
                <a:lnTo>
                  <a:pt x="2856956" y="2856956"/>
                </a:lnTo>
                <a:lnTo>
                  <a:pt x="0" y="2856956"/>
                </a:lnTo>
                <a:lnTo>
                  <a:pt x="0" y="0"/>
                </a:lnTo>
                <a:close/>
              </a:path>
            </a:pathLst>
          </a:custGeom>
          <a:blipFill>
            <a:blip r:embed="rId3"/>
            <a:stretch>
              <a:fillRect/>
            </a:stretch>
          </a:blipFill>
        </p:spPr>
        <p:txBody>
          <a:bodyPr/>
          <a:lstStyle/>
          <a:p>
            <a:endParaRPr lang="en-US"/>
          </a:p>
        </p:txBody>
      </p:sp>
      <p:sp>
        <p:nvSpPr>
          <p:cNvPr id="5" name="Freeform 5"/>
          <p:cNvSpPr/>
          <p:nvPr/>
        </p:nvSpPr>
        <p:spPr>
          <a:xfrm>
            <a:off x="10434508" y="6402547"/>
            <a:ext cx="2855753" cy="2855753"/>
          </a:xfrm>
          <a:custGeom>
            <a:avLst/>
            <a:gdLst/>
            <a:ahLst/>
            <a:cxnLst/>
            <a:rect l="l" t="t" r="r" b="b"/>
            <a:pathLst>
              <a:path w="2855753" h="2855753">
                <a:moveTo>
                  <a:pt x="0" y="0"/>
                </a:moveTo>
                <a:lnTo>
                  <a:pt x="2855754" y="0"/>
                </a:lnTo>
                <a:lnTo>
                  <a:pt x="2855754" y="2855753"/>
                </a:lnTo>
                <a:lnTo>
                  <a:pt x="0" y="2855753"/>
                </a:lnTo>
                <a:lnTo>
                  <a:pt x="0" y="0"/>
                </a:lnTo>
                <a:close/>
              </a:path>
            </a:pathLst>
          </a:custGeom>
          <a:blipFill>
            <a:blip r:embed="rId4"/>
            <a:stretch>
              <a:fillRect t="-66" b="-66"/>
            </a:stretch>
          </a:blipFill>
        </p:spPr>
        <p:txBody>
          <a:bodyPr/>
          <a:lstStyle/>
          <a:p>
            <a:endParaRPr lang="en-US"/>
          </a:p>
        </p:txBody>
      </p:sp>
      <p:sp>
        <p:nvSpPr>
          <p:cNvPr id="6" name="Freeform 6"/>
          <p:cNvSpPr/>
          <p:nvPr/>
        </p:nvSpPr>
        <p:spPr>
          <a:xfrm>
            <a:off x="14662099" y="6401344"/>
            <a:ext cx="2856956" cy="2856956"/>
          </a:xfrm>
          <a:custGeom>
            <a:avLst/>
            <a:gdLst/>
            <a:ahLst/>
            <a:cxnLst/>
            <a:rect l="l" t="t" r="r" b="b"/>
            <a:pathLst>
              <a:path w="2856956" h="2856956">
                <a:moveTo>
                  <a:pt x="0" y="0"/>
                </a:moveTo>
                <a:lnTo>
                  <a:pt x="2856956" y="0"/>
                </a:lnTo>
                <a:lnTo>
                  <a:pt x="2856956" y="2856956"/>
                </a:lnTo>
                <a:lnTo>
                  <a:pt x="0" y="2856956"/>
                </a:lnTo>
                <a:lnTo>
                  <a:pt x="0" y="0"/>
                </a:lnTo>
                <a:close/>
              </a:path>
            </a:pathLst>
          </a:custGeom>
          <a:blipFill>
            <a:blip r:embed="rId5"/>
            <a:stretch>
              <a:fillRect l="-71" r="-71"/>
            </a:stretch>
          </a:blipFill>
        </p:spPr>
        <p:txBody>
          <a:bodyPr/>
          <a:lstStyle/>
          <a:p>
            <a:endParaRPr lang="en-US"/>
          </a:p>
        </p:txBody>
      </p:sp>
      <p:sp>
        <p:nvSpPr>
          <p:cNvPr id="7" name="TextBox 7"/>
          <p:cNvSpPr txBox="1"/>
          <p:nvPr/>
        </p:nvSpPr>
        <p:spPr>
          <a:xfrm>
            <a:off x="10074726" y="5419088"/>
            <a:ext cx="3575318" cy="870314"/>
          </a:xfrm>
          <a:prstGeom prst="rect">
            <a:avLst/>
          </a:prstGeom>
        </p:spPr>
        <p:txBody>
          <a:bodyPr lIns="0" tIns="0" rIns="0" bIns="0" rtlCol="0" anchor="t">
            <a:spAutoFit/>
          </a:bodyPr>
          <a:lstStyle/>
          <a:p>
            <a:pPr algn="ctr">
              <a:lnSpc>
                <a:spcPts val="7155"/>
              </a:lnSpc>
            </a:pPr>
            <a:r>
              <a:rPr lang="en-US" sz="5111">
                <a:solidFill>
                  <a:schemeClr val="bg1"/>
                </a:solidFill>
                <a:latin typeface="Source Sans Pro Bold"/>
              </a:rPr>
              <a:t>Social Space</a:t>
            </a:r>
          </a:p>
        </p:txBody>
      </p:sp>
      <p:sp>
        <p:nvSpPr>
          <p:cNvPr id="8" name="TextBox 8"/>
          <p:cNvSpPr txBox="1"/>
          <p:nvPr/>
        </p:nvSpPr>
        <p:spPr>
          <a:xfrm>
            <a:off x="13933782" y="5419088"/>
            <a:ext cx="4313588" cy="870314"/>
          </a:xfrm>
          <a:prstGeom prst="rect">
            <a:avLst/>
          </a:prstGeom>
        </p:spPr>
        <p:txBody>
          <a:bodyPr wrap="square" lIns="0" tIns="0" rIns="0" bIns="0" rtlCol="0" anchor="t">
            <a:spAutoFit/>
          </a:bodyPr>
          <a:lstStyle/>
          <a:p>
            <a:pPr algn="ctr">
              <a:lnSpc>
                <a:spcPts val="7155"/>
              </a:lnSpc>
            </a:pPr>
            <a:r>
              <a:rPr lang="en-US" sz="5111" dirty="0">
                <a:solidFill>
                  <a:schemeClr val="bg1"/>
                </a:solidFill>
                <a:latin typeface="Source Sans Pro Bold"/>
              </a:rPr>
              <a:t>Quiet Space</a:t>
            </a:r>
          </a:p>
        </p:txBody>
      </p:sp>
      <p:sp>
        <p:nvSpPr>
          <p:cNvPr id="9" name="TextBox 9"/>
          <p:cNvSpPr txBox="1"/>
          <p:nvPr/>
        </p:nvSpPr>
        <p:spPr>
          <a:xfrm>
            <a:off x="9912401" y="843336"/>
            <a:ext cx="4146561" cy="870314"/>
          </a:xfrm>
          <a:prstGeom prst="rect">
            <a:avLst/>
          </a:prstGeom>
        </p:spPr>
        <p:txBody>
          <a:bodyPr wrap="square" lIns="0" tIns="0" rIns="0" bIns="0" rtlCol="0" anchor="t">
            <a:spAutoFit/>
          </a:bodyPr>
          <a:lstStyle/>
          <a:p>
            <a:pPr algn="ctr">
              <a:lnSpc>
                <a:spcPts val="7155"/>
              </a:lnSpc>
            </a:pPr>
            <a:r>
              <a:rPr lang="en-US" sz="5111" dirty="0">
                <a:solidFill>
                  <a:schemeClr val="bg1"/>
                </a:solidFill>
                <a:latin typeface="Source Sans Pro Bold"/>
              </a:rPr>
              <a:t>Respite Room</a:t>
            </a:r>
          </a:p>
        </p:txBody>
      </p:sp>
      <p:sp>
        <p:nvSpPr>
          <p:cNvPr id="10" name="TextBox 10"/>
          <p:cNvSpPr txBox="1"/>
          <p:nvPr/>
        </p:nvSpPr>
        <p:spPr>
          <a:xfrm>
            <a:off x="14324333" y="843336"/>
            <a:ext cx="3532487" cy="870314"/>
          </a:xfrm>
          <a:prstGeom prst="rect">
            <a:avLst/>
          </a:prstGeom>
        </p:spPr>
        <p:txBody>
          <a:bodyPr lIns="0" tIns="0" rIns="0" bIns="0" rtlCol="0" anchor="t">
            <a:spAutoFit/>
          </a:bodyPr>
          <a:lstStyle/>
          <a:p>
            <a:pPr algn="ctr">
              <a:lnSpc>
                <a:spcPts val="7155"/>
              </a:lnSpc>
            </a:pPr>
            <a:r>
              <a:rPr lang="en-US" sz="5111">
                <a:solidFill>
                  <a:schemeClr val="bg1"/>
                </a:solidFill>
                <a:latin typeface="Source Sans Pro Bold"/>
              </a:rPr>
              <a:t>Study Space</a:t>
            </a:r>
          </a:p>
        </p:txBody>
      </p:sp>
      <p:sp>
        <p:nvSpPr>
          <p:cNvPr id="11" name="TextBox 11"/>
          <p:cNvSpPr txBox="1"/>
          <p:nvPr/>
        </p:nvSpPr>
        <p:spPr>
          <a:xfrm>
            <a:off x="3117835" y="942180"/>
            <a:ext cx="5232821" cy="1339628"/>
          </a:xfrm>
          <a:prstGeom prst="rect">
            <a:avLst/>
          </a:prstGeom>
        </p:spPr>
        <p:txBody>
          <a:bodyPr lIns="0" tIns="0" rIns="0" bIns="0" rtlCol="0" anchor="t">
            <a:spAutoFit/>
          </a:bodyPr>
          <a:lstStyle/>
          <a:p>
            <a:pPr algn="ctr">
              <a:lnSpc>
                <a:spcPts val="10927"/>
              </a:lnSpc>
            </a:pPr>
            <a:r>
              <a:rPr lang="en-US" sz="7805">
                <a:solidFill>
                  <a:srgbClr val="F0EFAD"/>
                </a:solidFill>
                <a:latin typeface="Source Sans Pro Bold"/>
              </a:rPr>
              <a:t>TCD Sense</a:t>
            </a:r>
          </a:p>
        </p:txBody>
      </p:sp>
      <p:sp>
        <p:nvSpPr>
          <p:cNvPr id="12" name="Freeform 12"/>
          <p:cNvSpPr/>
          <p:nvPr/>
        </p:nvSpPr>
        <p:spPr>
          <a:xfrm>
            <a:off x="491965" y="516118"/>
            <a:ext cx="2833224" cy="3068457"/>
          </a:xfrm>
          <a:custGeom>
            <a:avLst/>
            <a:gdLst/>
            <a:ahLst/>
            <a:cxnLst/>
            <a:rect l="l" t="t" r="r" b="b"/>
            <a:pathLst>
              <a:path w="2833224" h="3068457">
                <a:moveTo>
                  <a:pt x="0" y="0"/>
                </a:moveTo>
                <a:lnTo>
                  <a:pt x="2833224" y="0"/>
                </a:lnTo>
                <a:lnTo>
                  <a:pt x="2833224" y="3068458"/>
                </a:lnTo>
                <a:lnTo>
                  <a:pt x="0" y="3068458"/>
                </a:lnTo>
                <a:lnTo>
                  <a:pt x="0" y="0"/>
                </a:lnTo>
                <a:close/>
              </a:path>
            </a:pathLst>
          </a:custGeom>
          <a:blipFill>
            <a:blip r:embed="rId6"/>
            <a:stretch>
              <a:fillRect l="-5299"/>
            </a:stretch>
          </a:blipFill>
        </p:spPr>
        <p:txBody>
          <a:bodyPr/>
          <a:lstStyle/>
          <a:p>
            <a:endParaRPr lang="en-US"/>
          </a:p>
        </p:txBody>
      </p:sp>
      <p:sp>
        <p:nvSpPr>
          <p:cNvPr id="13" name="TextBox 13"/>
          <p:cNvSpPr txBox="1"/>
          <p:nvPr/>
        </p:nvSpPr>
        <p:spPr>
          <a:xfrm>
            <a:off x="3423457" y="2197367"/>
            <a:ext cx="4713075" cy="808747"/>
          </a:xfrm>
          <a:prstGeom prst="rect">
            <a:avLst/>
          </a:prstGeom>
        </p:spPr>
        <p:txBody>
          <a:bodyPr lIns="0" tIns="0" rIns="0" bIns="0" rtlCol="0" anchor="t">
            <a:spAutoFit/>
          </a:bodyPr>
          <a:lstStyle/>
          <a:p>
            <a:pPr algn="ctr">
              <a:lnSpc>
                <a:spcPts val="6725"/>
              </a:lnSpc>
            </a:pPr>
            <a:r>
              <a:rPr lang="en-US" sz="4804">
                <a:solidFill>
                  <a:srgbClr val="FFFFFF"/>
                </a:solidFill>
                <a:latin typeface="Source Sans Pro Bold Italics"/>
              </a:rPr>
              <a:t>Think Sensory...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10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10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10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1000"/>
                                        <p:tgtEl>
                                          <p:spTgt spid="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1000"/>
                                        <p:tgtEl>
                                          <p:spTgt spid="7"/>
                                        </p:tgtEl>
                                      </p:cBhvr>
                                    </p:animEffect>
                                  </p:childTnLst>
                                </p:cTn>
                              </p:par>
                              <p:par>
                                <p:cTn id="20" presetID="5"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1000"/>
                                        <p:tgtEl>
                                          <p:spTgt spid="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1000"/>
                                        <p:tgtEl>
                                          <p:spTgt spid="8"/>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1214337" y="4411390"/>
            <a:ext cx="3635183" cy="4846910"/>
          </a:xfrm>
          <a:custGeom>
            <a:avLst/>
            <a:gdLst/>
            <a:ahLst/>
            <a:cxnLst/>
            <a:rect l="l" t="t" r="r" b="b"/>
            <a:pathLst>
              <a:path w="3635183" h="4846910">
                <a:moveTo>
                  <a:pt x="0" y="0"/>
                </a:moveTo>
                <a:lnTo>
                  <a:pt x="3635182" y="0"/>
                </a:lnTo>
                <a:lnTo>
                  <a:pt x="3635182" y="4846910"/>
                </a:lnTo>
                <a:lnTo>
                  <a:pt x="0" y="4846910"/>
                </a:lnTo>
                <a:lnTo>
                  <a:pt x="0" y="0"/>
                </a:lnTo>
                <a:close/>
              </a:path>
            </a:pathLst>
          </a:custGeom>
          <a:blipFill>
            <a:blip r:embed="rId2"/>
            <a:stretch>
              <a:fillRect/>
            </a:stretch>
          </a:blipFill>
          <a:ln w="47625" cap="sq">
            <a:solidFill>
              <a:srgbClr val="F0EFAD"/>
            </a:solidFill>
            <a:prstDash val="solid"/>
            <a:miter/>
          </a:ln>
        </p:spPr>
        <p:txBody>
          <a:bodyPr/>
          <a:lstStyle/>
          <a:p>
            <a:endParaRPr lang="en-US"/>
          </a:p>
        </p:txBody>
      </p:sp>
      <p:sp>
        <p:nvSpPr>
          <p:cNvPr id="3" name="TextBox 3"/>
          <p:cNvSpPr txBox="1"/>
          <p:nvPr/>
        </p:nvSpPr>
        <p:spPr>
          <a:xfrm>
            <a:off x="3457826" y="471199"/>
            <a:ext cx="7303162" cy="2074543"/>
          </a:xfrm>
          <a:prstGeom prst="rect">
            <a:avLst/>
          </a:prstGeom>
        </p:spPr>
        <p:txBody>
          <a:bodyPr lIns="0" tIns="0" rIns="0" bIns="0" rtlCol="0" anchor="t">
            <a:spAutoFit/>
          </a:bodyPr>
          <a:lstStyle/>
          <a:p>
            <a:pPr>
              <a:lnSpc>
                <a:spcPts val="10080"/>
              </a:lnSpc>
            </a:pPr>
            <a:r>
              <a:rPr lang="en-US" sz="8000">
                <a:solidFill>
                  <a:srgbClr val="F0EFAD"/>
                </a:solidFill>
                <a:latin typeface="Source Sans Pro Bold"/>
              </a:rPr>
              <a:t>TCD Sense</a:t>
            </a:r>
          </a:p>
          <a:p>
            <a:pPr>
              <a:lnSpc>
                <a:spcPts val="6300"/>
              </a:lnSpc>
            </a:pPr>
            <a:r>
              <a:rPr lang="en-US" sz="5000">
                <a:solidFill>
                  <a:srgbClr val="FFFFFF"/>
                </a:solidFill>
                <a:latin typeface="Source Sans Pro Bold"/>
              </a:rPr>
              <a:t>Summer Internship</a:t>
            </a:r>
            <a:r>
              <a:rPr lang="en-US" sz="5000">
                <a:solidFill>
                  <a:srgbClr val="000000"/>
                </a:solidFill>
                <a:latin typeface="Source Sans Pro Bold"/>
              </a:rPr>
              <a:t> </a:t>
            </a:r>
            <a:r>
              <a:rPr lang="en-US" sz="5000">
                <a:solidFill>
                  <a:srgbClr val="FFFFFF"/>
                </a:solidFill>
                <a:latin typeface="Source Sans Pro Bold"/>
              </a:rPr>
              <a:t>2023</a:t>
            </a:r>
          </a:p>
        </p:txBody>
      </p:sp>
      <p:sp>
        <p:nvSpPr>
          <p:cNvPr id="4" name="Freeform 4"/>
          <p:cNvSpPr/>
          <p:nvPr/>
        </p:nvSpPr>
        <p:spPr>
          <a:xfrm>
            <a:off x="5291816" y="4411390"/>
            <a:ext cx="3635183" cy="4846910"/>
          </a:xfrm>
          <a:custGeom>
            <a:avLst/>
            <a:gdLst/>
            <a:ahLst/>
            <a:cxnLst/>
            <a:rect l="l" t="t" r="r" b="b"/>
            <a:pathLst>
              <a:path w="3635183" h="4846910">
                <a:moveTo>
                  <a:pt x="0" y="0"/>
                </a:moveTo>
                <a:lnTo>
                  <a:pt x="3635182" y="0"/>
                </a:lnTo>
                <a:lnTo>
                  <a:pt x="3635182" y="4846910"/>
                </a:lnTo>
                <a:lnTo>
                  <a:pt x="0" y="4846910"/>
                </a:lnTo>
                <a:lnTo>
                  <a:pt x="0" y="0"/>
                </a:lnTo>
                <a:close/>
              </a:path>
            </a:pathLst>
          </a:custGeom>
          <a:blipFill>
            <a:blip r:embed="rId3"/>
            <a:stretch>
              <a:fillRect/>
            </a:stretch>
          </a:blipFill>
          <a:ln w="47625" cap="sq">
            <a:solidFill>
              <a:srgbClr val="F0EFAD"/>
            </a:solidFill>
            <a:prstDash val="solid"/>
            <a:miter/>
          </a:ln>
        </p:spPr>
        <p:txBody>
          <a:bodyPr/>
          <a:lstStyle/>
          <a:p>
            <a:endParaRPr lang="en-US"/>
          </a:p>
        </p:txBody>
      </p:sp>
      <p:sp>
        <p:nvSpPr>
          <p:cNvPr id="5" name="Freeform 5"/>
          <p:cNvSpPr/>
          <p:nvPr/>
        </p:nvSpPr>
        <p:spPr>
          <a:xfrm>
            <a:off x="9365148" y="4411390"/>
            <a:ext cx="3635183" cy="4846910"/>
          </a:xfrm>
          <a:custGeom>
            <a:avLst/>
            <a:gdLst/>
            <a:ahLst/>
            <a:cxnLst/>
            <a:rect l="l" t="t" r="r" b="b"/>
            <a:pathLst>
              <a:path w="3635183" h="4846910">
                <a:moveTo>
                  <a:pt x="0" y="0"/>
                </a:moveTo>
                <a:lnTo>
                  <a:pt x="3635183" y="0"/>
                </a:lnTo>
                <a:lnTo>
                  <a:pt x="3635183" y="4846910"/>
                </a:lnTo>
                <a:lnTo>
                  <a:pt x="0" y="4846910"/>
                </a:lnTo>
                <a:lnTo>
                  <a:pt x="0" y="0"/>
                </a:lnTo>
                <a:close/>
              </a:path>
            </a:pathLst>
          </a:custGeom>
          <a:blipFill>
            <a:blip r:embed="rId4"/>
            <a:stretch>
              <a:fillRect/>
            </a:stretch>
          </a:blipFill>
          <a:ln w="47625" cap="sq">
            <a:solidFill>
              <a:srgbClr val="F0EFAD"/>
            </a:solidFill>
            <a:prstDash val="solid"/>
            <a:miter/>
          </a:ln>
        </p:spPr>
        <p:txBody>
          <a:bodyPr/>
          <a:lstStyle/>
          <a:p>
            <a:endParaRPr lang="en-US"/>
          </a:p>
        </p:txBody>
      </p:sp>
      <p:sp>
        <p:nvSpPr>
          <p:cNvPr id="6" name="Freeform 6"/>
          <p:cNvSpPr/>
          <p:nvPr/>
        </p:nvSpPr>
        <p:spPr>
          <a:xfrm>
            <a:off x="13438481" y="4411390"/>
            <a:ext cx="3635183" cy="4846910"/>
          </a:xfrm>
          <a:custGeom>
            <a:avLst/>
            <a:gdLst/>
            <a:ahLst/>
            <a:cxnLst/>
            <a:rect l="l" t="t" r="r" b="b"/>
            <a:pathLst>
              <a:path w="3635183" h="4846910">
                <a:moveTo>
                  <a:pt x="0" y="0"/>
                </a:moveTo>
                <a:lnTo>
                  <a:pt x="3635182" y="0"/>
                </a:lnTo>
                <a:lnTo>
                  <a:pt x="3635182" y="4846910"/>
                </a:lnTo>
                <a:lnTo>
                  <a:pt x="0" y="4846910"/>
                </a:lnTo>
                <a:lnTo>
                  <a:pt x="0" y="0"/>
                </a:lnTo>
                <a:close/>
              </a:path>
            </a:pathLst>
          </a:custGeom>
          <a:blipFill>
            <a:blip r:embed="rId5"/>
            <a:stretch>
              <a:fillRect/>
            </a:stretch>
          </a:blipFill>
          <a:ln w="47625" cap="sq">
            <a:solidFill>
              <a:srgbClr val="F0EFAD"/>
            </a:solidFill>
            <a:prstDash val="solid"/>
            <a:miter/>
          </a:ln>
        </p:spPr>
        <p:txBody>
          <a:bodyPr/>
          <a:lstStyle/>
          <a:p>
            <a:endParaRPr lang="en-US"/>
          </a:p>
        </p:txBody>
      </p:sp>
      <p:sp>
        <p:nvSpPr>
          <p:cNvPr id="7" name="TextBox 7"/>
          <p:cNvSpPr txBox="1"/>
          <p:nvPr/>
        </p:nvSpPr>
        <p:spPr>
          <a:xfrm>
            <a:off x="596501" y="2877611"/>
            <a:ext cx="11025262" cy="844550"/>
          </a:xfrm>
          <a:prstGeom prst="rect">
            <a:avLst/>
          </a:prstGeom>
        </p:spPr>
        <p:txBody>
          <a:bodyPr lIns="0" tIns="0" rIns="0" bIns="0" rtlCol="0" anchor="t">
            <a:spAutoFit/>
          </a:bodyPr>
          <a:lstStyle/>
          <a:p>
            <a:pPr>
              <a:lnSpc>
                <a:spcPts val="6999"/>
              </a:lnSpc>
            </a:pPr>
            <a:r>
              <a:rPr lang="en-US" sz="4999">
                <a:solidFill>
                  <a:srgbClr val="FFFFFF"/>
                </a:solidFill>
                <a:latin typeface="Source Sans Pro Bold"/>
              </a:rPr>
              <a:t>Posters Designed for TCD Sense Spaces</a:t>
            </a:r>
            <a:r>
              <a:rPr lang="en-US" sz="4999">
                <a:solidFill>
                  <a:srgbClr val="000000"/>
                </a:solidFill>
                <a:latin typeface="Source Sans Pro Bold"/>
              </a:rPr>
              <a:t> </a:t>
            </a:r>
          </a:p>
        </p:txBody>
      </p:sp>
      <p:sp>
        <p:nvSpPr>
          <p:cNvPr id="8" name="Freeform 8"/>
          <p:cNvSpPr/>
          <p:nvPr/>
        </p:nvSpPr>
        <p:spPr>
          <a:xfrm>
            <a:off x="596501" y="368161"/>
            <a:ext cx="2263682" cy="2328243"/>
          </a:xfrm>
          <a:custGeom>
            <a:avLst/>
            <a:gdLst/>
            <a:ahLst/>
            <a:cxnLst/>
            <a:rect l="l" t="t" r="r" b="b"/>
            <a:pathLst>
              <a:path w="2263682" h="2328243">
                <a:moveTo>
                  <a:pt x="0" y="0"/>
                </a:moveTo>
                <a:lnTo>
                  <a:pt x="2263681" y="0"/>
                </a:lnTo>
                <a:lnTo>
                  <a:pt x="2263681" y="2328243"/>
                </a:lnTo>
                <a:lnTo>
                  <a:pt x="0" y="2328243"/>
                </a:lnTo>
                <a:lnTo>
                  <a:pt x="0" y="0"/>
                </a:lnTo>
                <a:close/>
              </a:path>
            </a:pathLst>
          </a:custGeom>
          <a:blipFill>
            <a:blip r:embed="rId6"/>
            <a:stretch>
              <a:fillRect/>
            </a:stretch>
          </a:blipFill>
        </p:spPr>
        <p:txBody>
          <a:bodyPr/>
          <a:lstStyle/>
          <a:p>
            <a:endParaRPr lang="en-US"/>
          </a:p>
        </p:txBody>
      </p:sp>
      <p:grpSp>
        <p:nvGrpSpPr>
          <p:cNvPr id="9" name="Group 9"/>
          <p:cNvGrpSpPr>
            <a:grpSpLocks noChangeAspect="1"/>
          </p:cNvGrpSpPr>
          <p:nvPr/>
        </p:nvGrpSpPr>
        <p:grpSpPr>
          <a:xfrm>
            <a:off x="13322969" y="518824"/>
            <a:ext cx="2592962" cy="3130304"/>
            <a:chOff x="0" y="0"/>
            <a:chExt cx="5760720" cy="6954520"/>
          </a:xfrm>
        </p:grpSpPr>
        <p:sp>
          <p:nvSpPr>
            <p:cNvPr id="10" name="Freeform 10"/>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81358A"/>
            </a:solidFill>
          </p:spPr>
          <p:txBody>
            <a:bodyPr/>
            <a:lstStyle/>
            <a:p>
              <a:endParaRPr lang="en-US"/>
            </a:p>
          </p:txBody>
        </p:sp>
        <p:sp>
          <p:nvSpPr>
            <p:cNvPr id="11" name="Freeform 11"/>
            <p:cNvSpPr/>
            <p:nvPr/>
          </p:nvSpPr>
          <p:spPr>
            <a:xfrm rot="-240000">
              <a:off x="118929" y="206343"/>
              <a:ext cx="5520322" cy="5332794"/>
            </a:xfrm>
            <a:custGeom>
              <a:avLst/>
              <a:gdLst/>
              <a:ahLst/>
              <a:cxnLst/>
              <a:rect l="l" t="t" r="r" b="b"/>
              <a:pathLst>
                <a:path w="5520322" h="5332794">
                  <a:moveTo>
                    <a:pt x="2941772" y="69239"/>
                  </a:moveTo>
                  <a:cubicBezTo>
                    <a:pt x="2011421" y="0"/>
                    <a:pt x="1115135" y="433845"/>
                    <a:pt x="592298" y="1206496"/>
                  </a:cubicBezTo>
                  <a:cubicBezTo>
                    <a:pt x="69461" y="1979146"/>
                    <a:pt x="0" y="2972487"/>
                    <a:pt x="410216" y="3810383"/>
                  </a:cubicBezTo>
                  <a:cubicBezTo>
                    <a:pt x="820433" y="4648278"/>
                    <a:pt x="1647617" y="5202640"/>
                    <a:pt x="2578550" y="5263555"/>
                  </a:cubicBezTo>
                  <a:cubicBezTo>
                    <a:pt x="3508901" y="5332794"/>
                    <a:pt x="4405187" y="4898949"/>
                    <a:pt x="4928024" y="4126299"/>
                  </a:cubicBezTo>
                  <a:cubicBezTo>
                    <a:pt x="5450861" y="3353648"/>
                    <a:pt x="5520322" y="2360307"/>
                    <a:pt x="5110105" y="1522412"/>
                  </a:cubicBezTo>
                  <a:cubicBezTo>
                    <a:pt x="4699889" y="684516"/>
                    <a:pt x="3872705" y="130154"/>
                    <a:pt x="2941772" y="69239"/>
                  </a:cubicBezTo>
                  <a:close/>
                </a:path>
              </a:pathLst>
            </a:custGeom>
            <a:blipFill>
              <a:blip r:embed="rId7"/>
              <a:stretch>
                <a:fillRect l="-31256" t="-28149" r="-71476" b="-186"/>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2000" fill="hold"/>
                                        <p:tgtEl>
                                          <p:spTgt spid="2"/>
                                        </p:tgtEl>
                                        <p:attrNameLst>
                                          <p:attrName>stroke.color</p:attrName>
                                        </p:attrNameLst>
                                      </p:cBhvr>
                                      <p:to>
                                        <a:schemeClr val="accent2"/>
                                      </p:to>
                                    </p:animClr>
                                    <p:set>
                                      <p:cBhvr>
                                        <p:cTn id="7" dur="2000" fill="hold"/>
                                        <p:tgtEl>
                                          <p:spTgt spid="2"/>
                                        </p:tgtEl>
                                        <p:attrNameLst>
                                          <p:attrName>stroke.on</p:attrName>
                                        </p:attrNameLst>
                                      </p:cBhvr>
                                      <p:to>
                                        <p:strVal val="true"/>
                                      </p:to>
                                    </p:set>
                                  </p:childTnLst>
                                </p:cTn>
                              </p:par>
                              <p:par>
                                <p:cTn id="8" presetID="7" presetClass="emph" presetSubtype="2" fill="hold" nodeType="withEffect">
                                  <p:stCondLst>
                                    <p:cond delay="0"/>
                                  </p:stCondLst>
                                  <p:childTnLst>
                                    <p:animClr clrSpc="rgb" dir="cw">
                                      <p:cBhvr>
                                        <p:cTn id="9" dur="2000" fill="hold"/>
                                        <p:tgtEl>
                                          <p:spTgt spid="4"/>
                                        </p:tgtEl>
                                        <p:attrNameLst>
                                          <p:attrName>stroke.color</p:attrName>
                                        </p:attrNameLst>
                                      </p:cBhvr>
                                      <p:to>
                                        <a:schemeClr val="accent2"/>
                                      </p:to>
                                    </p:animClr>
                                    <p:set>
                                      <p:cBhvr>
                                        <p:cTn id="10" dur="2000" fill="hold"/>
                                        <p:tgtEl>
                                          <p:spTgt spid="4"/>
                                        </p:tgtEl>
                                        <p:attrNameLst>
                                          <p:attrName>stroke.on</p:attrName>
                                        </p:attrNameLst>
                                      </p:cBhvr>
                                      <p:to>
                                        <p:strVal val="true"/>
                                      </p:to>
                                    </p:set>
                                  </p:childTnLst>
                                </p:cTn>
                              </p:par>
                              <p:par>
                                <p:cTn id="11" presetID="7" presetClass="emph" presetSubtype="2" fill="hold" nodeType="withEffect">
                                  <p:stCondLst>
                                    <p:cond delay="0"/>
                                  </p:stCondLst>
                                  <p:childTnLst>
                                    <p:animClr clrSpc="rgb" dir="cw">
                                      <p:cBhvr>
                                        <p:cTn id="12" dur="2000" fill="hold"/>
                                        <p:tgtEl>
                                          <p:spTgt spid="5"/>
                                        </p:tgtEl>
                                        <p:attrNameLst>
                                          <p:attrName>stroke.color</p:attrName>
                                        </p:attrNameLst>
                                      </p:cBhvr>
                                      <p:to>
                                        <a:schemeClr val="accent2"/>
                                      </p:to>
                                    </p:animClr>
                                    <p:set>
                                      <p:cBhvr>
                                        <p:cTn id="13" dur="2000" fill="hold"/>
                                        <p:tgtEl>
                                          <p:spTgt spid="5"/>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2000" fill="hold"/>
                                        <p:tgtEl>
                                          <p:spTgt spid="6"/>
                                        </p:tgtEl>
                                        <p:attrNameLst>
                                          <p:attrName>stroke.color</p:attrName>
                                        </p:attrNameLst>
                                      </p:cBhvr>
                                      <p:to>
                                        <a:schemeClr val="accent2"/>
                                      </p:to>
                                    </p:animClr>
                                    <p:set>
                                      <p:cBhvr>
                                        <p:cTn id="16"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10760988" y="691630"/>
            <a:ext cx="7062043" cy="8903739"/>
          </a:xfrm>
          <a:custGeom>
            <a:avLst/>
            <a:gdLst/>
            <a:ahLst/>
            <a:cxnLst/>
            <a:rect l="l" t="t" r="r" b="b"/>
            <a:pathLst>
              <a:path w="7062043" h="8903739">
                <a:moveTo>
                  <a:pt x="0" y="0"/>
                </a:moveTo>
                <a:lnTo>
                  <a:pt x="7062043" y="0"/>
                </a:lnTo>
                <a:lnTo>
                  <a:pt x="7062043" y="8903740"/>
                </a:lnTo>
                <a:lnTo>
                  <a:pt x="0" y="8903740"/>
                </a:lnTo>
                <a:lnTo>
                  <a:pt x="0" y="0"/>
                </a:lnTo>
                <a:close/>
              </a:path>
            </a:pathLst>
          </a:custGeom>
          <a:blipFill>
            <a:blip r:embed="rId2"/>
            <a:stretch>
              <a:fillRect/>
            </a:stretch>
          </a:blipFill>
          <a:ln w="47625" cap="sq">
            <a:solidFill>
              <a:srgbClr val="F0EFAD"/>
            </a:solidFill>
            <a:prstDash val="solid"/>
            <a:miter/>
          </a:ln>
        </p:spPr>
        <p:txBody>
          <a:bodyPr/>
          <a:lstStyle/>
          <a:p>
            <a:endParaRPr lang="en-US"/>
          </a:p>
        </p:txBody>
      </p:sp>
      <p:sp>
        <p:nvSpPr>
          <p:cNvPr id="3" name="Freeform 3"/>
          <p:cNvSpPr/>
          <p:nvPr/>
        </p:nvSpPr>
        <p:spPr>
          <a:xfrm>
            <a:off x="276250" y="6212065"/>
            <a:ext cx="3144169" cy="3144169"/>
          </a:xfrm>
          <a:custGeom>
            <a:avLst/>
            <a:gdLst/>
            <a:ahLst/>
            <a:cxnLst/>
            <a:rect l="l" t="t" r="r" b="b"/>
            <a:pathLst>
              <a:path w="3144169" h="3144169">
                <a:moveTo>
                  <a:pt x="0" y="0"/>
                </a:moveTo>
                <a:lnTo>
                  <a:pt x="3144169" y="0"/>
                </a:lnTo>
                <a:lnTo>
                  <a:pt x="3144169" y="3144168"/>
                </a:lnTo>
                <a:lnTo>
                  <a:pt x="0" y="3144168"/>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76250" y="368161"/>
            <a:ext cx="7968478" cy="1886536"/>
            <a:chOff x="0" y="0"/>
            <a:chExt cx="10624637" cy="2515382"/>
          </a:xfrm>
        </p:grpSpPr>
        <p:sp>
          <p:nvSpPr>
            <p:cNvPr id="5" name="Freeform 5"/>
            <p:cNvSpPr/>
            <p:nvPr/>
          </p:nvSpPr>
          <p:spPr>
            <a:xfrm>
              <a:off x="0" y="0"/>
              <a:ext cx="2445631" cy="2515382"/>
            </a:xfrm>
            <a:custGeom>
              <a:avLst/>
              <a:gdLst/>
              <a:ahLst/>
              <a:cxnLst/>
              <a:rect l="l" t="t" r="r" b="b"/>
              <a:pathLst>
                <a:path w="2445631" h="2515382">
                  <a:moveTo>
                    <a:pt x="0" y="0"/>
                  </a:moveTo>
                  <a:lnTo>
                    <a:pt x="2445631" y="0"/>
                  </a:lnTo>
                  <a:lnTo>
                    <a:pt x="2445631" y="2515382"/>
                  </a:lnTo>
                  <a:lnTo>
                    <a:pt x="0" y="251538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734464" y="124672"/>
              <a:ext cx="7890174" cy="2227937"/>
            </a:xfrm>
            <a:prstGeom prst="rect">
              <a:avLst/>
            </a:prstGeom>
          </p:spPr>
          <p:txBody>
            <a:bodyPr lIns="0" tIns="0" rIns="0" bIns="0" rtlCol="0" anchor="t">
              <a:spAutoFit/>
            </a:bodyPr>
            <a:lstStyle/>
            <a:p>
              <a:pPr>
                <a:lnSpc>
                  <a:spcPts val="8167"/>
                </a:lnSpc>
              </a:pPr>
              <a:r>
                <a:rPr lang="en-US" sz="6482">
                  <a:solidFill>
                    <a:srgbClr val="F0EFAD"/>
                  </a:solidFill>
                  <a:latin typeface="Source Sans Pro Bold"/>
                </a:rPr>
                <a:t>TCD Sense</a:t>
              </a:r>
            </a:p>
            <a:p>
              <a:pPr>
                <a:lnSpc>
                  <a:spcPts val="5105"/>
                </a:lnSpc>
              </a:pPr>
              <a:r>
                <a:rPr lang="en-US" sz="4051">
                  <a:solidFill>
                    <a:srgbClr val="FFFFFF"/>
                  </a:solidFill>
                  <a:latin typeface="Source Sans Pro Bold"/>
                </a:rPr>
                <a:t>Summer Internship</a:t>
              </a:r>
              <a:r>
                <a:rPr lang="en-US" sz="4051">
                  <a:solidFill>
                    <a:srgbClr val="000000"/>
                  </a:solidFill>
                  <a:latin typeface="Source Sans Pro Bold"/>
                </a:rPr>
                <a:t> </a:t>
              </a:r>
              <a:r>
                <a:rPr lang="en-US" sz="4051">
                  <a:solidFill>
                    <a:srgbClr val="FFFFFF"/>
                  </a:solidFill>
                  <a:latin typeface="Source Sans Pro Bold"/>
                </a:rPr>
                <a:t>2023</a:t>
              </a:r>
            </a:p>
          </p:txBody>
        </p:sp>
      </p:grpSp>
      <p:sp>
        <p:nvSpPr>
          <p:cNvPr id="7" name="TextBox 7"/>
          <p:cNvSpPr txBox="1"/>
          <p:nvPr/>
        </p:nvSpPr>
        <p:spPr>
          <a:xfrm>
            <a:off x="276250" y="2831619"/>
            <a:ext cx="9477147" cy="2736849"/>
          </a:xfrm>
          <a:prstGeom prst="rect">
            <a:avLst/>
          </a:prstGeom>
        </p:spPr>
        <p:txBody>
          <a:bodyPr lIns="0" tIns="0" rIns="0" bIns="0" rtlCol="0" anchor="t">
            <a:spAutoFit/>
          </a:bodyPr>
          <a:lstStyle/>
          <a:p>
            <a:pPr>
              <a:lnSpc>
                <a:spcPts val="4900"/>
              </a:lnSpc>
            </a:pPr>
            <a:r>
              <a:rPr lang="en-US" sz="3500">
                <a:solidFill>
                  <a:srgbClr val="FFFFFF"/>
                </a:solidFill>
                <a:latin typeface="Source Sans Pro Bold"/>
              </a:rPr>
              <a:t>Trinity College Botanic Garden Sensory Trail</a:t>
            </a:r>
          </a:p>
          <a:p>
            <a:pPr>
              <a:lnSpc>
                <a:spcPts val="4200"/>
              </a:lnSpc>
            </a:pPr>
            <a:r>
              <a:rPr lang="en-US" sz="3000">
                <a:solidFill>
                  <a:srgbClr val="FFFFFF"/>
                </a:solidFill>
                <a:latin typeface="Source Sans Pro Bold"/>
              </a:rPr>
              <a:t> </a:t>
            </a:r>
            <a:r>
              <a:rPr lang="en-US" sz="3000">
                <a:solidFill>
                  <a:srgbClr val="000000"/>
                </a:solidFill>
                <a:latin typeface="Source Sans Pro Bold"/>
              </a:rPr>
              <a:t>A collaboration between the disAbility Service,</a:t>
            </a:r>
          </a:p>
          <a:p>
            <a:pPr>
              <a:lnSpc>
                <a:spcPts val="4200"/>
              </a:lnSpc>
            </a:pPr>
            <a:r>
              <a:rPr lang="en-US" sz="3000">
                <a:solidFill>
                  <a:srgbClr val="000000"/>
                </a:solidFill>
                <a:latin typeface="Source Sans Pro Bold"/>
              </a:rPr>
              <a:t>TCD Sense, and Trinity College Botanic Garden.</a:t>
            </a:r>
          </a:p>
          <a:p>
            <a:pPr>
              <a:lnSpc>
                <a:spcPts val="4200"/>
              </a:lnSpc>
            </a:pPr>
            <a:r>
              <a:rPr lang="en-US" sz="3000">
                <a:solidFill>
                  <a:srgbClr val="000000"/>
                </a:solidFill>
                <a:latin typeface="Source Sans Pro Bold"/>
              </a:rPr>
              <a:t>The Sensory Trail and Sensory Stops were created by Heather McLean, TCD Botany Student 2023.</a:t>
            </a:r>
          </a:p>
        </p:txBody>
      </p:sp>
      <p:sp>
        <p:nvSpPr>
          <p:cNvPr id="8" name="TextBox 8"/>
          <p:cNvSpPr txBox="1"/>
          <p:nvPr/>
        </p:nvSpPr>
        <p:spPr>
          <a:xfrm>
            <a:off x="3661454" y="6174885"/>
            <a:ext cx="5806795" cy="3212418"/>
          </a:xfrm>
          <a:prstGeom prst="rect">
            <a:avLst/>
          </a:prstGeom>
        </p:spPr>
        <p:txBody>
          <a:bodyPr lIns="0" tIns="0" rIns="0" bIns="0" rtlCol="0" anchor="t">
            <a:spAutoFit/>
          </a:bodyPr>
          <a:lstStyle/>
          <a:p>
            <a:pPr marL="647711" lvl="1" indent="-323856">
              <a:lnSpc>
                <a:spcPts val="4200"/>
              </a:lnSpc>
              <a:buFont typeface="Arial"/>
              <a:buChar char="•"/>
            </a:pPr>
            <a:r>
              <a:rPr lang="en-US" sz="3000" dirty="0">
                <a:solidFill>
                  <a:srgbClr val="FFFFFF"/>
                </a:solidFill>
                <a:latin typeface="Source Sans Pro"/>
              </a:rPr>
              <a:t>Sensory Trail Map</a:t>
            </a:r>
          </a:p>
          <a:p>
            <a:pPr marL="647711" lvl="1" indent="-323856">
              <a:lnSpc>
                <a:spcPts val="4200"/>
              </a:lnSpc>
              <a:buFont typeface="Arial"/>
              <a:buChar char="•"/>
            </a:pPr>
            <a:r>
              <a:rPr lang="en-US" sz="3000" dirty="0">
                <a:solidFill>
                  <a:srgbClr val="FFFFFF"/>
                </a:solidFill>
                <a:latin typeface="Source Sans Pro"/>
              </a:rPr>
              <a:t>Sensory Stop Descriptions</a:t>
            </a:r>
          </a:p>
          <a:p>
            <a:pPr marL="647711" lvl="1" indent="-323856">
              <a:lnSpc>
                <a:spcPts val="4200"/>
              </a:lnSpc>
              <a:buFont typeface="Arial"/>
              <a:buChar char="•"/>
            </a:pPr>
            <a:r>
              <a:rPr lang="en-US" sz="3000" dirty="0">
                <a:solidFill>
                  <a:srgbClr val="FFFFFF"/>
                </a:solidFill>
                <a:latin typeface="Source Sans Pro"/>
              </a:rPr>
              <a:t>Audio Descriptions of Sensory Trail Stops</a:t>
            </a:r>
          </a:p>
          <a:p>
            <a:pPr marL="647711" lvl="1" indent="-323856">
              <a:lnSpc>
                <a:spcPts val="4200"/>
              </a:lnSpc>
              <a:buFont typeface="Arial"/>
              <a:buChar char="•"/>
            </a:pPr>
            <a:r>
              <a:rPr lang="en-US" sz="3000" dirty="0">
                <a:solidFill>
                  <a:srgbClr val="FFFFFF"/>
                </a:solidFill>
                <a:latin typeface="Source Sans Pro"/>
              </a:rPr>
              <a:t>Log Seats made from fallen trees in the Botanic Garden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grpSp>
        <p:nvGrpSpPr>
          <p:cNvPr id="2" name="Group 2"/>
          <p:cNvGrpSpPr/>
          <p:nvPr/>
        </p:nvGrpSpPr>
        <p:grpSpPr>
          <a:xfrm>
            <a:off x="491965" y="516118"/>
            <a:ext cx="7514498" cy="2934066"/>
            <a:chOff x="0" y="0"/>
            <a:chExt cx="10019331" cy="3912088"/>
          </a:xfrm>
        </p:grpSpPr>
        <p:sp>
          <p:nvSpPr>
            <p:cNvPr id="3" name="TextBox 3"/>
            <p:cNvSpPr txBox="1"/>
            <p:nvPr/>
          </p:nvSpPr>
          <p:spPr>
            <a:xfrm>
              <a:off x="3347817" y="594626"/>
              <a:ext cx="6671514" cy="1656515"/>
            </a:xfrm>
            <a:prstGeom prst="rect">
              <a:avLst/>
            </a:prstGeom>
          </p:spPr>
          <p:txBody>
            <a:bodyPr lIns="0" tIns="0" rIns="0" bIns="0" rtlCol="0" anchor="t">
              <a:spAutoFit/>
            </a:bodyPr>
            <a:lstStyle/>
            <a:p>
              <a:pPr algn="ctr">
                <a:lnSpc>
                  <a:spcPts val="10448"/>
                </a:lnSpc>
              </a:pPr>
              <a:r>
                <a:rPr lang="en-US" sz="7463">
                  <a:solidFill>
                    <a:srgbClr val="F0EFAD"/>
                  </a:solidFill>
                  <a:latin typeface="Source Sans Pro Bold"/>
                </a:rPr>
                <a:t>TCD Sense</a:t>
              </a:r>
            </a:p>
          </p:txBody>
        </p:sp>
        <p:sp>
          <p:nvSpPr>
            <p:cNvPr id="4" name="Freeform 4"/>
            <p:cNvSpPr/>
            <p:nvPr/>
          </p:nvSpPr>
          <p:spPr>
            <a:xfrm>
              <a:off x="0" y="0"/>
              <a:ext cx="3612181" cy="3912088"/>
            </a:xfrm>
            <a:custGeom>
              <a:avLst/>
              <a:gdLst/>
              <a:ahLst/>
              <a:cxnLst/>
              <a:rect l="l" t="t" r="r" b="b"/>
              <a:pathLst>
                <a:path w="3612181" h="3912088">
                  <a:moveTo>
                    <a:pt x="0" y="0"/>
                  </a:moveTo>
                  <a:lnTo>
                    <a:pt x="3612181" y="0"/>
                  </a:lnTo>
                  <a:lnTo>
                    <a:pt x="3612181" y="3912088"/>
                  </a:lnTo>
                  <a:lnTo>
                    <a:pt x="0" y="3912088"/>
                  </a:lnTo>
                  <a:lnTo>
                    <a:pt x="0" y="0"/>
                  </a:lnTo>
                  <a:close/>
                </a:path>
              </a:pathLst>
            </a:custGeom>
            <a:blipFill>
              <a:blip r:embed="rId2"/>
              <a:stretch>
                <a:fillRect l="-5299"/>
              </a:stretch>
            </a:blipFill>
          </p:spPr>
          <p:txBody>
            <a:bodyPr/>
            <a:lstStyle/>
            <a:p>
              <a:endParaRPr lang="en-US"/>
            </a:p>
          </p:txBody>
        </p:sp>
        <p:sp>
          <p:nvSpPr>
            <p:cNvPr id="5" name="TextBox 5"/>
            <p:cNvSpPr txBox="1"/>
            <p:nvPr/>
          </p:nvSpPr>
          <p:spPr>
            <a:xfrm>
              <a:off x="3737466" y="2167054"/>
              <a:ext cx="6008871" cy="1007532"/>
            </a:xfrm>
            <a:prstGeom prst="rect">
              <a:avLst/>
            </a:prstGeom>
          </p:spPr>
          <p:txBody>
            <a:bodyPr lIns="0" tIns="0" rIns="0" bIns="0" rtlCol="0" anchor="t">
              <a:spAutoFit/>
            </a:bodyPr>
            <a:lstStyle/>
            <a:p>
              <a:pPr algn="ctr">
                <a:lnSpc>
                  <a:spcPts val="6431"/>
                </a:lnSpc>
              </a:pPr>
              <a:r>
                <a:rPr lang="en-US" sz="4593">
                  <a:solidFill>
                    <a:srgbClr val="FFFFFF"/>
                  </a:solidFill>
                  <a:latin typeface="Source Sans Pro Bold Italics"/>
                </a:rPr>
                <a:t>Think Sensory...</a:t>
              </a:r>
            </a:p>
          </p:txBody>
        </p:sp>
      </p:grpSp>
      <p:sp>
        <p:nvSpPr>
          <p:cNvPr id="9" name="TextBox 9"/>
          <p:cNvSpPr txBox="1"/>
          <p:nvPr/>
        </p:nvSpPr>
        <p:spPr>
          <a:xfrm>
            <a:off x="491965" y="3765558"/>
            <a:ext cx="6823235" cy="1317861"/>
          </a:xfrm>
          <a:prstGeom prst="rect">
            <a:avLst/>
          </a:prstGeom>
        </p:spPr>
        <p:txBody>
          <a:bodyPr wrap="square" lIns="0" tIns="0" rIns="0" bIns="0" rtlCol="0" anchor="t">
            <a:spAutoFit/>
          </a:bodyPr>
          <a:lstStyle/>
          <a:p>
            <a:pPr>
              <a:lnSpc>
                <a:spcPts val="11200"/>
              </a:lnSpc>
            </a:pPr>
            <a:r>
              <a:rPr lang="en-US" sz="7200" dirty="0">
                <a:solidFill>
                  <a:srgbClr val="FFFFFF"/>
                </a:solidFill>
                <a:latin typeface="Source Sans Pro Bold"/>
              </a:rPr>
              <a:t>Lessons Learned</a:t>
            </a:r>
          </a:p>
        </p:txBody>
      </p:sp>
      <p:sp>
        <p:nvSpPr>
          <p:cNvPr id="10" name="TextBox 10"/>
          <p:cNvSpPr txBox="1"/>
          <p:nvPr/>
        </p:nvSpPr>
        <p:spPr>
          <a:xfrm>
            <a:off x="491965" y="5227506"/>
            <a:ext cx="8090551" cy="4030794"/>
          </a:xfrm>
          <a:prstGeom prst="rect">
            <a:avLst/>
          </a:prstGeom>
        </p:spPr>
        <p:txBody>
          <a:bodyPr lIns="0" tIns="0" rIns="0" bIns="0" rtlCol="0" anchor="t">
            <a:spAutoFit/>
          </a:bodyPr>
          <a:lstStyle/>
          <a:p>
            <a:pPr marL="819870" lvl="1" indent="-409935">
              <a:lnSpc>
                <a:spcPts val="5316"/>
              </a:lnSpc>
              <a:buFont typeface="Arial"/>
              <a:buChar char="•"/>
            </a:pPr>
            <a:r>
              <a:rPr lang="en-US" sz="3797" dirty="0">
                <a:solidFill>
                  <a:srgbClr val="FFFFFF"/>
                </a:solidFill>
                <a:latin typeface="Source Sans Pro"/>
              </a:rPr>
              <a:t>Importance of collaborative partnerships and co-production</a:t>
            </a:r>
          </a:p>
          <a:p>
            <a:pPr marL="819870" lvl="1" indent="-409935">
              <a:lnSpc>
                <a:spcPts val="5316"/>
              </a:lnSpc>
              <a:buFont typeface="Arial"/>
              <a:buChar char="•"/>
            </a:pPr>
            <a:r>
              <a:rPr lang="en-US" sz="3797" dirty="0">
                <a:solidFill>
                  <a:srgbClr val="FFFFFF"/>
                </a:solidFill>
                <a:latin typeface="Source Sans Pro"/>
              </a:rPr>
              <a:t>Impact of sensory awareness training</a:t>
            </a:r>
          </a:p>
          <a:p>
            <a:pPr marL="819870" lvl="1" indent="-409935">
              <a:lnSpc>
                <a:spcPts val="5316"/>
              </a:lnSpc>
              <a:buFont typeface="Arial"/>
              <a:buChar char="•"/>
            </a:pPr>
            <a:r>
              <a:rPr lang="en-US" sz="3797" dirty="0">
                <a:solidFill>
                  <a:srgbClr val="FFFFFF"/>
                </a:solidFill>
                <a:latin typeface="Source Sans Pro"/>
              </a:rPr>
              <a:t>Importance of feedback and continuous improvement</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8581B5F4-E194-A379-EE1E-FB499BE22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5680" y="990923"/>
            <a:ext cx="9978297" cy="824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250" tmFilter="0, 0; .2, .5; .8, .5; 1, 0"/>
                                        <p:tgtEl>
                                          <p:spTgt spid="13"/>
                                        </p:tgtEl>
                                      </p:cBhvr>
                                    </p:animEffect>
                                    <p:animScale>
                                      <p:cBhvr>
                                        <p:cTn id="7" dur="62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grpSp>
        <p:nvGrpSpPr>
          <p:cNvPr id="2" name="Group 2"/>
          <p:cNvGrpSpPr/>
          <p:nvPr/>
        </p:nvGrpSpPr>
        <p:grpSpPr>
          <a:xfrm>
            <a:off x="491965" y="516118"/>
            <a:ext cx="6487790" cy="2533184"/>
            <a:chOff x="0" y="0"/>
            <a:chExt cx="8650387" cy="3377578"/>
          </a:xfrm>
        </p:grpSpPr>
        <p:sp>
          <p:nvSpPr>
            <p:cNvPr id="3" name="TextBox 3"/>
            <p:cNvSpPr txBox="1"/>
            <p:nvPr/>
          </p:nvSpPr>
          <p:spPr>
            <a:xfrm>
              <a:off x="2890404" y="512911"/>
              <a:ext cx="5759983" cy="1430656"/>
            </a:xfrm>
            <a:prstGeom prst="rect">
              <a:avLst/>
            </a:prstGeom>
          </p:spPr>
          <p:txBody>
            <a:bodyPr lIns="0" tIns="0" rIns="0" bIns="0" rtlCol="0" anchor="t">
              <a:spAutoFit/>
            </a:bodyPr>
            <a:lstStyle/>
            <a:p>
              <a:pPr algn="ctr">
                <a:lnSpc>
                  <a:spcPts val="9021"/>
                </a:lnSpc>
              </a:pPr>
              <a:r>
                <a:rPr lang="en-US" sz="6443">
                  <a:solidFill>
                    <a:srgbClr val="F0EFAD"/>
                  </a:solidFill>
                  <a:latin typeface="Source Sans Pro Bold"/>
                </a:rPr>
                <a:t>TCD Sense</a:t>
              </a:r>
            </a:p>
          </p:txBody>
        </p:sp>
        <p:sp>
          <p:nvSpPr>
            <p:cNvPr id="4" name="Freeform 4"/>
            <p:cNvSpPr/>
            <p:nvPr/>
          </p:nvSpPr>
          <p:spPr>
            <a:xfrm>
              <a:off x="0" y="0"/>
              <a:ext cx="3118647" cy="3377578"/>
            </a:xfrm>
            <a:custGeom>
              <a:avLst/>
              <a:gdLst/>
              <a:ahLst/>
              <a:cxnLst/>
              <a:rect l="l" t="t" r="r" b="b"/>
              <a:pathLst>
                <a:path w="3118647" h="3377578">
                  <a:moveTo>
                    <a:pt x="0" y="0"/>
                  </a:moveTo>
                  <a:lnTo>
                    <a:pt x="3118647" y="0"/>
                  </a:lnTo>
                  <a:lnTo>
                    <a:pt x="3118647" y="3377578"/>
                  </a:lnTo>
                  <a:lnTo>
                    <a:pt x="0" y="3377578"/>
                  </a:lnTo>
                  <a:lnTo>
                    <a:pt x="0" y="0"/>
                  </a:lnTo>
                  <a:close/>
                </a:path>
              </a:pathLst>
            </a:custGeom>
            <a:blipFill>
              <a:blip r:embed="rId2"/>
              <a:stretch>
                <a:fillRect l="-5299"/>
              </a:stretch>
            </a:blipFill>
          </p:spPr>
          <p:txBody>
            <a:bodyPr/>
            <a:lstStyle/>
            <a:p>
              <a:endParaRPr lang="en-US"/>
            </a:p>
          </p:txBody>
        </p:sp>
        <p:sp>
          <p:nvSpPr>
            <p:cNvPr id="5" name="TextBox 5"/>
            <p:cNvSpPr txBox="1"/>
            <p:nvPr/>
          </p:nvSpPr>
          <p:spPr>
            <a:xfrm>
              <a:off x="3226815" y="1868781"/>
              <a:ext cx="5187877" cy="872060"/>
            </a:xfrm>
            <a:prstGeom prst="rect">
              <a:avLst/>
            </a:prstGeom>
          </p:spPr>
          <p:txBody>
            <a:bodyPr lIns="0" tIns="0" rIns="0" bIns="0" rtlCol="0" anchor="t">
              <a:spAutoFit/>
            </a:bodyPr>
            <a:lstStyle/>
            <a:p>
              <a:pPr algn="ctr">
                <a:lnSpc>
                  <a:spcPts val="5552"/>
                </a:lnSpc>
              </a:pPr>
              <a:r>
                <a:rPr lang="en-US" sz="3965">
                  <a:solidFill>
                    <a:srgbClr val="FFFFFF"/>
                  </a:solidFill>
                  <a:latin typeface="Source Sans Pro Bold Italics"/>
                </a:rPr>
                <a:t>Think Sensory...</a:t>
              </a:r>
            </a:p>
          </p:txBody>
        </p:sp>
      </p:grpSp>
      <p:grpSp>
        <p:nvGrpSpPr>
          <p:cNvPr id="6" name="Group 6"/>
          <p:cNvGrpSpPr>
            <a:grpSpLocks noChangeAspect="1"/>
          </p:cNvGrpSpPr>
          <p:nvPr/>
        </p:nvGrpSpPr>
        <p:grpSpPr>
          <a:xfrm>
            <a:off x="10363931" y="1973793"/>
            <a:ext cx="7170274" cy="6839117"/>
            <a:chOff x="0" y="0"/>
            <a:chExt cx="6324600" cy="6032500"/>
          </a:xfrm>
        </p:grpSpPr>
        <p:sp>
          <p:nvSpPr>
            <p:cNvPr id="7" name="Freeform 7"/>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a:stretch>
                <a:fillRect l="-18032" r="-18032"/>
              </a:stretch>
            </a:blipFill>
          </p:spPr>
          <p:txBody>
            <a:bodyPr/>
            <a:lstStyle/>
            <a:p>
              <a:endParaRPr lang="en-US"/>
            </a:p>
          </p:txBody>
        </p:sp>
        <p:sp>
          <p:nvSpPr>
            <p:cNvPr id="8" name="Freeform 8"/>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0EFAD"/>
            </a:solidFill>
          </p:spPr>
          <p:txBody>
            <a:bodyPr/>
            <a:lstStyle/>
            <a:p>
              <a:endParaRPr lang="en-US"/>
            </a:p>
          </p:txBody>
        </p:sp>
      </p:grpSp>
      <p:sp>
        <p:nvSpPr>
          <p:cNvPr id="9" name="TextBox 9"/>
          <p:cNvSpPr txBox="1"/>
          <p:nvPr/>
        </p:nvSpPr>
        <p:spPr>
          <a:xfrm>
            <a:off x="491965" y="3326468"/>
            <a:ext cx="8652035" cy="1377942"/>
          </a:xfrm>
          <a:prstGeom prst="rect">
            <a:avLst/>
          </a:prstGeom>
        </p:spPr>
        <p:txBody>
          <a:bodyPr wrap="square" lIns="0" tIns="0" rIns="0" bIns="0" rtlCol="0" anchor="t">
            <a:spAutoFit/>
          </a:bodyPr>
          <a:lstStyle/>
          <a:p>
            <a:pPr>
              <a:lnSpc>
                <a:spcPts val="11200"/>
              </a:lnSpc>
            </a:pPr>
            <a:r>
              <a:rPr lang="en-US" sz="8000" dirty="0">
                <a:solidFill>
                  <a:srgbClr val="FFFFFF"/>
                </a:solidFill>
                <a:latin typeface="Source Sans Pro Bold"/>
              </a:rPr>
              <a:t>Future Directions</a:t>
            </a:r>
          </a:p>
        </p:txBody>
      </p:sp>
      <p:sp>
        <p:nvSpPr>
          <p:cNvPr id="10" name="TextBox 10"/>
          <p:cNvSpPr txBox="1"/>
          <p:nvPr/>
        </p:nvSpPr>
        <p:spPr>
          <a:xfrm>
            <a:off x="213035" y="5067300"/>
            <a:ext cx="9871965" cy="4203700"/>
          </a:xfrm>
          <a:prstGeom prst="rect">
            <a:avLst/>
          </a:prstGeom>
        </p:spPr>
        <p:txBody>
          <a:bodyPr lIns="0" tIns="0" rIns="0" bIns="0" rtlCol="0" anchor="t">
            <a:spAutoFit/>
          </a:bodyPr>
          <a:lstStyle/>
          <a:p>
            <a:pPr marL="863599" lvl="1" indent="-431800">
              <a:lnSpc>
                <a:spcPts val="5599"/>
              </a:lnSpc>
              <a:buFont typeface="Arial"/>
              <a:buChar char="•"/>
            </a:pPr>
            <a:r>
              <a:rPr lang="en-US" sz="3999" dirty="0">
                <a:solidFill>
                  <a:srgbClr val="FFFFFF"/>
                </a:solidFill>
                <a:latin typeface="Source Sans Pro"/>
              </a:rPr>
              <a:t>Addressing demand for sensory spaces</a:t>
            </a:r>
          </a:p>
          <a:p>
            <a:pPr marL="863599" lvl="1" indent="-431800">
              <a:lnSpc>
                <a:spcPts val="5599"/>
              </a:lnSpc>
              <a:buFont typeface="Arial"/>
              <a:buChar char="•"/>
            </a:pPr>
            <a:r>
              <a:rPr lang="en-US" sz="3999" dirty="0">
                <a:solidFill>
                  <a:srgbClr val="FFFFFF"/>
                </a:solidFill>
                <a:latin typeface="Source Sans Pro"/>
              </a:rPr>
              <a:t>Expanding sensory considerations in design</a:t>
            </a:r>
          </a:p>
          <a:p>
            <a:pPr marL="863599" lvl="1" indent="-431800">
              <a:lnSpc>
                <a:spcPts val="5599"/>
              </a:lnSpc>
              <a:buFont typeface="Arial"/>
              <a:buChar char="•"/>
            </a:pPr>
            <a:r>
              <a:rPr lang="en-US" sz="3999" dirty="0">
                <a:solidFill>
                  <a:srgbClr val="FFFFFF"/>
                </a:solidFill>
                <a:latin typeface="Source Sans Pro"/>
              </a:rPr>
              <a:t>Creating inclusive study environments and curriculum</a:t>
            </a:r>
          </a:p>
          <a:p>
            <a:pPr marL="863599" lvl="1" indent="-431800">
              <a:lnSpc>
                <a:spcPts val="5599"/>
              </a:lnSpc>
              <a:buFont typeface="Arial"/>
              <a:buChar char="•"/>
            </a:pPr>
            <a:r>
              <a:rPr lang="en-US" sz="3999" dirty="0">
                <a:solidFill>
                  <a:srgbClr val="FFFFFF"/>
                </a:solidFill>
                <a:latin typeface="Source Sans Pro"/>
              </a:rPr>
              <a:t>Promoting collaborative research</a:t>
            </a:r>
          </a:p>
        </p:txBody>
      </p:sp>
      <p:sp>
        <p:nvSpPr>
          <p:cNvPr id="11" name="TextBox 11"/>
          <p:cNvSpPr txBox="1"/>
          <p:nvPr/>
        </p:nvSpPr>
        <p:spPr>
          <a:xfrm>
            <a:off x="9867903" y="593886"/>
            <a:ext cx="8162330" cy="1099819"/>
          </a:xfrm>
          <a:prstGeom prst="rect">
            <a:avLst/>
          </a:prstGeom>
        </p:spPr>
        <p:txBody>
          <a:bodyPr lIns="0" tIns="0" rIns="0" bIns="0" rtlCol="0" anchor="t">
            <a:spAutoFit/>
          </a:bodyPr>
          <a:lstStyle/>
          <a:p>
            <a:pPr algn="ctr">
              <a:lnSpc>
                <a:spcPts val="4480"/>
              </a:lnSpc>
            </a:pPr>
            <a:r>
              <a:rPr lang="en-US" sz="3200">
                <a:solidFill>
                  <a:srgbClr val="000000"/>
                </a:solidFill>
                <a:latin typeface="Source Sans Pro Bold"/>
              </a:rPr>
              <a:t>Kieran Lewis (Senior Occupational Therapist, </a:t>
            </a:r>
          </a:p>
          <a:p>
            <a:pPr algn="ctr">
              <a:lnSpc>
                <a:spcPts val="4480"/>
              </a:lnSpc>
            </a:pPr>
            <a:r>
              <a:rPr lang="en-US" sz="3200">
                <a:solidFill>
                  <a:srgbClr val="000000"/>
                </a:solidFill>
                <a:latin typeface="Source Sans Pro Bold"/>
              </a:rPr>
              <a:t>TCD Sense Project Lead)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grpSp>
        <p:nvGrpSpPr>
          <p:cNvPr id="2" name="Group 2"/>
          <p:cNvGrpSpPr/>
          <p:nvPr/>
        </p:nvGrpSpPr>
        <p:grpSpPr>
          <a:xfrm>
            <a:off x="491965" y="516118"/>
            <a:ext cx="6487790" cy="2533184"/>
            <a:chOff x="0" y="0"/>
            <a:chExt cx="8650387" cy="3377578"/>
          </a:xfrm>
        </p:grpSpPr>
        <p:sp>
          <p:nvSpPr>
            <p:cNvPr id="3" name="TextBox 3"/>
            <p:cNvSpPr txBox="1"/>
            <p:nvPr/>
          </p:nvSpPr>
          <p:spPr>
            <a:xfrm>
              <a:off x="2890404" y="512911"/>
              <a:ext cx="5759983" cy="1430656"/>
            </a:xfrm>
            <a:prstGeom prst="rect">
              <a:avLst/>
            </a:prstGeom>
          </p:spPr>
          <p:txBody>
            <a:bodyPr lIns="0" tIns="0" rIns="0" bIns="0" rtlCol="0" anchor="t">
              <a:spAutoFit/>
            </a:bodyPr>
            <a:lstStyle/>
            <a:p>
              <a:pPr algn="ctr">
                <a:lnSpc>
                  <a:spcPts val="9021"/>
                </a:lnSpc>
              </a:pPr>
              <a:r>
                <a:rPr lang="en-US" sz="6443">
                  <a:solidFill>
                    <a:srgbClr val="F0EFAD"/>
                  </a:solidFill>
                  <a:latin typeface="Source Sans Pro Bold"/>
                </a:rPr>
                <a:t>TCD Sense</a:t>
              </a:r>
            </a:p>
          </p:txBody>
        </p:sp>
        <p:sp>
          <p:nvSpPr>
            <p:cNvPr id="4" name="Freeform 4"/>
            <p:cNvSpPr/>
            <p:nvPr/>
          </p:nvSpPr>
          <p:spPr>
            <a:xfrm>
              <a:off x="0" y="0"/>
              <a:ext cx="3118647" cy="3377578"/>
            </a:xfrm>
            <a:custGeom>
              <a:avLst/>
              <a:gdLst/>
              <a:ahLst/>
              <a:cxnLst/>
              <a:rect l="l" t="t" r="r" b="b"/>
              <a:pathLst>
                <a:path w="3118647" h="3377578">
                  <a:moveTo>
                    <a:pt x="0" y="0"/>
                  </a:moveTo>
                  <a:lnTo>
                    <a:pt x="3118647" y="0"/>
                  </a:lnTo>
                  <a:lnTo>
                    <a:pt x="3118647" y="3377578"/>
                  </a:lnTo>
                  <a:lnTo>
                    <a:pt x="0" y="3377578"/>
                  </a:lnTo>
                  <a:lnTo>
                    <a:pt x="0" y="0"/>
                  </a:lnTo>
                  <a:close/>
                </a:path>
              </a:pathLst>
            </a:custGeom>
            <a:blipFill>
              <a:blip r:embed="rId2"/>
              <a:stretch>
                <a:fillRect l="-5299"/>
              </a:stretch>
            </a:blipFill>
          </p:spPr>
          <p:txBody>
            <a:bodyPr/>
            <a:lstStyle/>
            <a:p>
              <a:endParaRPr lang="en-US"/>
            </a:p>
          </p:txBody>
        </p:sp>
        <p:sp>
          <p:nvSpPr>
            <p:cNvPr id="5" name="TextBox 5"/>
            <p:cNvSpPr txBox="1"/>
            <p:nvPr/>
          </p:nvSpPr>
          <p:spPr>
            <a:xfrm>
              <a:off x="3226815" y="1868781"/>
              <a:ext cx="5187877" cy="872060"/>
            </a:xfrm>
            <a:prstGeom prst="rect">
              <a:avLst/>
            </a:prstGeom>
          </p:spPr>
          <p:txBody>
            <a:bodyPr lIns="0" tIns="0" rIns="0" bIns="0" rtlCol="0" anchor="t">
              <a:spAutoFit/>
            </a:bodyPr>
            <a:lstStyle/>
            <a:p>
              <a:pPr algn="ctr">
                <a:lnSpc>
                  <a:spcPts val="5552"/>
                </a:lnSpc>
              </a:pPr>
              <a:r>
                <a:rPr lang="en-US" sz="3965">
                  <a:solidFill>
                    <a:srgbClr val="FFFFFF"/>
                  </a:solidFill>
                  <a:latin typeface="Source Sans Pro Bold Italics"/>
                </a:rPr>
                <a:t>Think Sensory...</a:t>
              </a:r>
            </a:p>
          </p:txBody>
        </p:sp>
      </p:grpSp>
      <p:sp>
        <p:nvSpPr>
          <p:cNvPr id="6" name="Freeform 6"/>
          <p:cNvSpPr/>
          <p:nvPr/>
        </p:nvSpPr>
        <p:spPr>
          <a:xfrm>
            <a:off x="9030647" y="0"/>
            <a:ext cx="9257353" cy="10287000"/>
          </a:xfrm>
          <a:custGeom>
            <a:avLst/>
            <a:gdLst/>
            <a:ahLst/>
            <a:cxnLst/>
            <a:rect l="l" t="t" r="r" b="b"/>
            <a:pathLst>
              <a:path w="9257353" h="10287000">
                <a:moveTo>
                  <a:pt x="0" y="0"/>
                </a:moveTo>
                <a:lnTo>
                  <a:pt x="9257353" y="0"/>
                </a:lnTo>
                <a:lnTo>
                  <a:pt x="9257353" y="10287000"/>
                </a:lnTo>
                <a:lnTo>
                  <a:pt x="0" y="10287000"/>
                </a:lnTo>
                <a:lnTo>
                  <a:pt x="0" y="0"/>
                </a:lnTo>
                <a:close/>
              </a:path>
            </a:pathLst>
          </a:custGeom>
          <a:blipFill>
            <a:blip r:embed="rId3"/>
            <a:stretch>
              <a:fillRect l="-17071" r="-31091"/>
            </a:stretch>
          </a:blipFill>
        </p:spPr>
        <p:txBody>
          <a:bodyPr/>
          <a:lstStyle/>
          <a:p>
            <a:endParaRPr lang="en-US"/>
          </a:p>
        </p:txBody>
      </p:sp>
      <p:sp>
        <p:nvSpPr>
          <p:cNvPr id="7" name="TextBox 7"/>
          <p:cNvSpPr txBox="1"/>
          <p:nvPr/>
        </p:nvSpPr>
        <p:spPr>
          <a:xfrm>
            <a:off x="491965" y="3326468"/>
            <a:ext cx="5680235" cy="1377942"/>
          </a:xfrm>
          <a:prstGeom prst="rect">
            <a:avLst/>
          </a:prstGeom>
        </p:spPr>
        <p:txBody>
          <a:bodyPr wrap="square" lIns="0" tIns="0" rIns="0" bIns="0" rtlCol="0" anchor="t">
            <a:spAutoFit/>
          </a:bodyPr>
          <a:lstStyle/>
          <a:p>
            <a:pPr>
              <a:lnSpc>
                <a:spcPts val="11200"/>
              </a:lnSpc>
            </a:pPr>
            <a:r>
              <a:rPr lang="en-US" sz="8000" dirty="0">
                <a:solidFill>
                  <a:srgbClr val="FFFFFF"/>
                </a:solidFill>
                <a:latin typeface="Source Sans Pro Bold"/>
              </a:rPr>
              <a:t>Conclusion</a:t>
            </a:r>
          </a:p>
        </p:txBody>
      </p:sp>
      <p:sp>
        <p:nvSpPr>
          <p:cNvPr id="8" name="TextBox 8"/>
          <p:cNvSpPr txBox="1"/>
          <p:nvPr/>
        </p:nvSpPr>
        <p:spPr>
          <a:xfrm>
            <a:off x="213035" y="4865036"/>
            <a:ext cx="9113477" cy="4908550"/>
          </a:xfrm>
          <a:prstGeom prst="rect">
            <a:avLst/>
          </a:prstGeom>
        </p:spPr>
        <p:txBody>
          <a:bodyPr lIns="0" tIns="0" rIns="0" bIns="0" rtlCol="0" anchor="t">
            <a:spAutoFit/>
          </a:bodyPr>
          <a:lstStyle/>
          <a:p>
            <a:pPr marL="863599" lvl="1" indent="-431800">
              <a:lnSpc>
                <a:spcPts val="5599"/>
              </a:lnSpc>
              <a:buFont typeface="Arial"/>
              <a:buChar char="•"/>
            </a:pPr>
            <a:r>
              <a:rPr lang="en-US" sz="3999" dirty="0">
                <a:solidFill>
                  <a:srgbClr val="FFFFFF"/>
                </a:solidFill>
                <a:latin typeface="Source Sans Pro"/>
              </a:rPr>
              <a:t>Success due to collaborative partnership model and diverse funding</a:t>
            </a:r>
          </a:p>
          <a:p>
            <a:pPr marL="863599" lvl="1" indent="-431800">
              <a:lnSpc>
                <a:spcPts val="5599"/>
              </a:lnSpc>
              <a:buFont typeface="Arial"/>
              <a:buChar char="•"/>
            </a:pPr>
            <a:r>
              <a:rPr lang="en-US" sz="3999" dirty="0">
                <a:solidFill>
                  <a:srgbClr val="FFFFFF"/>
                </a:solidFill>
                <a:latin typeface="Source Sans Pro"/>
              </a:rPr>
              <a:t>Commitment to creating a sensory-inclusive environment</a:t>
            </a:r>
          </a:p>
          <a:p>
            <a:pPr marL="863599" lvl="1" indent="-431800">
              <a:lnSpc>
                <a:spcPts val="5599"/>
              </a:lnSpc>
              <a:buFont typeface="Arial"/>
              <a:buChar char="•"/>
            </a:pPr>
            <a:r>
              <a:rPr lang="en-US" sz="3999" dirty="0">
                <a:solidFill>
                  <a:srgbClr val="FFFFFF"/>
                </a:solidFill>
                <a:latin typeface="Source Sans Pro"/>
              </a:rPr>
              <a:t>Serving as a model for other institutions</a:t>
            </a:r>
          </a:p>
        </p:txBody>
      </p:sp>
      <p:sp>
        <p:nvSpPr>
          <p:cNvPr id="10" name="Freeform 8">
            <a:extLst>
              <a:ext uri="{FF2B5EF4-FFF2-40B4-BE49-F238E27FC236}">
                <a16:creationId xmlns:a16="http://schemas.microsoft.com/office/drawing/2014/main" id="{9364E116-0246-6A15-D73D-0A4C979D52FC}"/>
              </a:ext>
            </a:extLst>
          </p:cNvPr>
          <p:cNvSpPr/>
          <p:nvPr/>
        </p:nvSpPr>
        <p:spPr>
          <a:xfrm>
            <a:off x="12573000" y="2871138"/>
            <a:ext cx="3612408" cy="3987796"/>
          </a:xfrm>
          <a:custGeom>
            <a:avLst/>
            <a:gdLst/>
            <a:ahLst/>
            <a:cxnLst/>
            <a:rect l="l" t="t" r="r" b="b"/>
            <a:pathLst>
              <a:path w="2833224" h="3068457">
                <a:moveTo>
                  <a:pt x="0" y="0"/>
                </a:moveTo>
                <a:lnTo>
                  <a:pt x="2833224" y="0"/>
                </a:lnTo>
                <a:lnTo>
                  <a:pt x="2833224" y="3068458"/>
                </a:lnTo>
                <a:lnTo>
                  <a:pt x="0" y="3068458"/>
                </a:lnTo>
                <a:lnTo>
                  <a:pt x="0" y="0"/>
                </a:lnTo>
                <a:close/>
              </a:path>
            </a:pathLst>
          </a:custGeom>
          <a:blipFill>
            <a:blip r:embed="rId2">
              <a:alphaModFix amt="71000"/>
            </a:blip>
            <a:stretch>
              <a:fillRect l="-5299"/>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13258800" y="3146519"/>
            <a:ext cx="4234810" cy="4234810"/>
          </a:xfrm>
          <a:custGeom>
            <a:avLst/>
            <a:gdLst/>
            <a:ahLst/>
            <a:cxnLst/>
            <a:rect l="l" t="t" r="r" b="b"/>
            <a:pathLst>
              <a:path w="4234810" h="4234810">
                <a:moveTo>
                  <a:pt x="0" y="0"/>
                </a:moveTo>
                <a:lnTo>
                  <a:pt x="4234809" y="0"/>
                </a:lnTo>
                <a:lnTo>
                  <a:pt x="4234809" y="4234810"/>
                </a:lnTo>
                <a:lnTo>
                  <a:pt x="0" y="4234810"/>
                </a:lnTo>
                <a:lnTo>
                  <a:pt x="0" y="0"/>
                </a:lnTo>
                <a:close/>
              </a:path>
            </a:pathLst>
          </a:custGeom>
          <a:blipFill>
            <a:blip r:embed="rId2"/>
            <a:stretch>
              <a:fillRect/>
            </a:stretch>
          </a:blipFill>
        </p:spPr>
        <p:txBody>
          <a:bodyPr/>
          <a:lstStyle/>
          <a:p>
            <a:endParaRPr lang="en-US"/>
          </a:p>
        </p:txBody>
      </p:sp>
      <p:sp>
        <p:nvSpPr>
          <p:cNvPr id="3" name="Freeform 3"/>
          <p:cNvSpPr/>
          <p:nvPr/>
        </p:nvSpPr>
        <p:spPr>
          <a:xfrm>
            <a:off x="2592740" y="649480"/>
            <a:ext cx="1679292" cy="1679292"/>
          </a:xfrm>
          <a:custGeom>
            <a:avLst/>
            <a:gdLst/>
            <a:ahLst/>
            <a:cxnLst/>
            <a:rect l="l" t="t" r="r" b="b"/>
            <a:pathLst>
              <a:path w="1679292" h="1679292">
                <a:moveTo>
                  <a:pt x="0" y="0"/>
                </a:moveTo>
                <a:lnTo>
                  <a:pt x="1679292" y="0"/>
                </a:lnTo>
                <a:lnTo>
                  <a:pt x="1679292" y="1679292"/>
                </a:lnTo>
                <a:lnTo>
                  <a:pt x="0" y="1679292"/>
                </a:lnTo>
                <a:lnTo>
                  <a:pt x="0" y="0"/>
                </a:lnTo>
                <a:close/>
              </a:path>
            </a:pathLst>
          </a:custGeom>
          <a:blipFill>
            <a:blip r:embed="rId3"/>
            <a:stretch>
              <a:fillRect/>
            </a:stretch>
          </a:blipFill>
        </p:spPr>
        <p:txBody>
          <a:bodyPr/>
          <a:lstStyle/>
          <a:p>
            <a:endParaRPr lang="en-US"/>
          </a:p>
        </p:txBody>
      </p:sp>
      <p:sp>
        <p:nvSpPr>
          <p:cNvPr id="4" name="Freeform 4"/>
          <p:cNvSpPr/>
          <p:nvPr/>
        </p:nvSpPr>
        <p:spPr>
          <a:xfrm>
            <a:off x="2592740" y="2734906"/>
            <a:ext cx="1679292" cy="1679292"/>
          </a:xfrm>
          <a:custGeom>
            <a:avLst/>
            <a:gdLst/>
            <a:ahLst/>
            <a:cxnLst/>
            <a:rect l="l" t="t" r="r" b="b"/>
            <a:pathLst>
              <a:path w="1679292" h="1679292">
                <a:moveTo>
                  <a:pt x="0" y="0"/>
                </a:moveTo>
                <a:lnTo>
                  <a:pt x="1679292" y="0"/>
                </a:lnTo>
                <a:lnTo>
                  <a:pt x="1679292" y="1679292"/>
                </a:lnTo>
                <a:lnTo>
                  <a:pt x="0" y="1679292"/>
                </a:lnTo>
                <a:lnTo>
                  <a:pt x="0" y="0"/>
                </a:lnTo>
                <a:close/>
              </a:path>
            </a:pathLst>
          </a:custGeom>
          <a:blipFill>
            <a:blip r:embed="rId4"/>
            <a:stretch>
              <a:fillRect l="-71" r="-71"/>
            </a:stretch>
          </a:blipFill>
        </p:spPr>
        <p:txBody>
          <a:bodyPr/>
          <a:lstStyle/>
          <a:p>
            <a:endParaRPr lang="en-US"/>
          </a:p>
        </p:txBody>
      </p:sp>
      <p:sp>
        <p:nvSpPr>
          <p:cNvPr id="5" name="Freeform 5"/>
          <p:cNvSpPr/>
          <p:nvPr/>
        </p:nvSpPr>
        <p:spPr>
          <a:xfrm>
            <a:off x="446450" y="2734906"/>
            <a:ext cx="1679292" cy="1679292"/>
          </a:xfrm>
          <a:custGeom>
            <a:avLst/>
            <a:gdLst/>
            <a:ahLst/>
            <a:cxnLst/>
            <a:rect l="l" t="t" r="r" b="b"/>
            <a:pathLst>
              <a:path w="1679292" h="1679292">
                <a:moveTo>
                  <a:pt x="0" y="0"/>
                </a:moveTo>
                <a:lnTo>
                  <a:pt x="1679292" y="0"/>
                </a:lnTo>
                <a:lnTo>
                  <a:pt x="1679292" y="1679292"/>
                </a:lnTo>
                <a:lnTo>
                  <a:pt x="0" y="1679292"/>
                </a:lnTo>
                <a:lnTo>
                  <a:pt x="0" y="0"/>
                </a:lnTo>
                <a:close/>
              </a:path>
            </a:pathLst>
          </a:custGeom>
          <a:blipFill>
            <a:blip r:embed="rId5"/>
            <a:stretch>
              <a:fillRect/>
            </a:stretch>
          </a:blipFill>
        </p:spPr>
        <p:txBody>
          <a:bodyPr/>
          <a:lstStyle/>
          <a:p>
            <a:endParaRPr lang="en-US"/>
          </a:p>
        </p:txBody>
      </p:sp>
      <p:sp>
        <p:nvSpPr>
          <p:cNvPr id="6" name="Freeform 6"/>
          <p:cNvSpPr/>
          <p:nvPr/>
        </p:nvSpPr>
        <p:spPr>
          <a:xfrm>
            <a:off x="373146" y="4752446"/>
            <a:ext cx="1679292" cy="1679292"/>
          </a:xfrm>
          <a:custGeom>
            <a:avLst/>
            <a:gdLst/>
            <a:ahLst/>
            <a:cxnLst/>
            <a:rect l="l" t="t" r="r" b="b"/>
            <a:pathLst>
              <a:path w="1679292" h="1679292">
                <a:moveTo>
                  <a:pt x="0" y="0"/>
                </a:moveTo>
                <a:lnTo>
                  <a:pt x="1679292" y="0"/>
                </a:lnTo>
                <a:lnTo>
                  <a:pt x="1679292" y="1679292"/>
                </a:lnTo>
                <a:lnTo>
                  <a:pt x="0" y="1679292"/>
                </a:lnTo>
                <a:lnTo>
                  <a:pt x="0" y="0"/>
                </a:lnTo>
                <a:close/>
              </a:path>
            </a:pathLst>
          </a:custGeom>
          <a:blipFill>
            <a:blip r:embed="rId6"/>
            <a:stretch>
              <a:fillRect t="-66" b="-66"/>
            </a:stretch>
          </a:blipFill>
        </p:spPr>
        <p:txBody>
          <a:bodyPr/>
          <a:lstStyle/>
          <a:p>
            <a:endParaRPr lang="en-US"/>
          </a:p>
        </p:txBody>
      </p:sp>
      <p:sp>
        <p:nvSpPr>
          <p:cNvPr id="7" name="Freeform 7"/>
          <p:cNvSpPr/>
          <p:nvPr/>
        </p:nvSpPr>
        <p:spPr>
          <a:xfrm>
            <a:off x="373146" y="717539"/>
            <a:ext cx="1679292" cy="1679292"/>
          </a:xfrm>
          <a:custGeom>
            <a:avLst/>
            <a:gdLst/>
            <a:ahLst/>
            <a:cxnLst/>
            <a:rect l="l" t="t" r="r" b="b"/>
            <a:pathLst>
              <a:path w="1679292" h="1679292">
                <a:moveTo>
                  <a:pt x="0" y="0"/>
                </a:moveTo>
                <a:lnTo>
                  <a:pt x="1679292" y="0"/>
                </a:lnTo>
                <a:lnTo>
                  <a:pt x="1679292" y="1679291"/>
                </a:lnTo>
                <a:lnTo>
                  <a:pt x="0" y="1679291"/>
                </a:lnTo>
                <a:lnTo>
                  <a:pt x="0" y="0"/>
                </a:lnTo>
                <a:close/>
              </a:path>
            </a:pathLst>
          </a:custGeom>
          <a:blipFill>
            <a:blip r:embed="rId7"/>
            <a:stretch>
              <a:fillRect/>
            </a:stretch>
          </a:blipFill>
        </p:spPr>
        <p:txBody>
          <a:bodyPr/>
          <a:lstStyle/>
          <a:p>
            <a:endParaRPr lang="en-US"/>
          </a:p>
        </p:txBody>
      </p:sp>
      <p:grpSp>
        <p:nvGrpSpPr>
          <p:cNvPr id="8" name="Group 8"/>
          <p:cNvGrpSpPr>
            <a:grpSpLocks noChangeAspect="1"/>
          </p:cNvGrpSpPr>
          <p:nvPr/>
        </p:nvGrpSpPr>
        <p:grpSpPr>
          <a:xfrm>
            <a:off x="2629529" y="4752446"/>
            <a:ext cx="1642503" cy="1982880"/>
            <a:chOff x="0" y="0"/>
            <a:chExt cx="5760720" cy="6954520"/>
          </a:xfrm>
        </p:grpSpPr>
        <p:sp>
          <p:nvSpPr>
            <p:cNvPr id="9" name="Freeform 9"/>
            <p:cNvSpPr/>
            <p:nvPr/>
          </p:nvSpPr>
          <p:spPr>
            <a:xfrm>
              <a:off x="-7620" y="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231F20"/>
            </a:solidFill>
          </p:spPr>
          <p:txBody>
            <a:bodyPr/>
            <a:lstStyle/>
            <a:p>
              <a:endParaRPr lang="en-US"/>
            </a:p>
          </p:txBody>
        </p:sp>
        <p:sp>
          <p:nvSpPr>
            <p:cNvPr id="10" name="Freeform 10"/>
            <p:cNvSpPr/>
            <p:nvPr/>
          </p:nvSpPr>
          <p:spPr>
            <a:xfrm rot="-240000">
              <a:off x="118929" y="206343"/>
              <a:ext cx="5520322" cy="5332794"/>
            </a:xfrm>
            <a:custGeom>
              <a:avLst/>
              <a:gdLst/>
              <a:ahLst/>
              <a:cxnLst/>
              <a:rect l="l" t="t" r="r" b="b"/>
              <a:pathLst>
                <a:path w="5520322" h="5332794">
                  <a:moveTo>
                    <a:pt x="2941772" y="69239"/>
                  </a:moveTo>
                  <a:cubicBezTo>
                    <a:pt x="2011421" y="0"/>
                    <a:pt x="1115135" y="433845"/>
                    <a:pt x="592298" y="1206496"/>
                  </a:cubicBezTo>
                  <a:cubicBezTo>
                    <a:pt x="69461" y="1979146"/>
                    <a:pt x="0" y="2972487"/>
                    <a:pt x="410216" y="3810383"/>
                  </a:cubicBezTo>
                  <a:cubicBezTo>
                    <a:pt x="820433" y="4648278"/>
                    <a:pt x="1647617" y="5202640"/>
                    <a:pt x="2578550" y="5263555"/>
                  </a:cubicBezTo>
                  <a:cubicBezTo>
                    <a:pt x="3508901" y="5332794"/>
                    <a:pt x="4405187" y="4898949"/>
                    <a:pt x="4928024" y="4126299"/>
                  </a:cubicBezTo>
                  <a:cubicBezTo>
                    <a:pt x="5450861" y="3353648"/>
                    <a:pt x="5520322" y="2360307"/>
                    <a:pt x="5110105" y="1522412"/>
                  </a:cubicBezTo>
                  <a:cubicBezTo>
                    <a:pt x="4699889" y="684516"/>
                    <a:pt x="3872705" y="130154"/>
                    <a:pt x="2941772" y="69239"/>
                  </a:cubicBezTo>
                  <a:close/>
                </a:path>
              </a:pathLst>
            </a:custGeom>
            <a:blipFill>
              <a:blip r:embed="rId8"/>
              <a:stretch>
                <a:fillRect l="-38223" t="-28350" r="-64509" b="14"/>
              </a:stretch>
            </a:blipFill>
          </p:spPr>
          <p:txBody>
            <a:bodyPr/>
            <a:lstStyle/>
            <a:p>
              <a:endParaRPr lang="en-US"/>
            </a:p>
          </p:txBody>
        </p:sp>
      </p:grpSp>
      <p:sp>
        <p:nvSpPr>
          <p:cNvPr id="11" name="Freeform 11"/>
          <p:cNvSpPr/>
          <p:nvPr/>
        </p:nvSpPr>
        <p:spPr>
          <a:xfrm>
            <a:off x="13558215" y="8647320"/>
            <a:ext cx="4272910" cy="1220836"/>
          </a:xfrm>
          <a:custGeom>
            <a:avLst/>
            <a:gdLst/>
            <a:ahLst/>
            <a:cxnLst/>
            <a:rect l="l" t="t" r="r" b="b"/>
            <a:pathLst>
              <a:path w="4272910" h="1220836">
                <a:moveTo>
                  <a:pt x="0" y="0"/>
                </a:moveTo>
                <a:lnTo>
                  <a:pt x="4272909" y="0"/>
                </a:lnTo>
                <a:lnTo>
                  <a:pt x="4272909" y="1220836"/>
                </a:lnTo>
                <a:lnTo>
                  <a:pt x="0" y="1220836"/>
                </a:lnTo>
                <a:lnTo>
                  <a:pt x="0" y="0"/>
                </a:lnTo>
                <a:close/>
              </a:path>
            </a:pathLst>
          </a:custGeom>
          <a:blipFill>
            <a:blip r:embed="rId9"/>
            <a:stretch>
              <a:fillRect l="-9827" r="-9538" b="-20232"/>
            </a:stretch>
          </a:blipFill>
        </p:spPr>
        <p:txBody>
          <a:bodyPr/>
          <a:lstStyle/>
          <a:p>
            <a:endParaRPr lang="en-US"/>
          </a:p>
        </p:txBody>
      </p:sp>
      <p:sp>
        <p:nvSpPr>
          <p:cNvPr id="12" name="Freeform 12"/>
          <p:cNvSpPr/>
          <p:nvPr/>
        </p:nvSpPr>
        <p:spPr>
          <a:xfrm>
            <a:off x="6550117" y="8519862"/>
            <a:ext cx="3895891" cy="1399077"/>
          </a:xfrm>
          <a:custGeom>
            <a:avLst/>
            <a:gdLst/>
            <a:ahLst/>
            <a:cxnLst/>
            <a:rect l="l" t="t" r="r" b="b"/>
            <a:pathLst>
              <a:path w="3895891" h="1399077">
                <a:moveTo>
                  <a:pt x="0" y="0"/>
                </a:moveTo>
                <a:lnTo>
                  <a:pt x="3895891" y="0"/>
                </a:lnTo>
                <a:lnTo>
                  <a:pt x="3895891" y="1399077"/>
                </a:lnTo>
                <a:lnTo>
                  <a:pt x="0" y="1399077"/>
                </a:lnTo>
                <a:lnTo>
                  <a:pt x="0" y="0"/>
                </a:lnTo>
                <a:close/>
              </a:path>
            </a:pathLst>
          </a:custGeom>
          <a:blipFill>
            <a:blip r:embed="rId10"/>
            <a:stretch>
              <a:fillRect/>
            </a:stretch>
          </a:blipFill>
        </p:spPr>
        <p:txBody>
          <a:bodyPr/>
          <a:lstStyle/>
          <a:p>
            <a:endParaRPr lang="en-US"/>
          </a:p>
        </p:txBody>
      </p:sp>
      <p:grpSp>
        <p:nvGrpSpPr>
          <p:cNvPr id="13" name="Group 13"/>
          <p:cNvGrpSpPr/>
          <p:nvPr/>
        </p:nvGrpSpPr>
        <p:grpSpPr>
          <a:xfrm>
            <a:off x="11397699" y="314429"/>
            <a:ext cx="6433425" cy="2511957"/>
            <a:chOff x="0" y="0"/>
            <a:chExt cx="8577900" cy="3349275"/>
          </a:xfrm>
        </p:grpSpPr>
        <p:sp>
          <p:nvSpPr>
            <p:cNvPr id="14" name="Freeform 14"/>
            <p:cNvSpPr/>
            <p:nvPr/>
          </p:nvSpPr>
          <p:spPr>
            <a:xfrm>
              <a:off x="0" y="0"/>
              <a:ext cx="3092514" cy="3349275"/>
            </a:xfrm>
            <a:custGeom>
              <a:avLst/>
              <a:gdLst/>
              <a:ahLst/>
              <a:cxnLst/>
              <a:rect l="l" t="t" r="r" b="b"/>
              <a:pathLst>
                <a:path w="3092514" h="3349275">
                  <a:moveTo>
                    <a:pt x="0" y="0"/>
                  </a:moveTo>
                  <a:lnTo>
                    <a:pt x="3092514" y="0"/>
                  </a:lnTo>
                  <a:lnTo>
                    <a:pt x="3092514" y="3349275"/>
                  </a:lnTo>
                  <a:lnTo>
                    <a:pt x="0" y="3349275"/>
                  </a:lnTo>
                  <a:lnTo>
                    <a:pt x="0" y="0"/>
                  </a:lnTo>
                  <a:close/>
                </a:path>
              </a:pathLst>
            </a:custGeom>
            <a:blipFill>
              <a:blip r:embed="rId11"/>
              <a:stretch>
                <a:fillRect l="-5299"/>
              </a:stretch>
            </a:blipFill>
          </p:spPr>
          <p:txBody>
            <a:bodyPr/>
            <a:lstStyle/>
            <a:p>
              <a:endParaRPr lang="en-US"/>
            </a:p>
          </p:txBody>
        </p:sp>
        <p:sp>
          <p:nvSpPr>
            <p:cNvPr id="15" name="TextBox 15"/>
            <p:cNvSpPr txBox="1"/>
            <p:nvPr/>
          </p:nvSpPr>
          <p:spPr>
            <a:xfrm>
              <a:off x="2866183" y="507576"/>
              <a:ext cx="5711716" cy="1419706"/>
            </a:xfrm>
            <a:prstGeom prst="rect">
              <a:avLst/>
            </a:prstGeom>
          </p:spPr>
          <p:txBody>
            <a:bodyPr lIns="0" tIns="0" rIns="0" bIns="0" rtlCol="0" anchor="t">
              <a:spAutoFit/>
            </a:bodyPr>
            <a:lstStyle/>
            <a:p>
              <a:pPr algn="ctr">
                <a:lnSpc>
                  <a:spcPts val="8945"/>
                </a:lnSpc>
              </a:pPr>
              <a:r>
                <a:rPr lang="en-US" sz="6389">
                  <a:solidFill>
                    <a:srgbClr val="F0EFAD"/>
                  </a:solidFill>
                  <a:latin typeface="Source Sans Pro Bold"/>
                </a:rPr>
                <a:t>TCD Sense</a:t>
              </a:r>
            </a:p>
          </p:txBody>
        </p:sp>
        <p:sp>
          <p:nvSpPr>
            <p:cNvPr id="16" name="TextBox 16"/>
            <p:cNvSpPr txBox="1"/>
            <p:nvPr/>
          </p:nvSpPr>
          <p:spPr>
            <a:xfrm>
              <a:off x="3199775" y="1842958"/>
              <a:ext cx="5144405" cy="874916"/>
            </a:xfrm>
            <a:prstGeom prst="rect">
              <a:avLst/>
            </a:prstGeom>
          </p:spPr>
          <p:txBody>
            <a:bodyPr lIns="0" tIns="0" rIns="0" bIns="0" rtlCol="0" anchor="t">
              <a:spAutoFit/>
            </a:bodyPr>
            <a:lstStyle/>
            <a:p>
              <a:pPr algn="ctr">
                <a:lnSpc>
                  <a:spcPts val="5505"/>
                </a:lnSpc>
              </a:pPr>
              <a:r>
                <a:rPr lang="en-US" sz="3932">
                  <a:solidFill>
                    <a:srgbClr val="FFFFFF"/>
                  </a:solidFill>
                  <a:latin typeface="Source Sans Pro Bold Italics"/>
                </a:rPr>
                <a:t>Think Sensory...</a:t>
              </a:r>
            </a:p>
          </p:txBody>
        </p:sp>
      </p:grpSp>
      <p:sp>
        <p:nvSpPr>
          <p:cNvPr id="17" name="Freeform 17"/>
          <p:cNvSpPr/>
          <p:nvPr/>
        </p:nvSpPr>
        <p:spPr>
          <a:xfrm>
            <a:off x="10960771" y="8415937"/>
            <a:ext cx="2082681" cy="1503002"/>
          </a:xfrm>
          <a:custGeom>
            <a:avLst/>
            <a:gdLst/>
            <a:ahLst/>
            <a:cxnLst/>
            <a:rect l="l" t="t" r="r" b="b"/>
            <a:pathLst>
              <a:path w="2082681" h="1503002">
                <a:moveTo>
                  <a:pt x="0" y="0"/>
                </a:moveTo>
                <a:lnTo>
                  <a:pt x="2082681" y="0"/>
                </a:lnTo>
                <a:lnTo>
                  <a:pt x="2082681" y="1503002"/>
                </a:lnTo>
                <a:lnTo>
                  <a:pt x="0" y="1503002"/>
                </a:lnTo>
                <a:lnTo>
                  <a:pt x="0" y="0"/>
                </a:lnTo>
                <a:close/>
              </a:path>
            </a:pathLst>
          </a:custGeom>
          <a:blipFill>
            <a:blip r:embed="rId12"/>
            <a:stretch>
              <a:fillRect/>
            </a:stretch>
          </a:blipFill>
        </p:spPr>
        <p:txBody>
          <a:bodyPr/>
          <a:lstStyle/>
          <a:p>
            <a:endParaRPr lang="en-US"/>
          </a:p>
        </p:txBody>
      </p:sp>
      <p:sp>
        <p:nvSpPr>
          <p:cNvPr id="18" name="TextBox 18"/>
          <p:cNvSpPr txBox="1"/>
          <p:nvPr/>
        </p:nvSpPr>
        <p:spPr>
          <a:xfrm>
            <a:off x="373146" y="7189283"/>
            <a:ext cx="4818677" cy="642907"/>
          </a:xfrm>
          <a:prstGeom prst="rect">
            <a:avLst/>
          </a:prstGeom>
        </p:spPr>
        <p:txBody>
          <a:bodyPr lIns="0" tIns="0" rIns="0" bIns="0" rtlCol="0" anchor="t">
            <a:spAutoFit/>
          </a:bodyPr>
          <a:lstStyle/>
          <a:p>
            <a:pPr>
              <a:lnSpc>
                <a:spcPts val="5205"/>
              </a:lnSpc>
            </a:pPr>
            <a:r>
              <a:rPr lang="en-US" sz="3718" dirty="0">
                <a:solidFill>
                  <a:srgbClr val="FFFFFF"/>
                </a:solidFill>
                <a:latin typeface="Source Sans Pro Bold"/>
              </a:rPr>
              <a:t>Email:  askds@tcd.ie</a:t>
            </a:r>
          </a:p>
        </p:txBody>
      </p:sp>
      <p:sp>
        <p:nvSpPr>
          <p:cNvPr id="19" name="TextBox 19"/>
          <p:cNvSpPr txBox="1"/>
          <p:nvPr/>
        </p:nvSpPr>
        <p:spPr>
          <a:xfrm>
            <a:off x="373146" y="7892939"/>
            <a:ext cx="5953698" cy="642907"/>
          </a:xfrm>
          <a:prstGeom prst="rect">
            <a:avLst/>
          </a:prstGeom>
        </p:spPr>
        <p:txBody>
          <a:bodyPr lIns="0" tIns="0" rIns="0" bIns="0" rtlCol="0" anchor="t">
            <a:spAutoFit/>
          </a:bodyPr>
          <a:lstStyle/>
          <a:p>
            <a:pPr>
              <a:lnSpc>
                <a:spcPts val="5205"/>
              </a:lnSpc>
            </a:pPr>
            <a:r>
              <a:rPr lang="en-US" sz="3718">
                <a:solidFill>
                  <a:srgbClr val="FFFFFF"/>
                </a:solidFill>
                <a:latin typeface="Source Sans Pro Bold"/>
              </a:rPr>
              <a:t>Linktree: linktr.ee/tcdsense</a:t>
            </a:r>
          </a:p>
        </p:txBody>
      </p:sp>
      <p:sp>
        <p:nvSpPr>
          <p:cNvPr id="20" name="TextBox 20"/>
          <p:cNvSpPr txBox="1"/>
          <p:nvPr/>
        </p:nvSpPr>
        <p:spPr>
          <a:xfrm>
            <a:off x="373146" y="8592996"/>
            <a:ext cx="5953698" cy="642907"/>
          </a:xfrm>
          <a:prstGeom prst="rect">
            <a:avLst/>
          </a:prstGeom>
        </p:spPr>
        <p:txBody>
          <a:bodyPr lIns="0" tIns="0" rIns="0" bIns="0" rtlCol="0" anchor="t">
            <a:spAutoFit/>
          </a:bodyPr>
          <a:lstStyle/>
          <a:p>
            <a:pPr>
              <a:lnSpc>
                <a:spcPts val="5205"/>
              </a:lnSpc>
            </a:pPr>
            <a:r>
              <a:rPr lang="en-US" sz="3718" dirty="0">
                <a:solidFill>
                  <a:srgbClr val="FFFFFF"/>
                </a:solidFill>
                <a:latin typeface="Source Sans Pro Bold"/>
              </a:rPr>
              <a:t>beacons.ai/tcdsense</a:t>
            </a:r>
          </a:p>
        </p:txBody>
      </p:sp>
      <p:sp>
        <p:nvSpPr>
          <p:cNvPr id="21" name="TextBox 21"/>
          <p:cNvSpPr txBox="1"/>
          <p:nvPr/>
        </p:nvSpPr>
        <p:spPr>
          <a:xfrm>
            <a:off x="12883375" y="3267084"/>
            <a:ext cx="337325" cy="3888905"/>
          </a:xfrm>
          <a:prstGeom prst="rect">
            <a:avLst/>
          </a:prstGeom>
        </p:spPr>
        <p:txBody>
          <a:bodyPr lIns="0" tIns="0" rIns="0" bIns="0" rtlCol="0" anchor="t">
            <a:spAutoFit/>
          </a:bodyPr>
          <a:lstStyle/>
          <a:p>
            <a:pPr>
              <a:lnSpc>
                <a:spcPts val="7725"/>
              </a:lnSpc>
            </a:pPr>
            <a:r>
              <a:rPr lang="en-US" sz="5518" dirty="0">
                <a:solidFill>
                  <a:srgbClr val="020304"/>
                </a:solidFill>
                <a:latin typeface="Source Sans Pro Bold"/>
              </a:rPr>
              <a:t>S</a:t>
            </a:r>
          </a:p>
          <a:p>
            <a:pPr>
              <a:lnSpc>
                <a:spcPts val="7725"/>
              </a:lnSpc>
            </a:pPr>
            <a:r>
              <a:rPr lang="en-US" sz="5518" dirty="0">
                <a:solidFill>
                  <a:srgbClr val="020304"/>
                </a:solidFill>
                <a:latin typeface="Source Sans Pro Bold"/>
              </a:rPr>
              <a:t>C</a:t>
            </a:r>
          </a:p>
          <a:p>
            <a:pPr>
              <a:lnSpc>
                <a:spcPts val="7725"/>
              </a:lnSpc>
            </a:pPr>
            <a:r>
              <a:rPr lang="en-US" sz="5518" dirty="0">
                <a:solidFill>
                  <a:srgbClr val="020304"/>
                </a:solidFill>
                <a:latin typeface="Source Sans Pro Bold"/>
              </a:rPr>
              <a:t>A</a:t>
            </a:r>
          </a:p>
          <a:p>
            <a:pPr>
              <a:lnSpc>
                <a:spcPts val="7725"/>
              </a:lnSpc>
            </a:pPr>
            <a:r>
              <a:rPr lang="en-US" sz="5518" dirty="0">
                <a:solidFill>
                  <a:srgbClr val="020304"/>
                </a:solidFill>
                <a:latin typeface="Source Sans Pro Bold"/>
              </a:rPr>
              <a:t>N</a:t>
            </a:r>
          </a:p>
        </p:txBody>
      </p:sp>
      <p:sp>
        <p:nvSpPr>
          <p:cNvPr id="22" name="TextBox 22"/>
          <p:cNvSpPr txBox="1"/>
          <p:nvPr/>
        </p:nvSpPr>
        <p:spPr>
          <a:xfrm>
            <a:off x="5424964" y="687306"/>
            <a:ext cx="5324336" cy="6668934"/>
          </a:xfrm>
          <a:prstGeom prst="rect">
            <a:avLst/>
          </a:prstGeom>
        </p:spPr>
        <p:txBody>
          <a:bodyPr lIns="0" tIns="0" rIns="0" bIns="0" rtlCol="0" anchor="t">
            <a:spAutoFit/>
          </a:bodyPr>
          <a:lstStyle/>
          <a:p>
            <a:pPr>
              <a:lnSpc>
                <a:spcPts val="6185"/>
              </a:lnSpc>
            </a:pPr>
            <a:r>
              <a:rPr lang="en-US" sz="4418">
                <a:solidFill>
                  <a:srgbClr val="FFFFFF"/>
                </a:solidFill>
                <a:latin typeface="Source Sans Pro Bold"/>
              </a:rPr>
              <a:t>Acknowledgements:</a:t>
            </a:r>
          </a:p>
          <a:p>
            <a:pPr>
              <a:lnSpc>
                <a:spcPts val="5205"/>
              </a:lnSpc>
            </a:pPr>
            <a:r>
              <a:rPr lang="en-US" sz="3718">
                <a:solidFill>
                  <a:srgbClr val="FFFFFF"/>
                </a:solidFill>
                <a:latin typeface="Source Sans Pro"/>
              </a:rPr>
              <a:t>Kieran Lewis</a:t>
            </a:r>
          </a:p>
          <a:p>
            <a:pPr>
              <a:lnSpc>
                <a:spcPts val="5205"/>
              </a:lnSpc>
            </a:pPr>
            <a:r>
              <a:rPr lang="en-US" sz="3718">
                <a:solidFill>
                  <a:srgbClr val="FFFFFF"/>
                </a:solidFill>
                <a:latin typeface="Source Sans Pro"/>
              </a:rPr>
              <a:t>Declan Treanor</a:t>
            </a:r>
          </a:p>
          <a:p>
            <a:pPr>
              <a:lnSpc>
                <a:spcPts val="5205"/>
              </a:lnSpc>
            </a:pPr>
            <a:r>
              <a:rPr lang="en-US" sz="3718">
                <a:solidFill>
                  <a:srgbClr val="FFFFFF"/>
                </a:solidFill>
                <a:latin typeface="Source Sans Pro"/>
              </a:rPr>
              <a:t>Trinity disAbility Service</a:t>
            </a:r>
          </a:p>
          <a:p>
            <a:pPr>
              <a:lnSpc>
                <a:spcPts val="5205"/>
              </a:lnSpc>
            </a:pPr>
            <a:r>
              <a:rPr lang="en-US" sz="3718">
                <a:solidFill>
                  <a:srgbClr val="FFFFFF"/>
                </a:solidFill>
                <a:latin typeface="Source Sans Pro"/>
              </a:rPr>
              <a:t>Laura Crean</a:t>
            </a:r>
          </a:p>
          <a:p>
            <a:pPr>
              <a:lnSpc>
                <a:spcPts val="5205"/>
              </a:lnSpc>
            </a:pPr>
            <a:r>
              <a:rPr lang="en-US" sz="3718">
                <a:solidFill>
                  <a:srgbClr val="FFFFFF"/>
                </a:solidFill>
                <a:latin typeface="Source Sans Pro"/>
              </a:rPr>
              <a:t>Fáolan Doecke Launders</a:t>
            </a:r>
          </a:p>
          <a:p>
            <a:pPr>
              <a:lnSpc>
                <a:spcPts val="5205"/>
              </a:lnSpc>
            </a:pPr>
            <a:r>
              <a:rPr lang="en-US" sz="3718">
                <a:solidFill>
                  <a:srgbClr val="FFFFFF"/>
                </a:solidFill>
                <a:latin typeface="Source Sans Pro"/>
              </a:rPr>
              <a:t>Heather McLean</a:t>
            </a:r>
          </a:p>
          <a:p>
            <a:pPr>
              <a:lnSpc>
                <a:spcPts val="5205"/>
              </a:lnSpc>
            </a:pPr>
            <a:r>
              <a:rPr lang="en-US" sz="3718">
                <a:solidFill>
                  <a:srgbClr val="FFFFFF"/>
                </a:solidFill>
                <a:latin typeface="Source Sans Pro"/>
              </a:rPr>
              <a:t>TCD Student Union</a:t>
            </a:r>
          </a:p>
          <a:p>
            <a:pPr>
              <a:lnSpc>
                <a:spcPts val="5205"/>
              </a:lnSpc>
            </a:pPr>
            <a:r>
              <a:rPr lang="en-US" sz="3718">
                <a:solidFill>
                  <a:srgbClr val="FFFFFF"/>
                </a:solidFill>
                <a:latin typeface="Source Sans Pro"/>
              </a:rPr>
              <a:t>Trinity Students &amp; Staff</a:t>
            </a:r>
          </a:p>
          <a:p>
            <a:pPr>
              <a:lnSpc>
                <a:spcPts val="5205"/>
              </a:lnSpc>
            </a:pPr>
            <a:r>
              <a:rPr lang="en-US" sz="3718">
                <a:solidFill>
                  <a:srgbClr val="FFFFFF"/>
                </a:solidFill>
                <a:latin typeface="Source Sans Pro"/>
              </a:rPr>
              <a:t>TCD Library &amp; Staff</a:t>
            </a:r>
          </a:p>
        </p:txBody>
      </p:sp>
      <p:sp>
        <p:nvSpPr>
          <p:cNvPr id="24" name="TextBox 20">
            <a:extLst>
              <a:ext uri="{FF2B5EF4-FFF2-40B4-BE49-F238E27FC236}">
                <a16:creationId xmlns:a16="http://schemas.microsoft.com/office/drawing/2014/main" id="{60F048BF-248D-B707-871F-58BAAC4DA161}"/>
              </a:ext>
            </a:extLst>
          </p:cNvPr>
          <p:cNvSpPr txBox="1"/>
          <p:nvPr/>
        </p:nvSpPr>
        <p:spPr>
          <a:xfrm>
            <a:off x="384359" y="9247764"/>
            <a:ext cx="5953698" cy="642907"/>
          </a:xfrm>
          <a:prstGeom prst="rect">
            <a:avLst/>
          </a:prstGeom>
        </p:spPr>
        <p:txBody>
          <a:bodyPr lIns="0" tIns="0" rIns="0" bIns="0" rtlCol="0" anchor="t">
            <a:spAutoFit/>
          </a:bodyPr>
          <a:lstStyle/>
          <a:p>
            <a:pPr>
              <a:lnSpc>
                <a:spcPts val="5205"/>
              </a:lnSpc>
            </a:pPr>
            <a:r>
              <a:rPr lang="en-US" sz="3718" dirty="0">
                <a:solidFill>
                  <a:srgbClr val="FFFFFF"/>
                </a:solidFill>
                <a:latin typeface="Source Sans Pro Bold"/>
              </a:rPr>
              <a:t>tcd.ie/disability</a:t>
            </a:r>
          </a:p>
        </p:txBody>
      </p:sp>
      <p:sp>
        <p:nvSpPr>
          <p:cNvPr id="25" name="TextBox 24">
            <a:extLst>
              <a:ext uri="{FF2B5EF4-FFF2-40B4-BE49-F238E27FC236}">
                <a16:creationId xmlns:a16="http://schemas.microsoft.com/office/drawing/2014/main" id="{EA8D72E8-1671-68AA-A409-E3815EBFDD05}"/>
              </a:ext>
            </a:extLst>
          </p:cNvPr>
          <p:cNvSpPr txBox="1"/>
          <p:nvPr/>
        </p:nvSpPr>
        <p:spPr>
          <a:xfrm>
            <a:off x="13474081" y="7270575"/>
            <a:ext cx="3698448" cy="861774"/>
          </a:xfrm>
          <a:prstGeom prst="rect">
            <a:avLst/>
          </a:prstGeom>
          <a:noFill/>
        </p:spPr>
        <p:txBody>
          <a:bodyPr wrap="none" rtlCol="0">
            <a:spAutoFit/>
          </a:bodyPr>
          <a:lstStyle/>
          <a:p>
            <a:r>
              <a:rPr lang="en-US" sz="5000" b="1" dirty="0">
                <a:latin typeface="Source Sans Pro Black" panose="020B0503030403020204" pitchFamily="34" charset="0"/>
              </a:rPr>
              <a:t>the QR Code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2" presetClass="entr" presetSubtype="4"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P spid="2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rot="-90000">
            <a:off x="-126388" y="-110322"/>
            <a:ext cx="8833187" cy="10590745"/>
          </a:xfrm>
          <a:custGeom>
            <a:avLst/>
            <a:gdLst/>
            <a:ahLst/>
            <a:cxnLst/>
            <a:rect l="l" t="t" r="r" b="b"/>
            <a:pathLst>
              <a:path w="8833187" h="10590745">
                <a:moveTo>
                  <a:pt x="271457" y="0"/>
                </a:moveTo>
                <a:lnTo>
                  <a:pt x="8833187" y="224197"/>
                </a:lnTo>
                <a:lnTo>
                  <a:pt x="8561729" y="10590745"/>
                </a:lnTo>
                <a:lnTo>
                  <a:pt x="0" y="10366549"/>
                </a:lnTo>
                <a:lnTo>
                  <a:pt x="271457" y="0"/>
                </a:lnTo>
                <a:close/>
              </a:path>
            </a:pathLst>
          </a:custGeom>
          <a:blipFill>
            <a:blip r:embed="rId2"/>
            <a:stretch>
              <a:fillRect l="-30358" t="-666" r="-49310" b="-4168"/>
            </a:stretch>
          </a:blipFill>
        </p:spPr>
        <p:txBody>
          <a:bodyPr/>
          <a:lstStyle/>
          <a:p>
            <a:endParaRPr lang="en-US"/>
          </a:p>
        </p:txBody>
      </p:sp>
      <p:sp>
        <p:nvSpPr>
          <p:cNvPr id="3" name="Freeform 3"/>
          <p:cNvSpPr/>
          <p:nvPr/>
        </p:nvSpPr>
        <p:spPr>
          <a:xfrm>
            <a:off x="2240068" y="3289650"/>
            <a:ext cx="3604886" cy="3707700"/>
          </a:xfrm>
          <a:custGeom>
            <a:avLst/>
            <a:gdLst/>
            <a:ahLst/>
            <a:cxnLst/>
            <a:rect l="l" t="t" r="r" b="b"/>
            <a:pathLst>
              <a:path w="3604886" h="3707700">
                <a:moveTo>
                  <a:pt x="0" y="0"/>
                </a:moveTo>
                <a:lnTo>
                  <a:pt x="3604886" y="0"/>
                </a:lnTo>
                <a:lnTo>
                  <a:pt x="3604886" y="3707700"/>
                </a:lnTo>
                <a:lnTo>
                  <a:pt x="0" y="3707700"/>
                </a:lnTo>
                <a:lnTo>
                  <a:pt x="0" y="0"/>
                </a:lnTo>
                <a:close/>
              </a:path>
            </a:pathLst>
          </a:custGeom>
          <a:blipFill>
            <a:blip r:embed="rId3">
              <a:alphaModFix amt="63000"/>
            </a:blip>
            <a:stretch>
              <a:fillRect/>
            </a:stretch>
          </a:blipFill>
        </p:spPr>
        <p:txBody>
          <a:bodyPr/>
          <a:lstStyle/>
          <a:p>
            <a:endParaRPr lang="en-US"/>
          </a:p>
        </p:txBody>
      </p:sp>
      <p:grpSp>
        <p:nvGrpSpPr>
          <p:cNvPr id="4" name="Group 4"/>
          <p:cNvGrpSpPr/>
          <p:nvPr/>
        </p:nvGrpSpPr>
        <p:grpSpPr>
          <a:xfrm>
            <a:off x="9026929" y="701395"/>
            <a:ext cx="9041952" cy="8884209"/>
            <a:chOff x="0" y="0"/>
            <a:chExt cx="12055936" cy="11845613"/>
          </a:xfrm>
        </p:grpSpPr>
        <p:sp>
          <p:nvSpPr>
            <p:cNvPr id="5" name="TextBox 5"/>
            <p:cNvSpPr txBox="1"/>
            <p:nvPr/>
          </p:nvSpPr>
          <p:spPr>
            <a:xfrm>
              <a:off x="0" y="-66675"/>
              <a:ext cx="12055936" cy="3909562"/>
            </a:xfrm>
            <a:prstGeom prst="rect">
              <a:avLst/>
            </a:prstGeom>
          </p:spPr>
          <p:txBody>
            <a:bodyPr lIns="0" tIns="0" rIns="0" bIns="0" rtlCol="0" anchor="t">
              <a:spAutoFit/>
            </a:bodyPr>
            <a:lstStyle/>
            <a:p>
              <a:pPr>
                <a:lnSpc>
                  <a:spcPts val="14523"/>
                </a:lnSpc>
              </a:pPr>
              <a:r>
                <a:rPr lang="en-US" sz="11526">
                  <a:solidFill>
                    <a:srgbClr val="F0EFAD"/>
                  </a:solidFill>
                  <a:latin typeface="Source Sans Pro Bold"/>
                </a:rPr>
                <a:t>TCD Sense</a:t>
              </a:r>
            </a:p>
            <a:p>
              <a:pPr>
                <a:lnSpc>
                  <a:spcPts val="8819"/>
                </a:lnSpc>
              </a:pPr>
              <a:r>
                <a:rPr lang="en-US" sz="6999">
                  <a:solidFill>
                    <a:srgbClr val="FFFFFF"/>
                  </a:solidFill>
                  <a:latin typeface="Source Sans Pro Bold"/>
                </a:rPr>
                <a:t>Introduction</a:t>
              </a:r>
            </a:p>
          </p:txBody>
        </p:sp>
        <p:sp>
          <p:nvSpPr>
            <p:cNvPr id="6" name="TextBox 6"/>
            <p:cNvSpPr txBox="1"/>
            <p:nvPr/>
          </p:nvSpPr>
          <p:spPr>
            <a:xfrm>
              <a:off x="0" y="4386479"/>
              <a:ext cx="11524281" cy="7459134"/>
            </a:xfrm>
            <a:prstGeom prst="rect">
              <a:avLst/>
            </a:prstGeom>
          </p:spPr>
          <p:txBody>
            <a:bodyPr lIns="0" tIns="0" rIns="0" bIns="0" rtlCol="0" anchor="t">
              <a:spAutoFit/>
            </a:bodyPr>
            <a:lstStyle/>
            <a:p>
              <a:pPr>
                <a:lnSpc>
                  <a:spcPts val="5599"/>
                </a:lnSpc>
              </a:pPr>
              <a:r>
                <a:rPr lang="en-US" sz="3999">
                  <a:solidFill>
                    <a:srgbClr val="FFFFFF"/>
                  </a:solidFill>
                  <a:latin typeface="Source Sans Pro"/>
                </a:rPr>
                <a:t>TCD Sense is an initiative striving to enhance inclusivity at Trinity College Dublin by optimising new and existing spaces, elevating sensory awareness, and providing specialised support to students and staff facing challenges in adapting to the college's sensory environments.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003676" y="409795"/>
            <a:ext cx="2981623" cy="2981623"/>
            <a:chOff x="0" y="0"/>
            <a:chExt cx="6350000" cy="6350000"/>
          </a:xfrm>
        </p:grpSpPr>
        <p:sp>
          <p:nvSpPr>
            <p:cNvPr id="3" name="Freeform 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31F20"/>
            </a:solidFill>
          </p:spPr>
          <p:txBody>
            <a:bodyPr/>
            <a:lstStyle/>
            <a:p>
              <a:endParaRPr lang="en-US"/>
            </a:p>
          </p:txBody>
        </p:sp>
        <p:sp>
          <p:nvSpPr>
            <p:cNvPr id="4" name="Freeform 4"/>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2"/>
              <a:stretch>
                <a:fillRect l="223" r="223"/>
              </a:stretch>
            </a:blipFill>
          </p:spPr>
          <p:txBody>
            <a:bodyPr/>
            <a:lstStyle/>
            <a:p>
              <a:endParaRPr lang="en-US"/>
            </a:p>
          </p:txBody>
        </p:sp>
      </p:grpSp>
      <p:grpSp>
        <p:nvGrpSpPr>
          <p:cNvPr id="5" name="Group 5"/>
          <p:cNvGrpSpPr>
            <a:grpSpLocks noChangeAspect="1"/>
          </p:cNvGrpSpPr>
          <p:nvPr/>
        </p:nvGrpSpPr>
        <p:grpSpPr>
          <a:xfrm>
            <a:off x="11574592" y="619143"/>
            <a:ext cx="2981623" cy="2981623"/>
            <a:chOff x="0" y="0"/>
            <a:chExt cx="6350000" cy="6350000"/>
          </a:xfrm>
        </p:grpSpPr>
        <p:sp>
          <p:nvSpPr>
            <p:cNvPr id="6" name="Freeform 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31F20"/>
            </a:solidFill>
          </p:spPr>
          <p:txBody>
            <a:bodyPr/>
            <a:lstStyle/>
            <a:p>
              <a:endParaRPr lang="en-US"/>
            </a:p>
          </p:txBody>
        </p:sp>
        <p:sp>
          <p:nvSpPr>
            <p:cNvPr id="7" name="Freeform 7"/>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3"/>
              <a:stretch>
                <a:fillRect l="223" r="223"/>
              </a:stretch>
            </a:blipFill>
          </p:spPr>
          <p:txBody>
            <a:bodyPr/>
            <a:lstStyle/>
            <a:p>
              <a:endParaRPr lang="en-US"/>
            </a:p>
          </p:txBody>
        </p:sp>
      </p:grpSp>
      <p:grpSp>
        <p:nvGrpSpPr>
          <p:cNvPr id="8" name="Group 8"/>
          <p:cNvGrpSpPr>
            <a:grpSpLocks noChangeAspect="1"/>
          </p:cNvGrpSpPr>
          <p:nvPr/>
        </p:nvGrpSpPr>
        <p:grpSpPr>
          <a:xfrm>
            <a:off x="12279636" y="7018837"/>
            <a:ext cx="2981623" cy="2981623"/>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31F20"/>
            </a:solidFill>
          </p:spPr>
          <p:txBody>
            <a:bodyPr/>
            <a:lstStyle/>
            <a:p>
              <a:endParaRPr lang="en-US"/>
            </a:p>
          </p:txBody>
        </p:sp>
        <p:sp>
          <p:nvSpPr>
            <p:cNvPr id="10" name="Freeform 10"/>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4"/>
              <a:stretch>
                <a:fillRect l="223" r="223"/>
              </a:stretch>
            </a:blipFill>
          </p:spPr>
          <p:txBody>
            <a:bodyPr/>
            <a:lstStyle/>
            <a:p>
              <a:endParaRPr lang="en-US"/>
            </a:p>
          </p:txBody>
        </p:sp>
      </p:grpSp>
      <p:grpSp>
        <p:nvGrpSpPr>
          <p:cNvPr id="11" name="Group 11"/>
          <p:cNvGrpSpPr>
            <a:grpSpLocks noChangeAspect="1"/>
          </p:cNvGrpSpPr>
          <p:nvPr/>
        </p:nvGrpSpPr>
        <p:grpSpPr>
          <a:xfrm>
            <a:off x="14889034" y="4386315"/>
            <a:ext cx="2981623" cy="2981623"/>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31F20"/>
            </a:solidFill>
          </p:spPr>
          <p:txBody>
            <a:bodyPr/>
            <a:lstStyle/>
            <a:p>
              <a:endParaRPr lang="en-US"/>
            </a:p>
          </p:txBody>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5"/>
              <a:stretch>
                <a:fillRect l="223" r="223"/>
              </a:stretch>
            </a:blipFill>
          </p:spPr>
          <p:txBody>
            <a:bodyPr/>
            <a:lstStyle/>
            <a:p>
              <a:endParaRPr lang="en-US"/>
            </a:p>
          </p:txBody>
        </p:sp>
      </p:grpSp>
      <p:grpSp>
        <p:nvGrpSpPr>
          <p:cNvPr id="14" name="Group 14"/>
          <p:cNvGrpSpPr>
            <a:grpSpLocks noChangeAspect="1"/>
          </p:cNvGrpSpPr>
          <p:nvPr/>
        </p:nvGrpSpPr>
        <p:grpSpPr>
          <a:xfrm>
            <a:off x="9986012" y="4023492"/>
            <a:ext cx="3223734" cy="3223734"/>
            <a:chOff x="0" y="0"/>
            <a:chExt cx="6350000" cy="6350000"/>
          </a:xfrm>
        </p:grpSpPr>
        <p:sp>
          <p:nvSpPr>
            <p:cNvPr id="15" name="Freeform 1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txBody>
            <a:bodyPr/>
            <a:lstStyle/>
            <a:p>
              <a:endParaRPr lang="en-US"/>
            </a:p>
          </p:txBody>
        </p:sp>
        <p:sp>
          <p:nvSpPr>
            <p:cNvPr id="16" name="Freeform 16"/>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23" r="223"/>
              </a:stretch>
            </a:blipFill>
          </p:spPr>
          <p:txBody>
            <a:bodyPr/>
            <a:lstStyle/>
            <a:p>
              <a:endParaRPr lang="en-US"/>
            </a:p>
          </p:txBody>
        </p:sp>
      </p:grpSp>
      <p:sp>
        <p:nvSpPr>
          <p:cNvPr id="17" name="Freeform 17"/>
          <p:cNvSpPr/>
          <p:nvPr/>
        </p:nvSpPr>
        <p:spPr>
          <a:xfrm>
            <a:off x="7362400" y="68195"/>
            <a:ext cx="3563200" cy="3664824"/>
          </a:xfrm>
          <a:custGeom>
            <a:avLst/>
            <a:gdLst/>
            <a:ahLst/>
            <a:cxnLst/>
            <a:rect l="l" t="t" r="r" b="b"/>
            <a:pathLst>
              <a:path w="3563200" h="3664824">
                <a:moveTo>
                  <a:pt x="0" y="0"/>
                </a:moveTo>
                <a:lnTo>
                  <a:pt x="3563200" y="0"/>
                </a:lnTo>
                <a:lnTo>
                  <a:pt x="3563200" y="3664824"/>
                </a:lnTo>
                <a:lnTo>
                  <a:pt x="0" y="3664824"/>
                </a:lnTo>
                <a:lnTo>
                  <a:pt x="0" y="0"/>
                </a:lnTo>
                <a:close/>
              </a:path>
            </a:pathLst>
          </a:custGeom>
          <a:blipFill>
            <a:blip r:embed="rId7"/>
            <a:stretch>
              <a:fillRect/>
            </a:stretch>
          </a:blipFill>
        </p:spPr>
        <p:txBody>
          <a:bodyPr/>
          <a:lstStyle/>
          <a:p>
            <a:endParaRPr lang="en-US"/>
          </a:p>
        </p:txBody>
      </p:sp>
      <p:grpSp>
        <p:nvGrpSpPr>
          <p:cNvPr id="18" name="Group 18"/>
          <p:cNvGrpSpPr/>
          <p:nvPr/>
        </p:nvGrpSpPr>
        <p:grpSpPr>
          <a:xfrm>
            <a:off x="566494" y="819884"/>
            <a:ext cx="9579854" cy="8647231"/>
            <a:chOff x="0" y="0"/>
            <a:chExt cx="12773139" cy="11529642"/>
          </a:xfrm>
        </p:grpSpPr>
        <p:sp>
          <p:nvSpPr>
            <p:cNvPr id="19" name="TextBox 19"/>
            <p:cNvSpPr txBox="1"/>
            <p:nvPr/>
          </p:nvSpPr>
          <p:spPr>
            <a:xfrm>
              <a:off x="0" y="-57150"/>
              <a:ext cx="12773139" cy="3541233"/>
            </a:xfrm>
            <a:prstGeom prst="rect">
              <a:avLst/>
            </a:prstGeom>
          </p:spPr>
          <p:txBody>
            <a:bodyPr lIns="0" tIns="0" rIns="0" bIns="0" rtlCol="0" anchor="t">
              <a:spAutoFit/>
            </a:bodyPr>
            <a:lstStyle/>
            <a:p>
              <a:pPr>
                <a:lnSpc>
                  <a:spcPts val="13167"/>
                </a:lnSpc>
              </a:pPr>
              <a:r>
                <a:rPr lang="en-US" sz="10450">
                  <a:solidFill>
                    <a:srgbClr val="F0EFAD"/>
                  </a:solidFill>
                  <a:latin typeface="Source Sans Pro Bold"/>
                </a:rPr>
                <a:t>TCD Sense</a:t>
              </a:r>
            </a:p>
            <a:p>
              <a:pPr>
                <a:lnSpc>
                  <a:spcPts val="7996"/>
                </a:lnSpc>
              </a:pPr>
              <a:r>
                <a:rPr lang="en-US" sz="6346">
                  <a:solidFill>
                    <a:srgbClr val="FFFFFF"/>
                  </a:solidFill>
                  <a:latin typeface="Source Sans Pro Bold"/>
                </a:rPr>
                <a:t>Sensory Needs</a:t>
              </a:r>
            </a:p>
          </p:txBody>
        </p:sp>
        <p:sp>
          <p:nvSpPr>
            <p:cNvPr id="20" name="TextBox 20"/>
            <p:cNvSpPr txBox="1"/>
            <p:nvPr/>
          </p:nvSpPr>
          <p:spPr>
            <a:xfrm>
              <a:off x="0" y="3960281"/>
              <a:ext cx="12209856" cy="7569361"/>
            </a:xfrm>
            <a:prstGeom prst="rect">
              <a:avLst/>
            </a:prstGeom>
          </p:spPr>
          <p:txBody>
            <a:bodyPr lIns="0" tIns="0" rIns="0" bIns="0" rtlCol="0" anchor="t">
              <a:spAutoFit/>
            </a:bodyPr>
            <a:lstStyle/>
            <a:p>
              <a:pPr>
                <a:lnSpc>
                  <a:spcPts val="5637"/>
                </a:lnSpc>
              </a:pPr>
              <a:r>
                <a:rPr lang="en-US" sz="4026">
                  <a:solidFill>
                    <a:srgbClr val="FFFFFF"/>
                  </a:solidFill>
                  <a:latin typeface="Source Sans Pro"/>
                </a:rPr>
                <a:t>When we speak of </a:t>
              </a:r>
              <a:r>
                <a:rPr lang="en-US" sz="4026">
                  <a:solidFill>
                    <a:srgbClr val="FFFFFF"/>
                  </a:solidFill>
                  <a:latin typeface="Source Sans Pro Bold"/>
                </a:rPr>
                <a:t>"TCD Sense"</a:t>
              </a:r>
              <a:r>
                <a:rPr lang="en-US" sz="4026">
                  <a:solidFill>
                    <a:srgbClr val="FFFFFF"/>
                  </a:solidFill>
                  <a:latin typeface="Source Sans Pro"/>
                </a:rPr>
                <a:t> we are addressing a concept that goes beyond merely creating spaces that are sensory-friendly. At its core, </a:t>
              </a:r>
              <a:r>
                <a:rPr lang="en-US" sz="4026">
                  <a:solidFill>
                    <a:srgbClr val="FFFFFF"/>
                  </a:solidFill>
                  <a:latin typeface="Source Sans Pro Bold"/>
                </a:rPr>
                <a:t>TCD Sense</a:t>
              </a:r>
              <a:r>
                <a:rPr lang="en-US" sz="4026">
                  <a:solidFill>
                    <a:srgbClr val="FFFFFF"/>
                  </a:solidFill>
                  <a:latin typeface="Source Sans Pro"/>
                </a:rPr>
                <a:t> is a commitment to understanding and catering to a diverse range of sensory needs within the Trinity College Dublin community.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10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88A2"/>
        </a:solidFill>
        <a:effectLst/>
      </p:bgPr>
    </p:bg>
    <p:spTree>
      <p:nvGrpSpPr>
        <p:cNvPr id="1" name=""/>
        <p:cNvGrpSpPr/>
        <p:nvPr/>
      </p:nvGrpSpPr>
      <p:grpSpPr>
        <a:xfrm>
          <a:off x="0" y="0"/>
          <a:ext cx="0" cy="0"/>
          <a:chOff x="0" y="0"/>
          <a:chExt cx="0" cy="0"/>
        </a:xfrm>
      </p:grpSpPr>
      <p:grpSp>
        <p:nvGrpSpPr>
          <p:cNvPr id="2" name="Group 2"/>
          <p:cNvGrpSpPr/>
          <p:nvPr/>
        </p:nvGrpSpPr>
        <p:grpSpPr>
          <a:xfrm>
            <a:off x="421496" y="1393233"/>
            <a:ext cx="8663275" cy="7500535"/>
            <a:chOff x="0" y="0"/>
            <a:chExt cx="11551033" cy="10000713"/>
          </a:xfrm>
        </p:grpSpPr>
        <p:sp>
          <p:nvSpPr>
            <p:cNvPr id="3" name="TextBox 3"/>
            <p:cNvSpPr txBox="1"/>
            <p:nvPr/>
          </p:nvSpPr>
          <p:spPr>
            <a:xfrm>
              <a:off x="0" y="-57150"/>
              <a:ext cx="11551033" cy="3007630"/>
            </a:xfrm>
            <a:prstGeom prst="rect">
              <a:avLst/>
            </a:prstGeom>
          </p:spPr>
          <p:txBody>
            <a:bodyPr lIns="0" tIns="0" rIns="0" bIns="0" rtlCol="0" anchor="t">
              <a:spAutoFit/>
            </a:bodyPr>
            <a:lstStyle/>
            <a:p>
              <a:pPr>
                <a:lnSpc>
                  <a:spcPts val="11403"/>
                </a:lnSpc>
              </a:pPr>
              <a:r>
                <a:rPr lang="en-US" sz="9050">
                  <a:solidFill>
                    <a:srgbClr val="F0EFAD"/>
                  </a:solidFill>
                  <a:latin typeface="Source Sans Pro Bold"/>
                </a:rPr>
                <a:t>TCD Sense</a:t>
              </a:r>
            </a:p>
            <a:p>
              <a:pPr>
                <a:lnSpc>
                  <a:spcPts val="6484"/>
                </a:lnSpc>
              </a:pPr>
              <a:r>
                <a:rPr lang="en-US" sz="5146">
                  <a:solidFill>
                    <a:srgbClr val="FFFFFF"/>
                  </a:solidFill>
                  <a:latin typeface="Source Sans Pro Bold"/>
                </a:rPr>
                <a:t>Project Objectives</a:t>
              </a:r>
            </a:p>
          </p:txBody>
        </p:sp>
        <p:sp>
          <p:nvSpPr>
            <p:cNvPr id="4" name="TextBox 4"/>
            <p:cNvSpPr txBox="1"/>
            <p:nvPr/>
          </p:nvSpPr>
          <p:spPr>
            <a:xfrm>
              <a:off x="0" y="3426678"/>
              <a:ext cx="11041644" cy="6574034"/>
            </a:xfrm>
            <a:prstGeom prst="rect">
              <a:avLst/>
            </a:prstGeom>
          </p:spPr>
          <p:txBody>
            <a:bodyPr lIns="0" tIns="0" rIns="0" bIns="0" rtlCol="0" anchor="t">
              <a:spAutoFit/>
            </a:bodyPr>
            <a:lstStyle/>
            <a:p>
              <a:pPr>
                <a:lnSpc>
                  <a:spcPts val="5637"/>
                </a:lnSpc>
              </a:pPr>
              <a:r>
                <a:rPr lang="en-US" sz="4026">
                  <a:solidFill>
                    <a:srgbClr val="FFFFFF"/>
                  </a:solidFill>
                  <a:latin typeface="Source Sans Pro Bold"/>
                </a:rPr>
                <a:t>Three strategic aims:</a:t>
              </a:r>
            </a:p>
            <a:p>
              <a:pPr>
                <a:lnSpc>
                  <a:spcPts val="4237"/>
                </a:lnSpc>
              </a:pPr>
              <a:endParaRPr lang="en-US" sz="4026">
                <a:solidFill>
                  <a:srgbClr val="FFFFFF"/>
                </a:solidFill>
                <a:latin typeface="Source Sans Pro Bold"/>
              </a:endParaRPr>
            </a:p>
            <a:p>
              <a:pPr marL="610248" lvl="1" indent="-305124">
                <a:lnSpc>
                  <a:spcPts val="5002"/>
                </a:lnSpc>
                <a:buFont typeface="Arial"/>
                <a:buChar char="•"/>
              </a:pPr>
              <a:r>
                <a:rPr lang="en-US" sz="2826">
                  <a:solidFill>
                    <a:srgbClr val="FFFFFF"/>
                  </a:solidFill>
                  <a:latin typeface="Source Sans Pro"/>
                </a:rPr>
                <a:t> To enable students with sensory processing differences to more fully participate in student life.</a:t>
              </a:r>
            </a:p>
            <a:p>
              <a:pPr marL="610248" lvl="1" indent="-305124">
                <a:lnSpc>
                  <a:spcPts val="5002"/>
                </a:lnSpc>
                <a:buFont typeface="Arial"/>
                <a:buChar char="•"/>
              </a:pPr>
              <a:r>
                <a:rPr lang="en-US" sz="2826">
                  <a:solidFill>
                    <a:srgbClr val="FFFFFF"/>
                  </a:solidFill>
                  <a:latin typeface="Source Sans Pro"/>
                </a:rPr>
                <a:t> To develop inclusive venues on the college campus from a sensory perspective.</a:t>
              </a:r>
            </a:p>
            <a:p>
              <a:pPr marL="610248" lvl="1" indent="-305124">
                <a:lnSpc>
                  <a:spcPts val="5002"/>
                </a:lnSpc>
                <a:buFont typeface="Arial"/>
                <a:buChar char="•"/>
              </a:pPr>
              <a:r>
                <a:rPr lang="en-US" sz="2826">
                  <a:solidFill>
                    <a:srgbClr val="FFFFFF"/>
                  </a:solidFill>
                  <a:latin typeface="Source Sans Pro"/>
                </a:rPr>
                <a:t> To conduct research into the experiences of college students with sensory processing issues .</a:t>
              </a:r>
            </a:p>
          </p:txBody>
        </p:sp>
      </p:grpSp>
      <p:sp>
        <p:nvSpPr>
          <p:cNvPr id="5" name="Freeform 5"/>
          <p:cNvSpPr/>
          <p:nvPr/>
        </p:nvSpPr>
        <p:spPr>
          <a:xfrm rot="-10800000">
            <a:off x="13492069" y="523904"/>
            <a:ext cx="4407298" cy="2800062"/>
          </a:xfrm>
          <a:custGeom>
            <a:avLst/>
            <a:gdLst/>
            <a:ahLst/>
            <a:cxnLst/>
            <a:rect l="l" t="t" r="r" b="b"/>
            <a:pathLst>
              <a:path w="4407298" h="2800062">
                <a:moveTo>
                  <a:pt x="0" y="0"/>
                </a:moveTo>
                <a:lnTo>
                  <a:pt x="4407297" y="0"/>
                </a:lnTo>
                <a:lnTo>
                  <a:pt x="4407297" y="2800062"/>
                </a:lnTo>
                <a:lnTo>
                  <a:pt x="0" y="2800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9084771" y="5159201"/>
            <a:ext cx="4407298" cy="2800062"/>
          </a:xfrm>
          <a:custGeom>
            <a:avLst/>
            <a:gdLst/>
            <a:ahLst/>
            <a:cxnLst/>
            <a:rect l="l" t="t" r="r" b="b"/>
            <a:pathLst>
              <a:path w="4407298" h="2800062">
                <a:moveTo>
                  <a:pt x="0" y="0"/>
                </a:moveTo>
                <a:lnTo>
                  <a:pt x="4407298" y="0"/>
                </a:lnTo>
                <a:lnTo>
                  <a:pt x="4407298" y="2800062"/>
                </a:lnTo>
                <a:lnTo>
                  <a:pt x="0" y="2800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a:off x="13688749" y="5143500"/>
            <a:ext cx="4407298" cy="2800062"/>
          </a:xfrm>
          <a:custGeom>
            <a:avLst/>
            <a:gdLst/>
            <a:ahLst/>
            <a:cxnLst/>
            <a:rect l="l" t="t" r="r" b="b"/>
            <a:pathLst>
              <a:path w="4407298" h="2800062">
                <a:moveTo>
                  <a:pt x="0" y="0"/>
                </a:moveTo>
                <a:lnTo>
                  <a:pt x="4407298" y="0"/>
                </a:lnTo>
                <a:lnTo>
                  <a:pt x="4407298" y="2800062"/>
                </a:lnTo>
                <a:lnTo>
                  <a:pt x="0" y="2800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13688749" y="1460386"/>
            <a:ext cx="4013936" cy="86994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Strand Two:</a:t>
            </a:r>
          </a:p>
          <a:p>
            <a:pPr algn="ctr">
              <a:lnSpc>
                <a:spcPts val="3500"/>
              </a:lnSpc>
            </a:pPr>
            <a:r>
              <a:rPr lang="en-US" sz="2500">
                <a:solidFill>
                  <a:srgbClr val="FFFBFB"/>
                </a:solidFill>
                <a:latin typeface="Canva Sans Bold"/>
              </a:rPr>
              <a:t>College Environment</a:t>
            </a:r>
          </a:p>
        </p:txBody>
      </p:sp>
      <p:sp>
        <p:nvSpPr>
          <p:cNvPr id="9" name="TextBox 9"/>
          <p:cNvSpPr txBox="1"/>
          <p:nvPr/>
        </p:nvSpPr>
        <p:spPr>
          <a:xfrm>
            <a:off x="9281452" y="5876608"/>
            <a:ext cx="4013936" cy="130809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Strand Three:</a:t>
            </a:r>
          </a:p>
          <a:p>
            <a:pPr algn="ctr">
              <a:lnSpc>
                <a:spcPts val="3500"/>
              </a:lnSpc>
            </a:pPr>
            <a:r>
              <a:rPr lang="en-US" sz="2500">
                <a:solidFill>
                  <a:srgbClr val="FFFBFB"/>
                </a:solidFill>
                <a:latin typeface="Canva Sans Bold"/>
              </a:rPr>
              <a:t>Awareness </a:t>
            </a:r>
          </a:p>
          <a:p>
            <a:pPr algn="ctr">
              <a:lnSpc>
                <a:spcPts val="3500"/>
              </a:lnSpc>
            </a:pPr>
            <a:r>
              <a:rPr lang="en-US" sz="2500">
                <a:solidFill>
                  <a:srgbClr val="FFFBFB"/>
                </a:solidFill>
                <a:latin typeface="Canva Sans Bold"/>
              </a:rPr>
              <a:t>and Training</a:t>
            </a:r>
          </a:p>
        </p:txBody>
      </p:sp>
      <p:sp>
        <p:nvSpPr>
          <p:cNvPr id="10" name="TextBox 10"/>
          <p:cNvSpPr txBox="1"/>
          <p:nvPr/>
        </p:nvSpPr>
        <p:spPr>
          <a:xfrm>
            <a:off x="13885430" y="6079982"/>
            <a:ext cx="4013936" cy="86994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Strand Four:</a:t>
            </a:r>
          </a:p>
          <a:p>
            <a:pPr algn="ctr">
              <a:lnSpc>
                <a:spcPts val="3500"/>
              </a:lnSpc>
            </a:pPr>
            <a:r>
              <a:rPr lang="en-US" sz="2500">
                <a:solidFill>
                  <a:srgbClr val="FFFBFB"/>
                </a:solidFill>
                <a:latin typeface="Canva Sans Bold"/>
              </a:rPr>
              <a:t>Research</a:t>
            </a:r>
          </a:p>
        </p:txBody>
      </p:sp>
      <p:sp>
        <p:nvSpPr>
          <p:cNvPr id="11" name="Freeform 11"/>
          <p:cNvSpPr/>
          <p:nvPr/>
        </p:nvSpPr>
        <p:spPr>
          <a:xfrm rot="-10800000">
            <a:off x="8084748" y="523904"/>
            <a:ext cx="4407298" cy="2800062"/>
          </a:xfrm>
          <a:custGeom>
            <a:avLst/>
            <a:gdLst/>
            <a:ahLst/>
            <a:cxnLst/>
            <a:rect l="l" t="t" r="r" b="b"/>
            <a:pathLst>
              <a:path w="4407298" h="2800062">
                <a:moveTo>
                  <a:pt x="0" y="0"/>
                </a:moveTo>
                <a:lnTo>
                  <a:pt x="4407297" y="0"/>
                </a:lnTo>
                <a:lnTo>
                  <a:pt x="4407297" y="2800062"/>
                </a:lnTo>
                <a:lnTo>
                  <a:pt x="0" y="28000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8281428" y="1241311"/>
            <a:ext cx="4013936" cy="130809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Strand One:</a:t>
            </a:r>
          </a:p>
          <a:p>
            <a:pPr algn="ctr">
              <a:lnSpc>
                <a:spcPts val="3500"/>
              </a:lnSpc>
            </a:pPr>
            <a:r>
              <a:rPr lang="en-US" sz="2500">
                <a:solidFill>
                  <a:srgbClr val="FFFBFB"/>
                </a:solidFill>
                <a:latin typeface="Canva Sans Bold"/>
              </a:rPr>
              <a:t>Student Approaches with </a:t>
            </a:r>
          </a:p>
          <a:p>
            <a:pPr algn="ctr">
              <a:lnSpc>
                <a:spcPts val="3500"/>
              </a:lnSpc>
            </a:pPr>
            <a:r>
              <a:rPr lang="en-US" sz="2500">
                <a:solidFill>
                  <a:srgbClr val="FFFBFB"/>
                </a:solidFill>
                <a:latin typeface="Canva Sans Bold"/>
              </a:rPr>
              <a:t>the disAbility Service</a:t>
            </a:r>
          </a:p>
        </p:txBody>
      </p:sp>
      <p:sp>
        <p:nvSpPr>
          <p:cNvPr id="13" name="TextBox 13"/>
          <p:cNvSpPr txBox="1"/>
          <p:nvPr/>
        </p:nvSpPr>
        <p:spPr>
          <a:xfrm>
            <a:off x="7981048" y="3466841"/>
            <a:ext cx="2600807" cy="86994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Website content redeveloped</a:t>
            </a:r>
          </a:p>
        </p:txBody>
      </p:sp>
      <p:sp>
        <p:nvSpPr>
          <p:cNvPr id="14" name="TextBox 14"/>
          <p:cNvSpPr txBox="1"/>
          <p:nvPr/>
        </p:nvSpPr>
        <p:spPr>
          <a:xfrm>
            <a:off x="10084794" y="8102138"/>
            <a:ext cx="2407251" cy="86994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Sensory Map</a:t>
            </a:r>
          </a:p>
          <a:p>
            <a:pPr algn="ctr">
              <a:lnSpc>
                <a:spcPts val="3500"/>
              </a:lnSpc>
            </a:pPr>
            <a:r>
              <a:rPr lang="en-US" sz="2500">
                <a:solidFill>
                  <a:srgbClr val="FFFBFB"/>
                </a:solidFill>
                <a:latin typeface="Canva Sans Bold"/>
              </a:rPr>
              <a:t>of Trinity</a:t>
            </a:r>
          </a:p>
        </p:txBody>
      </p:sp>
      <p:sp>
        <p:nvSpPr>
          <p:cNvPr id="15" name="TextBox 15"/>
          <p:cNvSpPr txBox="1"/>
          <p:nvPr/>
        </p:nvSpPr>
        <p:spPr>
          <a:xfrm>
            <a:off x="13943691" y="3533982"/>
            <a:ext cx="3504052" cy="43179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Sensory Spaces</a:t>
            </a:r>
          </a:p>
        </p:txBody>
      </p:sp>
      <p:sp>
        <p:nvSpPr>
          <p:cNvPr id="16" name="TextBox 16"/>
          <p:cNvSpPr txBox="1"/>
          <p:nvPr/>
        </p:nvSpPr>
        <p:spPr>
          <a:xfrm>
            <a:off x="13853832" y="8153112"/>
            <a:ext cx="4077132" cy="130809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Research Connection with Disc. of Occupational Therapy in TCD</a:t>
            </a:r>
          </a:p>
        </p:txBody>
      </p:sp>
      <p:sp>
        <p:nvSpPr>
          <p:cNvPr id="17" name="TextBox 17"/>
          <p:cNvSpPr txBox="1"/>
          <p:nvPr/>
        </p:nvSpPr>
        <p:spPr>
          <a:xfrm>
            <a:off x="8469735" y="666637"/>
            <a:ext cx="3504052" cy="431798"/>
          </a:xfrm>
          <a:prstGeom prst="rect">
            <a:avLst/>
          </a:prstGeom>
        </p:spPr>
        <p:txBody>
          <a:bodyPr lIns="0" tIns="0" rIns="0" bIns="0" rtlCol="0" anchor="t">
            <a:spAutoFit/>
          </a:bodyPr>
          <a:lstStyle/>
          <a:p>
            <a:pPr algn="ctr">
              <a:lnSpc>
                <a:spcPts val="3500"/>
              </a:lnSpc>
            </a:pPr>
            <a:r>
              <a:rPr lang="en-US" sz="2500">
                <a:solidFill>
                  <a:srgbClr val="FF0094"/>
                </a:solidFill>
                <a:latin typeface="Canva Sans Bold"/>
              </a:rPr>
              <a:t>Completed</a:t>
            </a:r>
          </a:p>
        </p:txBody>
      </p:sp>
      <p:sp>
        <p:nvSpPr>
          <p:cNvPr id="18" name="TextBox 18"/>
          <p:cNvSpPr txBox="1"/>
          <p:nvPr/>
        </p:nvSpPr>
        <p:spPr>
          <a:xfrm>
            <a:off x="14140372" y="666637"/>
            <a:ext cx="3504052" cy="431798"/>
          </a:xfrm>
          <a:prstGeom prst="rect">
            <a:avLst/>
          </a:prstGeom>
        </p:spPr>
        <p:txBody>
          <a:bodyPr lIns="0" tIns="0" rIns="0" bIns="0" rtlCol="0" anchor="t">
            <a:spAutoFit/>
          </a:bodyPr>
          <a:lstStyle/>
          <a:p>
            <a:pPr algn="ctr">
              <a:lnSpc>
                <a:spcPts val="3500"/>
              </a:lnSpc>
            </a:pPr>
            <a:r>
              <a:rPr lang="en-US" sz="2500">
                <a:solidFill>
                  <a:srgbClr val="FF0094"/>
                </a:solidFill>
                <a:latin typeface="Canva Sans Bold"/>
              </a:rPr>
              <a:t>Ongoing</a:t>
            </a:r>
          </a:p>
        </p:txBody>
      </p:sp>
      <p:sp>
        <p:nvSpPr>
          <p:cNvPr id="19" name="TextBox 19"/>
          <p:cNvSpPr txBox="1"/>
          <p:nvPr/>
        </p:nvSpPr>
        <p:spPr>
          <a:xfrm>
            <a:off x="9536394" y="5250953"/>
            <a:ext cx="3504052" cy="431798"/>
          </a:xfrm>
          <a:prstGeom prst="rect">
            <a:avLst/>
          </a:prstGeom>
        </p:spPr>
        <p:txBody>
          <a:bodyPr lIns="0" tIns="0" rIns="0" bIns="0" rtlCol="0" anchor="t">
            <a:spAutoFit/>
          </a:bodyPr>
          <a:lstStyle/>
          <a:p>
            <a:pPr algn="ctr">
              <a:lnSpc>
                <a:spcPts val="3500"/>
              </a:lnSpc>
            </a:pPr>
            <a:r>
              <a:rPr lang="en-US" sz="2500">
                <a:solidFill>
                  <a:srgbClr val="FF0094"/>
                </a:solidFill>
                <a:latin typeface="Canva Sans Bold"/>
              </a:rPr>
              <a:t>Ongoing</a:t>
            </a:r>
          </a:p>
        </p:txBody>
      </p:sp>
      <p:sp>
        <p:nvSpPr>
          <p:cNvPr id="20" name="TextBox 20"/>
          <p:cNvSpPr txBox="1"/>
          <p:nvPr/>
        </p:nvSpPr>
        <p:spPr>
          <a:xfrm>
            <a:off x="14140372" y="5250953"/>
            <a:ext cx="3504052" cy="431798"/>
          </a:xfrm>
          <a:prstGeom prst="rect">
            <a:avLst/>
          </a:prstGeom>
        </p:spPr>
        <p:txBody>
          <a:bodyPr lIns="0" tIns="0" rIns="0" bIns="0" rtlCol="0" anchor="t">
            <a:spAutoFit/>
          </a:bodyPr>
          <a:lstStyle/>
          <a:p>
            <a:pPr algn="ctr">
              <a:lnSpc>
                <a:spcPts val="3500"/>
              </a:lnSpc>
            </a:pPr>
            <a:r>
              <a:rPr lang="en-US" sz="2500">
                <a:solidFill>
                  <a:srgbClr val="FF0094"/>
                </a:solidFill>
                <a:latin typeface="Canva Sans Bold"/>
              </a:rPr>
              <a:t>Ongoing</a:t>
            </a:r>
          </a:p>
        </p:txBody>
      </p:sp>
      <p:sp>
        <p:nvSpPr>
          <p:cNvPr id="21" name="TextBox 21"/>
          <p:cNvSpPr txBox="1"/>
          <p:nvPr/>
        </p:nvSpPr>
        <p:spPr>
          <a:xfrm>
            <a:off x="10746020" y="3466841"/>
            <a:ext cx="1746026" cy="869948"/>
          </a:xfrm>
          <a:prstGeom prst="rect">
            <a:avLst/>
          </a:prstGeom>
        </p:spPr>
        <p:txBody>
          <a:bodyPr lIns="0" tIns="0" rIns="0" bIns="0" rtlCol="0" anchor="t">
            <a:spAutoFit/>
          </a:bodyPr>
          <a:lstStyle/>
          <a:p>
            <a:pPr algn="ctr">
              <a:lnSpc>
                <a:spcPts val="3500"/>
              </a:lnSpc>
            </a:pPr>
            <a:r>
              <a:rPr lang="en-US" sz="2500">
                <a:solidFill>
                  <a:srgbClr val="FFFBFB"/>
                </a:solidFill>
                <a:latin typeface="Canva Sans Bold"/>
              </a:rPr>
              <a:t>Linktree</a:t>
            </a:r>
          </a:p>
          <a:p>
            <a:pPr algn="ctr">
              <a:lnSpc>
                <a:spcPts val="3500"/>
              </a:lnSpc>
            </a:pPr>
            <a:r>
              <a:rPr lang="en-US" sz="2500">
                <a:solidFill>
                  <a:srgbClr val="FFFBFB"/>
                </a:solidFill>
                <a:latin typeface="Canva Sans Bold"/>
              </a:rPr>
              <a:t>developed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0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10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10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10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10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10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10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10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10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10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10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10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animBg="1"/>
      <p:bldP spid="12" grpId="0"/>
      <p:bldP spid="13" grpId="0"/>
      <p:bldP spid="14" grpId="0"/>
      <p:bldP spid="15" grpId="0"/>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grpSp>
        <p:nvGrpSpPr>
          <p:cNvPr id="2" name="Group 2"/>
          <p:cNvGrpSpPr/>
          <p:nvPr/>
        </p:nvGrpSpPr>
        <p:grpSpPr>
          <a:xfrm>
            <a:off x="405722" y="369510"/>
            <a:ext cx="7977374" cy="9630487"/>
            <a:chOff x="0" y="-47625"/>
            <a:chExt cx="10636499" cy="12840649"/>
          </a:xfrm>
        </p:grpSpPr>
        <p:sp>
          <p:nvSpPr>
            <p:cNvPr id="3" name="TextBox 3"/>
            <p:cNvSpPr txBox="1"/>
            <p:nvPr/>
          </p:nvSpPr>
          <p:spPr>
            <a:xfrm>
              <a:off x="0" y="-47625"/>
              <a:ext cx="10636499" cy="3159125"/>
            </a:xfrm>
            <a:prstGeom prst="rect">
              <a:avLst/>
            </a:prstGeom>
          </p:spPr>
          <p:txBody>
            <a:bodyPr lIns="0" tIns="0" rIns="0" bIns="0" rtlCol="0" anchor="t">
              <a:spAutoFit/>
            </a:bodyPr>
            <a:lstStyle/>
            <a:p>
              <a:pPr>
                <a:lnSpc>
                  <a:spcPts val="10080"/>
                </a:lnSpc>
              </a:pPr>
              <a:r>
                <a:rPr lang="en-US" sz="8000" dirty="0">
                  <a:solidFill>
                    <a:srgbClr val="F0EFAD"/>
                  </a:solidFill>
                  <a:latin typeface="Source Sans Pro Bold"/>
                </a:rPr>
                <a:t>TCD Sense </a:t>
              </a:r>
            </a:p>
            <a:p>
              <a:pPr>
                <a:lnSpc>
                  <a:spcPts val="8819"/>
                </a:lnSpc>
              </a:pPr>
              <a:r>
                <a:rPr lang="en-US" sz="6000" dirty="0">
                  <a:solidFill>
                    <a:srgbClr val="FFFFFF"/>
                  </a:solidFill>
                  <a:latin typeface="Source Sans Pro Bold"/>
                </a:rPr>
                <a:t>Project Outline</a:t>
              </a:r>
            </a:p>
          </p:txBody>
        </p:sp>
        <p:sp>
          <p:nvSpPr>
            <p:cNvPr id="4" name="TextBox 4"/>
            <p:cNvSpPr txBox="1"/>
            <p:nvPr/>
          </p:nvSpPr>
          <p:spPr>
            <a:xfrm>
              <a:off x="0" y="3606748"/>
              <a:ext cx="10167439" cy="9186276"/>
            </a:xfrm>
            <a:prstGeom prst="rect">
              <a:avLst/>
            </a:prstGeom>
          </p:spPr>
          <p:txBody>
            <a:bodyPr lIns="0" tIns="0" rIns="0" bIns="0" rtlCol="0" anchor="t">
              <a:spAutoFit/>
            </a:bodyPr>
            <a:lstStyle/>
            <a:p>
              <a:pPr>
                <a:lnSpc>
                  <a:spcPts val="4900"/>
                </a:lnSpc>
              </a:pPr>
              <a:r>
                <a:rPr lang="en-US" sz="3500" dirty="0">
                  <a:solidFill>
                    <a:srgbClr val="FFFFFF"/>
                  </a:solidFill>
                  <a:latin typeface="Source Sans Pro"/>
                </a:rPr>
                <a:t>The TCD Sense project is in line with the Trinity and Disability Service Strategic Plans 2020-25 and Trinity Disability Service Strategic Plan 20-25.</a:t>
              </a:r>
            </a:p>
            <a:p>
              <a:pPr>
                <a:lnSpc>
                  <a:spcPts val="4900"/>
                </a:lnSpc>
              </a:pPr>
              <a:endParaRPr lang="en-US" sz="3500" dirty="0">
                <a:solidFill>
                  <a:srgbClr val="FFFFFF"/>
                </a:solidFill>
                <a:latin typeface="Source Sans Pro"/>
              </a:endParaRPr>
            </a:p>
            <a:p>
              <a:pPr>
                <a:lnSpc>
                  <a:spcPts val="4900"/>
                </a:lnSpc>
              </a:pPr>
              <a:r>
                <a:rPr lang="en-US" sz="4000" dirty="0">
                  <a:solidFill>
                    <a:srgbClr val="000000"/>
                  </a:solidFill>
                  <a:latin typeface="Source Sans Pro Bold"/>
                </a:rPr>
                <a:t>TCD Sense Mission: </a:t>
              </a:r>
            </a:p>
            <a:p>
              <a:pPr>
                <a:lnSpc>
                  <a:spcPts val="4900"/>
                </a:lnSpc>
              </a:pPr>
              <a:r>
                <a:rPr lang="en-US" sz="3500" dirty="0">
                  <a:solidFill>
                    <a:srgbClr val="FFFFFF"/>
                  </a:solidFill>
                  <a:latin typeface="Source Sans Pro"/>
                </a:rPr>
                <a:t>To create environments in Trinity that allow all students and staff with different sensory preferences to flourish, and to empower individuals to understand themselves as sensory beings.</a:t>
              </a:r>
            </a:p>
          </p:txBody>
        </p:sp>
      </p:grpSp>
      <p:grpSp>
        <p:nvGrpSpPr>
          <p:cNvPr id="5" name="Group 5"/>
          <p:cNvGrpSpPr/>
          <p:nvPr/>
        </p:nvGrpSpPr>
        <p:grpSpPr>
          <a:xfrm>
            <a:off x="8031301" y="1676400"/>
            <a:ext cx="9589101" cy="8610600"/>
            <a:chOff x="0" y="0"/>
            <a:chExt cx="12066086" cy="10511212"/>
          </a:xfrm>
        </p:grpSpPr>
        <p:sp>
          <p:nvSpPr>
            <p:cNvPr id="6" name="Freeform 6"/>
            <p:cNvSpPr/>
            <p:nvPr/>
          </p:nvSpPr>
          <p:spPr>
            <a:xfrm>
              <a:off x="278853" y="1641320"/>
              <a:ext cx="11787232" cy="8869892"/>
            </a:xfrm>
            <a:custGeom>
              <a:avLst/>
              <a:gdLst/>
              <a:ahLst/>
              <a:cxnLst/>
              <a:rect l="l" t="t" r="r" b="b"/>
              <a:pathLst>
                <a:path w="11787232" h="8869892">
                  <a:moveTo>
                    <a:pt x="0" y="0"/>
                  </a:moveTo>
                  <a:lnTo>
                    <a:pt x="11787233" y="0"/>
                  </a:lnTo>
                  <a:lnTo>
                    <a:pt x="11787233" y="8869892"/>
                  </a:lnTo>
                  <a:lnTo>
                    <a:pt x="0" y="8869892"/>
                  </a:lnTo>
                  <a:lnTo>
                    <a:pt x="0" y="0"/>
                  </a:lnTo>
                  <a:close/>
                </a:path>
              </a:pathLst>
            </a:custGeom>
            <a:blipFill>
              <a:blip r:embed="rId2"/>
              <a:stretch>
                <a:fillRect/>
              </a:stretch>
            </a:blipFill>
          </p:spPr>
          <p:txBody>
            <a:bodyPr/>
            <a:lstStyle/>
            <a:p>
              <a:endParaRPr lang="en-US"/>
            </a:p>
          </p:txBody>
        </p:sp>
        <p:sp>
          <p:nvSpPr>
            <p:cNvPr id="7" name="Freeform 7"/>
            <p:cNvSpPr/>
            <p:nvPr/>
          </p:nvSpPr>
          <p:spPr>
            <a:xfrm>
              <a:off x="6939035" y="0"/>
              <a:ext cx="5000007" cy="4862507"/>
            </a:xfrm>
            <a:custGeom>
              <a:avLst/>
              <a:gdLst/>
              <a:ahLst/>
              <a:cxnLst/>
              <a:rect l="l" t="t" r="r" b="b"/>
              <a:pathLst>
                <a:path w="5000007" h="4862507">
                  <a:moveTo>
                    <a:pt x="0" y="0"/>
                  </a:moveTo>
                  <a:lnTo>
                    <a:pt x="5000007" y="0"/>
                  </a:lnTo>
                  <a:lnTo>
                    <a:pt x="5000007" y="4862507"/>
                  </a:lnTo>
                  <a:lnTo>
                    <a:pt x="0" y="4862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3645013"/>
              <a:ext cx="5000007" cy="4862507"/>
            </a:xfrm>
            <a:custGeom>
              <a:avLst/>
              <a:gdLst/>
              <a:ahLst/>
              <a:cxnLst/>
              <a:rect l="l" t="t" r="r" b="b"/>
              <a:pathLst>
                <a:path w="5000007" h="4862507">
                  <a:moveTo>
                    <a:pt x="0" y="0"/>
                  </a:moveTo>
                  <a:lnTo>
                    <a:pt x="5000007" y="0"/>
                  </a:lnTo>
                  <a:lnTo>
                    <a:pt x="5000007" y="4862507"/>
                  </a:lnTo>
                  <a:lnTo>
                    <a:pt x="0" y="4862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3374524" y="896315"/>
              <a:ext cx="5000007" cy="4862507"/>
            </a:xfrm>
            <a:custGeom>
              <a:avLst/>
              <a:gdLst/>
              <a:ahLst/>
              <a:cxnLst/>
              <a:rect l="l" t="t" r="r" b="b"/>
              <a:pathLst>
                <a:path w="5000007" h="4862507">
                  <a:moveTo>
                    <a:pt x="0" y="0"/>
                  </a:moveTo>
                  <a:lnTo>
                    <a:pt x="5000007" y="0"/>
                  </a:lnTo>
                  <a:lnTo>
                    <a:pt x="5000007" y="4862507"/>
                  </a:lnTo>
                  <a:lnTo>
                    <a:pt x="0" y="4862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6582169" y="3645013"/>
              <a:ext cx="5000007" cy="4862507"/>
            </a:xfrm>
            <a:custGeom>
              <a:avLst/>
              <a:gdLst/>
              <a:ahLst/>
              <a:cxnLst/>
              <a:rect l="l" t="t" r="r" b="b"/>
              <a:pathLst>
                <a:path w="5000007" h="4862507">
                  <a:moveTo>
                    <a:pt x="0" y="0"/>
                  </a:moveTo>
                  <a:lnTo>
                    <a:pt x="5000007" y="0"/>
                  </a:lnTo>
                  <a:lnTo>
                    <a:pt x="5000007" y="4862507"/>
                  </a:lnTo>
                  <a:lnTo>
                    <a:pt x="0" y="48625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8">
            <a:extLst>
              <a:ext uri="{FF2B5EF4-FFF2-40B4-BE49-F238E27FC236}">
                <a16:creationId xmlns:a16="http://schemas.microsoft.com/office/drawing/2014/main" id="{DB6ED08A-2DF3-CB7D-8F97-2D5ED41C5B1E}"/>
              </a:ext>
            </a:extLst>
          </p:cNvPr>
          <p:cNvSpPr/>
          <p:nvPr/>
        </p:nvSpPr>
        <p:spPr>
          <a:xfrm>
            <a:off x="6310776" y="-14653"/>
            <a:ext cx="2680824" cy="3035594"/>
          </a:xfrm>
          <a:custGeom>
            <a:avLst/>
            <a:gdLst/>
            <a:ahLst/>
            <a:cxnLst/>
            <a:rect l="l" t="t" r="r" b="b"/>
            <a:pathLst>
              <a:path w="2833224" h="3068457">
                <a:moveTo>
                  <a:pt x="0" y="0"/>
                </a:moveTo>
                <a:lnTo>
                  <a:pt x="2833224" y="0"/>
                </a:lnTo>
                <a:lnTo>
                  <a:pt x="2833224" y="3068458"/>
                </a:lnTo>
                <a:lnTo>
                  <a:pt x="0" y="3068458"/>
                </a:lnTo>
                <a:lnTo>
                  <a:pt x="0" y="0"/>
                </a:lnTo>
                <a:close/>
              </a:path>
            </a:pathLst>
          </a:custGeom>
          <a:blipFill>
            <a:blip r:embed="rId5"/>
            <a:stretch>
              <a:fillRect l="-5299"/>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10004876" y="3511908"/>
            <a:ext cx="8283123" cy="6775092"/>
          </a:xfrm>
          <a:custGeom>
            <a:avLst/>
            <a:gdLst/>
            <a:ahLst/>
            <a:cxnLst/>
            <a:rect l="l" t="t" r="r" b="b"/>
            <a:pathLst>
              <a:path w="6989360" h="6030036">
                <a:moveTo>
                  <a:pt x="0" y="0"/>
                </a:moveTo>
                <a:lnTo>
                  <a:pt x="6989360" y="0"/>
                </a:lnTo>
                <a:lnTo>
                  <a:pt x="6989360" y="6030036"/>
                </a:lnTo>
                <a:lnTo>
                  <a:pt x="0" y="6030036"/>
                </a:lnTo>
                <a:lnTo>
                  <a:pt x="0" y="0"/>
                </a:lnTo>
                <a:close/>
              </a:path>
            </a:pathLst>
          </a:custGeom>
          <a:blipFill>
            <a:blip r:embed="rId2"/>
            <a:stretch>
              <a:fillRect/>
            </a:stretch>
          </a:blipFill>
        </p:spPr>
        <p:txBody>
          <a:bodyPr/>
          <a:lstStyle/>
          <a:p>
            <a:endParaRPr lang="en-US" dirty="0"/>
          </a:p>
        </p:txBody>
      </p:sp>
      <p:grpSp>
        <p:nvGrpSpPr>
          <p:cNvPr id="6" name="Group 6"/>
          <p:cNvGrpSpPr/>
          <p:nvPr/>
        </p:nvGrpSpPr>
        <p:grpSpPr>
          <a:xfrm>
            <a:off x="596501" y="904546"/>
            <a:ext cx="7303162" cy="3136701"/>
            <a:chOff x="0" y="0"/>
            <a:chExt cx="9737549" cy="4182267"/>
          </a:xfrm>
        </p:grpSpPr>
        <p:sp>
          <p:nvSpPr>
            <p:cNvPr id="7" name="TextBox 7"/>
            <p:cNvSpPr txBox="1"/>
            <p:nvPr/>
          </p:nvSpPr>
          <p:spPr>
            <a:xfrm>
              <a:off x="0" y="-57150"/>
              <a:ext cx="9737549" cy="2970528"/>
            </a:xfrm>
            <a:prstGeom prst="rect">
              <a:avLst/>
            </a:prstGeom>
          </p:spPr>
          <p:txBody>
            <a:bodyPr lIns="0" tIns="0" rIns="0" bIns="0" rtlCol="0" anchor="t">
              <a:spAutoFit/>
            </a:bodyPr>
            <a:lstStyle/>
            <a:p>
              <a:pPr>
                <a:lnSpc>
                  <a:spcPts val="11339"/>
                </a:lnSpc>
              </a:pPr>
              <a:r>
                <a:rPr lang="en-US" sz="8999">
                  <a:solidFill>
                    <a:srgbClr val="F0EFAD"/>
                  </a:solidFill>
                  <a:latin typeface="Source Sans Pro Bold"/>
                </a:rPr>
                <a:t>TCD Sense</a:t>
              </a:r>
            </a:p>
            <a:p>
              <a:pPr>
                <a:lnSpc>
                  <a:spcPts val="6300"/>
                </a:lnSpc>
              </a:pPr>
              <a:r>
                <a:rPr lang="en-US" sz="5000">
                  <a:solidFill>
                    <a:srgbClr val="FFFFFF"/>
                  </a:solidFill>
                  <a:latin typeface="Source Sans Pro Bold"/>
                </a:rPr>
                <a:t>Summer Internship</a:t>
              </a:r>
              <a:r>
                <a:rPr lang="en-US" sz="5000">
                  <a:solidFill>
                    <a:srgbClr val="000000"/>
                  </a:solidFill>
                  <a:latin typeface="Source Sans Pro Bold"/>
                </a:rPr>
                <a:t> </a:t>
              </a:r>
              <a:r>
                <a:rPr lang="en-US" sz="5000">
                  <a:solidFill>
                    <a:srgbClr val="FFFFFF"/>
                  </a:solidFill>
                  <a:latin typeface="Source Sans Pro Bold"/>
                </a:rPr>
                <a:t>2023</a:t>
              </a:r>
            </a:p>
          </p:txBody>
        </p:sp>
        <p:sp>
          <p:nvSpPr>
            <p:cNvPr id="8" name="TextBox 8"/>
            <p:cNvSpPr txBox="1"/>
            <p:nvPr/>
          </p:nvSpPr>
          <p:spPr>
            <a:xfrm>
              <a:off x="0" y="3408626"/>
              <a:ext cx="9308133" cy="773642"/>
            </a:xfrm>
            <a:prstGeom prst="rect">
              <a:avLst/>
            </a:prstGeom>
          </p:spPr>
          <p:txBody>
            <a:bodyPr lIns="0" tIns="0" rIns="0" bIns="0" rtlCol="0" anchor="t">
              <a:spAutoFit/>
            </a:bodyPr>
            <a:lstStyle/>
            <a:p>
              <a:pPr>
                <a:lnSpc>
                  <a:spcPts val="4900"/>
                </a:lnSpc>
              </a:pPr>
              <a:endParaRPr/>
            </a:p>
          </p:txBody>
        </p:sp>
      </p:grpSp>
      <p:sp>
        <p:nvSpPr>
          <p:cNvPr id="9" name="TextBox 9"/>
          <p:cNvSpPr txBox="1"/>
          <p:nvPr/>
        </p:nvSpPr>
        <p:spPr>
          <a:xfrm>
            <a:off x="596501" y="3511908"/>
            <a:ext cx="8732908" cy="5680074"/>
          </a:xfrm>
          <a:prstGeom prst="rect">
            <a:avLst/>
          </a:prstGeom>
        </p:spPr>
        <p:txBody>
          <a:bodyPr lIns="0" tIns="0" rIns="0" bIns="0" rtlCol="0" anchor="t">
            <a:spAutoFit/>
          </a:bodyPr>
          <a:lstStyle/>
          <a:p>
            <a:pPr>
              <a:lnSpc>
                <a:spcPts val="7000"/>
              </a:lnSpc>
            </a:pPr>
            <a:r>
              <a:rPr lang="en-US" sz="5000">
                <a:solidFill>
                  <a:srgbClr val="FFFFFF"/>
                </a:solidFill>
                <a:latin typeface="Source Sans Pro Bold"/>
              </a:rPr>
              <a:t>Internship Aims</a:t>
            </a:r>
          </a:p>
          <a:p>
            <a:pPr marL="647711" lvl="1" indent="-323856">
              <a:lnSpc>
                <a:spcPts val="4200"/>
              </a:lnSpc>
              <a:buFont typeface="Arial"/>
              <a:buChar char="•"/>
            </a:pPr>
            <a:r>
              <a:rPr lang="en-US" sz="3000">
                <a:solidFill>
                  <a:srgbClr val="FFFFFF"/>
                </a:solidFill>
                <a:latin typeface="Source Sans Pro"/>
              </a:rPr>
              <a:t>Development of a Sensory Map </a:t>
            </a:r>
          </a:p>
          <a:p>
            <a:pPr marL="647711" lvl="1" indent="-323856">
              <a:lnSpc>
                <a:spcPts val="4200"/>
              </a:lnSpc>
              <a:buFont typeface="Arial"/>
              <a:buChar char="•"/>
            </a:pPr>
            <a:r>
              <a:rPr lang="en-US" sz="3000">
                <a:solidFill>
                  <a:srgbClr val="FFFFFF"/>
                </a:solidFill>
                <a:latin typeface="Source Sans Pro"/>
              </a:rPr>
              <a:t>Survey of Sensory Spaces </a:t>
            </a:r>
          </a:p>
          <a:p>
            <a:pPr marL="647711" lvl="1" indent="-323856">
              <a:lnSpc>
                <a:spcPts val="4200"/>
              </a:lnSpc>
              <a:buFont typeface="Arial"/>
              <a:buChar char="•"/>
            </a:pPr>
            <a:r>
              <a:rPr lang="en-US" sz="3000">
                <a:solidFill>
                  <a:srgbClr val="FFFFFF"/>
                </a:solidFill>
                <a:latin typeface="Source Sans Pro"/>
              </a:rPr>
              <a:t>Improvement of Sensory Spaces from Survey Feedback</a:t>
            </a:r>
          </a:p>
          <a:p>
            <a:pPr marL="647711" lvl="1" indent="-323856">
              <a:lnSpc>
                <a:spcPts val="4200"/>
              </a:lnSpc>
              <a:buFont typeface="Arial"/>
              <a:buChar char="•"/>
            </a:pPr>
            <a:r>
              <a:rPr lang="en-US" sz="3000">
                <a:solidFill>
                  <a:srgbClr val="FFFFFF"/>
                </a:solidFill>
                <a:latin typeface="Source Sans Pro"/>
              </a:rPr>
              <a:t>Development of a Matrix outlining TCD Sense Spaces and other spaces on campus</a:t>
            </a:r>
          </a:p>
          <a:p>
            <a:pPr marL="647711" lvl="1" indent="-323856">
              <a:lnSpc>
                <a:spcPts val="4200"/>
              </a:lnSpc>
              <a:buFont typeface="Arial"/>
              <a:buChar char="•"/>
            </a:pPr>
            <a:r>
              <a:rPr lang="en-US" sz="3000">
                <a:solidFill>
                  <a:srgbClr val="FFFFFF"/>
                </a:solidFill>
                <a:latin typeface="Source Sans Pro"/>
              </a:rPr>
              <a:t>Signage and posters for all TCD Sense spaces </a:t>
            </a:r>
          </a:p>
          <a:p>
            <a:pPr marL="647711" lvl="1" indent="-323856">
              <a:lnSpc>
                <a:spcPts val="4200"/>
              </a:lnSpc>
              <a:buFont typeface="Arial"/>
              <a:buChar char="•"/>
            </a:pPr>
            <a:r>
              <a:rPr lang="en-US" sz="3000">
                <a:solidFill>
                  <a:srgbClr val="FFFFFF"/>
                </a:solidFill>
                <a:latin typeface="Source Sans Pro"/>
              </a:rPr>
              <a:t>Develoment of a Sensory Trail for the Trinity College Botanic Garden</a:t>
            </a:r>
          </a:p>
        </p:txBody>
      </p:sp>
      <p:sp>
        <p:nvSpPr>
          <p:cNvPr id="10" name="TextBox 10"/>
          <p:cNvSpPr txBox="1"/>
          <p:nvPr/>
        </p:nvSpPr>
        <p:spPr>
          <a:xfrm>
            <a:off x="8519839" y="594227"/>
            <a:ext cx="8915400" cy="1238159"/>
          </a:xfrm>
          <a:prstGeom prst="rect">
            <a:avLst/>
          </a:prstGeom>
        </p:spPr>
        <p:txBody>
          <a:bodyPr wrap="square" lIns="0" tIns="0" rIns="0" bIns="0" rtlCol="0" anchor="t">
            <a:spAutoFit/>
          </a:bodyPr>
          <a:lstStyle/>
          <a:p>
            <a:pPr>
              <a:lnSpc>
                <a:spcPts val="4937"/>
              </a:lnSpc>
              <a:spcBef>
                <a:spcPct val="0"/>
              </a:spcBef>
            </a:pPr>
            <a:r>
              <a:rPr lang="en-US" sz="3600" b="1" dirty="0">
                <a:solidFill>
                  <a:schemeClr val="bg1"/>
                </a:solidFill>
                <a:effectLst/>
                <a:latin typeface="Source Sans Pro Black" panose="020B0503030403020204" pitchFamily="34" charset="0"/>
              </a:rPr>
              <a:t>TCD Sense had five interns working in the Summer Internship 2023 programme.</a:t>
            </a:r>
            <a:endParaRPr lang="en-US" sz="3526" b="1" dirty="0">
              <a:solidFill>
                <a:schemeClr val="bg1"/>
              </a:solidFill>
              <a:latin typeface="Source Sans Pro Black" panose="020B0503030403020204" pitchFamily="34" charset="0"/>
            </a:endParaRPr>
          </a:p>
        </p:txBody>
      </p:sp>
      <p:sp>
        <p:nvSpPr>
          <p:cNvPr id="11" name="TextBox 11"/>
          <p:cNvSpPr txBox="1"/>
          <p:nvPr/>
        </p:nvSpPr>
        <p:spPr>
          <a:xfrm rot="-461596">
            <a:off x="10852083" y="7483751"/>
            <a:ext cx="2060130" cy="1236236"/>
          </a:xfrm>
          <a:prstGeom prst="rect">
            <a:avLst/>
          </a:prstGeom>
        </p:spPr>
        <p:txBody>
          <a:bodyPr wrap="square" lIns="0" tIns="0" rIns="0" bIns="0" rtlCol="0" anchor="t">
            <a:spAutoFit/>
          </a:bodyPr>
          <a:lstStyle/>
          <a:p>
            <a:pPr algn="ctr">
              <a:lnSpc>
                <a:spcPts val="3214"/>
              </a:lnSpc>
            </a:pPr>
            <a:r>
              <a:rPr lang="en-US" sz="2800" b="1" dirty="0">
                <a:solidFill>
                  <a:srgbClr val="000000"/>
                </a:solidFill>
                <a:latin typeface="Source Sans Pro Black" panose="020B0503030403020204" pitchFamily="34" charset="0"/>
              </a:rPr>
              <a:t>Summer Internship</a:t>
            </a:r>
          </a:p>
          <a:p>
            <a:pPr algn="ctr">
              <a:lnSpc>
                <a:spcPts val="3214"/>
              </a:lnSpc>
            </a:pPr>
            <a:r>
              <a:rPr lang="en-US" sz="2800" b="1" dirty="0">
                <a:solidFill>
                  <a:srgbClr val="000000"/>
                </a:solidFill>
                <a:latin typeface="Source Sans Pro Black" panose="020B0503030403020204" pitchFamily="34" charset="0"/>
              </a:rPr>
              <a:t>2023</a:t>
            </a:r>
          </a:p>
        </p:txBody>
      </p:sp>
      <p:sp>
        <p:nvSpPr>
          <p:cNvPr id="12" name="TextBox 11">
            <a:extLst>
              <a:ext uri="{FF2B5EF4-FFF2-40B4-BE49-F238E27FC236}">
                <a16:creationId xmlns:a16="http://schemas.microsoft.com/office/drawing/2014/main" id="{886D5DCB-FC12-5DE8-C988-053BED8090B8}"/>
              </a:ext>
            </a:extLst>
          </p:cNvPr>
          <p:cNvSpPr txBox="1"/>
          <p:nvPr/>
        </p:nvSpPr>
        <p:spPr>
          <a:xfrm>
            <a:off x="8335108" y="-826477"/>
            <a:ext cx="184731" cy="369332"/>
          </a:xfrm>
          <a:prstGeom prst="rect">
            <a:avLst/>
          </a:prstGeom>
          <a:noFill/>
        </p:spPr>
        <p:txBody>
          <a:bodyPr wrap="none" rtlCol="0">
            <a:spAutoFit/>
          </a:bodyPr>
          <a:lstStyle/>
          <a:p>
            <a:endParaRPr lang="en-US" dirty="0"/>
          </a:p>
        </p:txBody>
      </p:sp>
      <p:sp>
        <p:nvSpPr>
          <p:cNvPr id="3" name="TextBox 10">
            <a:extLst>
              <a:ext uri="{FF2B5EF4-FFF2-40B4-BE49-F238E27FC236}">
                <a16:creationId xmlns:a16="http://schemas.microsoft.com/office/drawing/2014/main" id="{99C60CCD-A879-B2D2-D8E1-831AB50512DB}"/>
              </a:ext>
            </a:extLst>
          </p:cNvPr>
          <p:cNvSpPr txBox="1"/>
          <p:nvPr/>
        </p:nvSpPr>
        <p:spPr>
          <a:xfrm>
            <a:off x="8575131" y="2126913"/>
            <a:ext cx="5463537" cy="2769989"/>
          </a:xfrm>
          <a:prstGeom prst="rect">
            <a:avLst/>
          </a:prstGeom>
        </p:spPr>
        <p:txBody>
          <a:bodyPr wrap="square" lIns="0" tIns="0" rIns="0" bIns="0" rtlCol="0" anchor="t">
            <a:spAutoFit/>
          </a:bodyPr>
          <a:lstStyle/>
          <a:p>
            <a:pPr algn="l"/>
            <a:r>
              <a:rPr lang="en-US" sz="3600" b="1" dirty="0">
                <a:solidFill>
                  <a:srgbClr val="000000"/>
                </a:solidFill>
                <a:effectLst/>
                <a:latin typeface="Source Sans Pro Semibold" panose="020B0503030403020204" pitchFamily="34" charset="0"/>
              </a:rPr>
              <a:t>“Trinity’s Summer and Graduate Internship Programme a Necessary Shift In Supporting the Needs of Disabled Interns.”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596501" y="3178084"/>
            <a:ext cx="6796290" cy="5329194"/>
          </a:xfrm>
          <a:custGeom>
            <a:avLst/>
            <a:gdLst/>
            <a:ahLst/>
            <a:cxnLst/>
            <a:rect l="l" t="t" r="r" b="b"/>
            <a:pathLst>
              <a:path w="6796290" h="5329194">
                <a:moveTo>
                  <a:pt x="0" y="0"/>
                </a:moveTo>
                <a:lnTo>
                  <a:pt x="6796290" y="0"/>
                </a:lnTo>
                <a:lnTo>
                  <a:pt x="6796290" y="5329195"/>
                </a:lnTo>
                <a:lnTo>
                  <a:pt x="0" y="5329195"/>
                </a:lnTo>
                <a:lnTo>
                  <a:pt x="0" y="0"/>
                </a:lnTo>
                <a:close/>
              </a:path>
            </a:pathLst>
          </a:custGeom>
          <a:blipFill>
            <a:blip r:embed="rId2"/>
            <a:stretch>
              <a:fillRect/>
            </a:stretch>
          </a:blipFill>
          <a:ln w="47625" cap="sq">
            <a:solidFill>
              <a:srgbClr val="F0EFAD"/>
            </a:solidFill>
            <a:prstDash val="solid"/>
            <a:miter/>
          </a:ln>
        </p:spPr>
        <p:txBody>
          <a:bodyPr/>
          <a:lstStyle/>
          <a:p>
            <a:endParaRPr lang="en-US"/>
          </a:p>
        </p:txBody>
      </p:sp>
      <p:sp>
        <p:nvSpPr>
          <p:cNvPr id="3" name="Freeform 3"/>
          <p:cNvSpPr/>
          <p:nvPr/>
        </p:nvSpPr>
        <p:spPr>
          <a:xfrm>
            <a:off x="8746905" y="422573"/>
            <a:ext cx="7236005" cy="3151282"/>
          </a:xfrm>
          <a:custGeom>
            <a:avLst/>
            <a:gdLst/>
            <a:ahLst/>
            <a:cxnLst/>
            <a:rect l="l" t="t" r="r" b="b"/>
            <a:pathLst>
              <a:path w="7236005" h="3151282">
                <a:moveTo>
                  <a:pt x="0" y="0"/>
                </a:moveTo>
                <a:lnTo>
                  <a:pt x="7236005" y="0"/>
                </a:lnTo>
                <a:lnTo>
                  <a:pt x="7236005" y="3151281"/>
                </a:lnTo>
                <a:lnTo>
                  <a:pt x="0" y="3151281"/>
                </a:lnTo>
                <a:lnTo>
                  <a:pt x="0" y="0"/>
                </a:lnTo>
                <a:close/>
              </a:path>
            </a:pathLst>
          </a:custGeom>
          <a:blipFill>
            <a:blip r:embed="rId3"/>
            <a:stretch>
              <a:fillRect t="-69533"/>
            </a:stretch>
          </a:blipFill>
          <a:ln w="47625" cap="sq">
            <a:solidFill>
              <a:srgbClr val="F0EFAD"/>
            </a:solidFill>
            <a:prstDash val="solid"/>
            <a:miter/>
          </a:ln>
        </p:spPr>
        <p:txBody>
          <a:bodyPr/>
          <a:lstStyle/>
          <a:p>
            <a:endParaRPr lang="en-US"/>
          </a:p>
        </p:txBody>
      </p:sp>
      <p:sp>
        <p:nvSpPr>
          <p:cNvPr id="4" name="Freeform 4"/>
          <p:cNvSpPr/>
          <p:nvPr/>
        </p:nvSpPr>
        <p:spPr>
          <a:xfrm>
            <a:off x="8717553" y="5012514"/>
            <a:ext cx="6652133" cy="4066379"/>
          </a:xfrm>
          <a:custGeom>
            <a:avLst/>
            <a:gdLst/>
            <a:ahLst/>
            <a:cxnLst/>
            <a:rect l="l" t="t" r="r" b="b"/>
            <a:pathLst>
              <a:path w="6652133" h="4066379">
                <a:moveTo>
                  <a:pt x="0" y="0"/>
                </a:moveTo>
                <a:lnTo>
                  <a:pt x="6652133" y="0"/>
                </a:lnTo>
                <a:lnTo>
                  <a:pt x="6652133" y="4066379"/>
                </a:lnTo>
                <a:lnTo>
                  <a:pt x="0" y="4066379"/>
                </a:lnTo>
                <a:lnTo>
                  <a:pt x="0" y="0"/>
                </a:lnTo>
                <a:close/>
              </a:path>
            </a:pathLst>
          </a:custGeom>
          <a:blipFill>
            <a:blip r:embed="rId4"/>
            <a:stretch>
              <a:fillRect t="-50154" r="-73734" b="-29015"/>
            </a:stretch>
          </a:blipFill>
          <a:ln w="47625" cap="sq">
            <a:solidFill>
              <a:srgbClr val="F0EFAD"/>
            </a:solidFill>
            <a:prstDash val="solid"/>
            <a:miter/>
          </a:ln>
        </p:spPr>
        <p:txBody>
          <a:bodyPr/>
          <a:lstStyle/>
          <a:p>
            <a:endParaRPr lang="en-US"/>
          </a:p>
        </p:txBody>
      </p:sp>
      <p:sp>
        <p:nvSpPr>
          <p:cNvPr id="5" name="TextBox 5"/>
          <p:cNvSpPr txBox="1"/>
          <p:nvPr/>
        </p:nvSpPr>
        <p:spPr>
          <a:xfrm>
            <a:off x="596501" y="199564"/>
            <a:ext cx="7303162" cy="2074543"/>
          </a:xfrm>
          <a:prstGeom prst="rect">
            <a:avLst/>
          </a:prstGeom>
        </p:spPr>
        <p:txBody>
          <a:bodyPr lIns="0" tIns="0" rIns="0" bIns="0" rtlCol="0" anchor="t">
            <a:spAutoFit/>
          </a:bodyPr>
          <a:lstStyle/>
          <a:p>
            <a:pPr>
              <a:lnSpc>
                <a:spcPts val="10080"/>
              </a:lnSpc>
            </a:pPr>
            <a:r>
              <a:rPr lang="en-US" sz="8000">
                <a:solidFill>
                  <a:srgbClr val="F0EFAD"/>
                </a:solidFill>
                <a:latin typeface="Source Sans Pro Bold"/>
              </a:rPr>
              <a:t>TCD Sense</a:t>
            </a:r>
          </a:p>
          <a:p>
            <a:pPr>
              <a:lnSpc>
                <a:spcPts val="6300"/>
              </a:lnSpc>
            </a:pPr>
            <a:r>
              <a:rPr lang="en-US" sz="5000">
                <a:solidFill>
                  <a:srgbClr val="FFFFFF"/>
                </a:solidFill>
                <a:latin typeface="Source Sans Pro Bold"/>
              </a:rPr>
              <a:t>Summer Internship</a:t>
            </a:r>
            <a:r>
              <a:rPr lang="en-US" sz="5000">
                <a:solidFill>
                  <a:srgbClr val="000000"/>
                </a:solidFill>
                <a:latin typeface="Source Sans Pro Bold"/>
              </a:rPr>
              <a:t> </a:t>
            </a:r>
            <a:r>
              <a:rPr lang="en-US" sz="5000">
                <a:solidFill>
                  <a:srgbClr val="FFFFFF"/>
                </a:solidFill>
                <a:latin typeface="Source Sans Pro Bold"/>
              </a:rPr>
              <a:t>2023</a:t>
            </a:r>
          </a:p>
        </p:txBody>
      </p:sp>
      <p:sp>
        <p:nvSpPr>
          <p:cNvPr id="6" name="TextBox 6"/>
          <p:cNvSpPr txBox="1"/>
          <p:nvPr/>
        </p:nvSpPr>
        <p:spPr>
          <a:xfrm>
            <a:off x="9360129" y="3754525"/>
            <a:ext cx="6009556" cy="621218"/>
          </a:xfrm>
          <a:prstGeom prst="rect">
            <a:avLst/>
          </a:prstGeom>
        </p:spPr>
        <p:txBody>
          <a:bodyPr lIns="0" tIns="0" rIns="0" bIns="0" rtlCol="0" anchor="t">
            <a:spAutoFit/>
          </a:bodyPr>
          <a:lstStyle/>
          <a:p>
            <a:pPr algn="ctr">
              <a:lnSpc>
                <a:spcPts val="5134"/>
              </a:lnSpc>
            </a:pPr>
            <a:r>
              <a:rPr lang="en-US" sz="3667">
                <a:solidFill>
                  <a:srgbClr val="FFFFFF"/>
                </a:solidFill>
                <a:latin typeface="Source Sans Pro Bold"/>
              </a:rPr>
              <a:t>TCD Sense Survey 2023</a:t>
            </a:r>
          </a:p>
        </p:txBody>
      </p:sp>
      <p:sp>
        <p:nvSpPr>
          <p:cNvPr id="7" name="TextBox 7"/>
          <p:cNvSpPr txBox="1"/>
          <p:nvPr/>
        </p:nvSpPr>
        <p:spPr>
          <a:xfrm>
            <a:off x="989867" y="8637082"/>
            <a:ext cx="6009556" cy="621218"/>
          </a:xfrm>
          <a:prstGeom prst="rect">
            <a:avLst/>
          </a:prstGeom>
        </p:spPr>
        <p:txBody>
          <a:bodyPr lIns="0" tIns="0" rIns="0" bIns="0" rtlCol="0" anchor="t">
            <a:spAutoFit/>
          </a:bodyPr>
          <a:lstStyle/>
          <a:p>
            <a:pPr algn="ctr">
              <a:lnSpc>
                <a:spcPts val="5134"/>
              </a:lnSpc>
            </a:pPr>
            <a:r>
              <a:rPr lang="en-US" sz="3667">
                <a:solidFill>
                  <a:srgbClr val="FFFFFF"/>
                </a:solidFill>
                <a:latin typeface="Source Sans Pro Bold"/>
              </a:rPr>
              <a:t>TCD Sense Space Matrix</a:t>
            </a:r>
          </a:p>
        </p:txBody>
      </p:sp>
      <p:sp>
        <p:nvSpPr>
          <p:cNvPr id="8" name="TextBox 8"/>
          <p:cNvSpPr txBox="1"/>
          <p:nvPr/>
        </p:nvSpPr>
        <p:spPr>
          <a:xfrm>
            <a:off x="9038841" y="9184038"/>
            <a:ext cx="6009556" cy="621218"/>
          </a:xfrm>
          <a:prstGeom prst="rect">
            <a:avLst/>
          </a:prstGeom>
        </p:spPr>
        <p:txBody>
          <a:bodyPr lIns="0" tIns="0" rIns="0" bIns="0" rtlCol="0" anchor="t">
            <a:spAutoFit/>
          </a:bodyPr>
          <a:lstStyle/>
          <a:p>
            <a:pPr algn="ctr">
              <a:lnSpc>
                <a:spcPts val="5134"/>
              </a:lnSpc>
            </a:pPr>
            <a:r>
              <a:rPr lang="en-US" sz="3667">
                <a:solidFill>
                  <a:srgbClr val="FFFFFF"/>
                </a:solidFill>
                <a:latin typeface="Source Sans Pro Bold"/>
              </a:rPr>
              <a:t>TCD Sensory Map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75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edge">
                                      <p:cBhvr>
                                        <p:cTn id="10" dur="1750"/>
                                        <p:tgtEl>
                                          <p:spTgt spid="7"/>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1750"/>
                                        <p:tgtEl>
                                          <p:spTgt spid="3"/>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edge">
                                      <p:cBhvr>
                                        <p:cTn id="16" dur="1750"/>
                                        <p:tgtEl>
                                          <p:spTgt spid="6"/>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1750"/>
                                        <p:tgtEl>
                                          <p:spTgt spid="4"/>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88A2"/>
        </a:solidFill>
        <a:effectLst/>
      </p:bgPr>
    </p:bg>
    <p:spTree>
      <p:nvGrpSpPr>
        <p:cNvPr id="1" name=""/>
        <p:cNvGrpSpPr/>
        <p:nvPr/>
      </p:nvGrpSpPr>
      <p:grpSpPr>
        <a:xfrm>
          <a:off x="0" y="0"/>
          <a:ext cx="0" cy="0"/>
          <a:chOff x="0" y="0"/>
          <a:chExt cx="0" cy="0"/>
        </a:xfrm>
      </p:grpSpPr>
      <p:sp>
        <p:nvSpPr>
          <p:cNvPr id="2" name="Freeform 2"/>
          <p:cNvSpPr/>
          <p:nvPr/>
        </p:nvSpPr>
        <p:spPr>
          <a:xfrm>
            <a:off x="7899662" y="691020"/>
            <a:ext cx="10062087" cy="7429018"/>
          </a:xfrm>
          <a:custGeom>
            <a:avLst/>
            <a:gdLst/>
            <a:ahLst/>
            <a:cxnLst/>
            <a:rect l="l" t="t" r="r" b="b"/>
            <a:pathLst>
              <a:path w="10062087" h="7429018">
                <a:moveTo>
                  <a:pt x="0" y="0"/>
                </a:moveTo>
                <a:lnTo>
                  <a:pt x="10062088" y="0"/>
                </a:lnTo>
                <a:lnTo>
                  <a:pt x="10062088" y="7429017"/>
                </a:lnTo>
                <a:lnTo>
                  <a:pt x="0" y="7429017"/>
                </a:lnTo>
                <a:lnTo>
                  <a:pt x="0" y="0"/>
                </a:lnTo>
                <a:close/>
              </a:path>
            </a:pathLst>
          </a:custGeom>
          <a:blipFill>
            <a:blip r:embed="rId2"/>
            <a:stretch>
              <a:fillRect/>
            </a:stretch>
          </a:blipFill>
          <a:ln w="47625" cap="sq">
            <a:solidFill>
              <a:srgbClr val="F0EFAD"/>
            </a:solidFill>
            <a:prstDash val="solid"/>
            <a:miter/>
          </a:ln>
        </p:spPr>
        <p:txBody>
          <a:bodyPr/>
          <a:lstStyle/>
          <a:p>
            <a:endParaRPr lang="en-US"/>
          </a:p>
        </p:txBody>
      </p:sp>
      <p:sp>
        <p:nvSpPr>
          <p:cNvPr id="3" name="TextBox 3"/>
          <p:cNvSpPr txBox="1"/>
          <p:nvPr/>
        </p:nvSpPr>
        <p:spPr>
          <a:xfrm>
            <a:off x="444803" y="199564"/>
            <a:ext cx="7303162" cy="2074543"/>
          </a:xfrm>
          <a:prstGeom prst="rect">
            <a:avLst/>
          </a:prstGeom>
        </p:spPr>
        <p:txBody>
          <a:bodyPr lIns="0" tIns="0" rIns="0" bIns="0" rtlCol="0" anchor="t">
            <a:spAutoFit/>
          </a:bodyPr>
          <a:lstStyle/>
          <a:p>
            <a:pPr>
              <a:lnSpc>
                <a:spcPts val="10080"/>
              </a:lnSpc>
            </a:pPr>
            <a:r>
              <a:rPr lang="en-US" sz="8000">
                <a:solidFill>
                  <a:srgbClr val="F0EFAD"/>
                </a:solidFill>
                <a:latin typeface="Source Sans Pro Bold"/>
              </a:rPr>
              <a:t>TCD Sense</a:t>
            </a:r>
          </a:p>
          <a:p>
            <a:pPr>
              <a:lnSpc>
                <a:spcPts val="6300"/>
              </a:lnSpc>
            </a:pPr>
            <a:r>
              <a:rPr lang="en-US" sz="5000">
                <a:solidFill>
                  <a:srgbClr val="FFFFFF"/>
                </a:solidFill>
                <a:latin typeface="Source Sans Pro Bold"/>
              </a:rPr>
              <a:t>Summer Internship</a:t>
            </a:r>
            <a:r>
              <a:rPr lang="en-US" sz="5000">
                <a:solidFill>
                  <a:srgbClr val="000000"/>
                </a:solidFill>
                <a:latin typeface="Source Sans Pro Bold"/>
              </a:rPr>
              <a:t> </a:t>
            </a:r>
            <a:r>
              <a:rPr lang="en-US" sz="5000">
                <a:solidFill>
                  <a:srgbClr val="FFFFFF"/>
                </a:solidFill>
                <a:latin typeface="Source Sans Pro Bold"/>
              </a:rPr>
              <a:t>2023</a:t>
            </a:r>
          </a:p>
        </p:txBody>
      </p:sp>
      <p:sp>
        <p:nvSpPr>
          <p:cNvPr id="4" name="TextBox 4"/>
          <p:cNvSpPr txBox="1"/>
          <p:nvPr/>
        </p:nvSpPr>
        <p:spPr>
          <a:xfrm>
            <a:off x="9437124" y="8442405"/>
            <a:ext cx="6987164" cy="621218"/>
          </a:xfrm>
          <a:prstGeom prst="rect">
            <a:avLst/>
          </a:prstGeom>
        </p:spPr>
        <p:txBody>
          <a:bodyPr lIns="0" tIns="0" rIns="0" bIns="0" rtlCol="0" anchor="t">
            <a:spAutoFit/>
          </a:bodyPr>
          <a:lstStyle/>
          <a:p>
            <a:pPr algn="ctr">
              <a:lnSpc>
                <a:spcPts val="5134"/>
              </a:lnSpc>
            </a:pPr>
            <a:r>
              <a:rPr lang="en-US" sz="3667">
                <a:solidFill>
                  <a:srgbClr val="FFFFFF"/>
                </a:solidFill>
                <a:latin typeface="Source Sans Pro Bold"/>
              </a:rPr>
              <a:t>TCD Sense Survey Results 2023</a:t>
            </a:r>
          </a:p>
        </p:txBody>
      </p:sp>
      <p:sp>
        <p:nvSpPr>
          <p:cNvPr id="5" name="TextBox 5"/>
          <p:cNvSpPr txBox="1"/>
          <p:nvPr/>
        </p:nvSpPr>
        <p:spPr>
          <a:xfrm>
            <a:off x="320364" y="2987902"/>
            <a:ext cx="8663275" cy="1435987"/>
          </a:xfrm>
          <a:prstGeom prst="rect">
            <a:avLst/>
          </a:prstGeom>
        </p:spPr>
        <p:txBody>
          <a:bodyPr lIns="0" tIns="0" rIns="0" bIns="0" rtlCol="0" anchor="t">
            <a:spAutoFit/>
          </a:bodyPr>
          <a:lstStyle/>
          <a:p>
            <a:pPr>
              <a:lnSpc>
                <a:spcPts val="11403"/>
              </a:lnSpc>
            </a:pPr>
            <a:endParaRPr/>
          </a:p>
        </p:txBody>
      </p:sp>
      <p:sp>
        <p:nvSpPr>
          <p:cNvPr id="6" name="TextBox 6"/>
          <p:cNvSpPr txBox="1"/>
          <p:nvPr/>
        </p:nvSpPr>
        <p:spPr>
          <a:xfrm>
            <a:off x="444803" y="2879608"/>
            <a:ext cx="6444005" cy="5906743"/>
          </a:xfrm>
          <a:prstGeom prst="rect">
            <a:avLst/>
          </a:prstGeom>
        </p:spPr>
        <p:txBody>
          <a:bodyPr lIns="0" tIns="0" rIns="0" bIns="0" rtlCol="0" anchor="t">
            <a:spAutoFit/>
          </a:bodyPr>
          <a:lstStyle/>
          <a:p>
            <a:pPr>
              <a:lnSpc>
                <a:spcPts val="5637"/>
              </a:lnSpc>
            </a:pPr>
            <a:r>
              <a:rPr lang="en-US" sz="4026">
                <a:solidFill>
                  <a:srgbClr val="FFFFFF"/>
                </a:solidFill>
                <a:latin typeface="Source Sans Pro Bold"/>
              </a:rPr>
              <a:t>Student Feedback:</a:t>
            </a:r>
          </a:p>
          <a:p>
            <a:pPr>
              <a:lnSpc>
                <a:spcPts val="4237"/>
              </a:lnSpc>
            </a:pPr>
            <a:endParaRPr lang="en-US" sz="4026">
              <a:solidFill>
                <a:srgbClr val="FFFFFF"/>
              </a:solidFill>
              <a:latin typeface="Source Sans Pro Bold"/>
            </a:endParaRPr>
          </a:p>
          <a:p>
            <a:pPr marL="653427" lvl="1" indent="-326714">
              <a:lnSpc>
                <a:spcPts val="5356"/>
              </a:lnSpc>
              <a:buFont typeface="Arial"/>
              <a:buChar char="•"/>
            </a:pPr>
            <a:r>
              <a:rPr lang="en-US" sz="3026">
                <a:solidFill>
                  <a:srgbClr val="FFFFFF"/>
                </a:solidFill>
                <a:latin typeface="Source Sans Pro"/>
              </a:rPr>
              <a:t>Awareness and appreciation for sensory-friendly seating and respite rooms</a:t>
            </a:r>
          </a:p>
          <a:p>
            <a:pPr marL="653427" lvl="1" indent="-326714">
              <a:lnSpc>
                <a:spcPts val="5356"/>
              </a:lnSpc>
              <a:buFont typeface="Arial"/>
              <a:buChar char="•"/>
            </a:pPr>
            <a:r>
              <a:rPr lang="en-US" sz="3026">
                <a:solidFill>
                  <a:srgbClr val="FFFFFF"/>
                </a:solidFill>
                <a:latin typeface="Source Sans Pro"/>
              </a:rPr>
              <a:t>Challenges in booking and locating sensory spaces</a:t>
            </a:r>
          </a:p>
          <a:p>
            <a:pPr marL="653427" lvl="1" indent="-326714">
              <a:lnSpc>
                <a:spcPts val="5356"/>
              </a:lnSpc>
              <a:buFont typeface="Arial"/>
              <a:buChar char="•"/>
            </a:pPr>
            <a:r>
              <a:rPr lang="en-US" sz="3026">
                <a:solidFill>
                  <a:srgbClr val="FFFFFF"/>
                </a:solidFill>
                <a:latin typeface="Source Sans Pro"/>
              </a:rPr>
              <a:t>Suggestions for improvement and addressing sensory sensitivity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oup 5"/>
          <p:cNvGrpSpPr/>
          <p:nvPr/>
        </p:nvGrpSpPr>
        <p:grpSpPr>
          <a:xfrm>
            <a:off x="533400" y="392723"/>
            <a:ext cx="8140922" cy="7736515"/>
            <a:chOff x="0" y="-57151"/>
            <a:chExt cx="12614187" cy="10315353"/>
          </a:xfrm>
        </p:grpSpPr>
        <p:sp>
          <p:nvSpPr>
            <p:cNvPr id="6" name="TextBox 6"/>
            <p:cNvSpPr txBox="1"/>
            <p:nvPr/>
          </p:nvSpPr>
          <p:spPr>
            <a:xfrm>
              <a:off x="0" y="-57151"/>
              <a:ext cx="12614187" cy="3287737"/>
            </a:xfrm>
            <a:prstGeom prst="rect">
              <a:avLst/>
            </a:prstGeom>
          </p:spPr>
          <p:txBody>
            <a:bodyPr lIns="0" tIns="0" rIns="0" bIns="0" rtlCol="0" anchor="t">
              <a:spAutoFit/>
            </a:bodyPr>
            <a:lstStyle/>
            <a:p>
              <a:pPr>
                <a:lnSpc>
                  <a:spcPts val="13167"/>
                </a:lnSpc>
              </a:pPr>
              <a:r>
                <a:rPr lang="en-US" sz="10450" dirty="0">
                  <a:solidFill>
                    <a:srgbClr val="F0EFAD"/>
                  </a:solidFill>
                  <a:latin typeface="Source Sans Pro Bold"/>
                </a:rPr>
                <a:t>TCD Sense</a:t>
              </a:r>
            </a:p>
            <a:p>
              <a:pPr>
                <a:lnSpc>
                  <a:spcPts val="6300"/>
                </a:lnSpc>
              </a:pPr>
              <a:r>
                <a:rPr lang="en-US" sz="5000" dirty="0">
                  <a:solidFill>
                    <a:srgbClr val="FFFFFF"/>
                  </a:solidFill>
                  <a:latin typeface="Source Sans Pro Bold"/>
                </a:rPr>
                <a:t>TCD Sense Sensory Map</a:t>
              </a:r>
            </a:p>
          </p:txBody>
        </p:sp>
        <p:sp>
          <p:nvSpPr>
            <p:cNvPr id="7" name="TextBox 7"/>
            <p:cNvSpPr txBox="1"/>
            <p:nvPr/>
          </p:nvSpPr>
          <p:spPr>
            <a:xfrm>
              <a:off x="0" y="3706060"/>
              <a:ext cx="12057914" cy="6552142"/>
            </a:xfrm>
            <a:prstGeom prst="rect">
              <a:avLst/>
            </a:prstGeom>
          </p:spPr>
          <p:txBody>
            <a:bodyPr lIns="0" tIns="0" rIns="0" bIns="0" rtlCol="0" anchor="t">
              <a:spAutoFit/>
            </a:bodyPr>
            <a:lstStyle/>
            <a:p>
              <a:pPr marL="755651" lvl="1" indent="-377825">
                <a:lnSpc>
                  <a:spcPts val="4900"/>
                </a:lnSpc>
                <a:buFont typeface="Arial"/>
                <a:buChar char="•"/>
              </a:pPr>
              <a:r>
                <a:rPr lang="en-US" sz="3500" dirty="0">
                  <a:solidFill>
                    <a:srgbClr val="FFFFFF"/>
                  </a:solidFill>
                  <a:latin typeface="Source Sans Pro"/>
                </a:rPr>
                <a:t>Provides information about the sensory environments</a:t>
              </a:r>
            </a:p>
            <a:p>
              <a:pPr marL="755651" lvl="1" indent="-377825">
                <a:lnSpc>
                  <a:spcPts val="4900"/>
                </a:lnSpc>
                <a:buFont typeface="Arial"/>
                <a:buChar char="•"/>
              </a:pPr>
              <a:r>
                <a:rPr lang="en-US" sz="3500" dirty="0">
                  <a:solidFill>
                    <a:srgbClr val="FFFFFF"/>
                  </a:solidFill>
                  <a:latin typeface="Source Sans Pro"/>
                </a:rPr>
                <a:t> Provides physical access information for buildings across campus</a:t>
              </a:r>
            </a:p>
            <a:p>
              <a:pPr marL="755651" lvl="1" indent="-377825">
                <a:lnSpc>
                  <a:spcPts val="4900"/>
                </a:lnSpc>
                <a:buFont typeface="Arial"/>
                <a:buChar char="•"/>
              </a:pPr>
              <a:r>
                <a:rPr lang="en-US" sz="3500" dirty="0">
                  <a:solidFill>
                    <a:srgbClr val="FFFFFF"/>
                  </a:solidFill>
                  <a:latin typeface="Source Sans Pro"/>
                </a:rPr>
                <a:t>Dynamic and interactive tool for campus navigation</a:t>
              </a:r>
            </a:p>
            <a:p>
              <a:pPr marL="755651" lvl="1" indent="-377825">
                <a:lnSpc>
                  <a:spcPts val="4900"/>
                </a:lnSpc>
                <a:buFont typeface="Arial"/>
                <a:buChar char="•"/>
              </a:pPr>
              <a:r>
                <a:rPr lang="en-US" sz="3500" dirty="0">
                  <a:solidFill>
                    <a:srgbClr val="FFFFFF"/>
                  </a:solidFill>
                  <a:latin typeface="Source Sans Pro"/>
                </a:rPr>
                <a:t>Sensory inclusivity and detailed visual representation</a:t>
              </a:r>
            </a:p>
          </p:txBody>
        </p:sp>
      </p:grpSp>
      <p:pic>
        <p:nvPicPr>
          <p:cNvPr id="2" name="TCD Sense Map.mp4">
            <a:hlinkClick r:id="" action="ppaction://media"/>
            <a:extLst>
              <a:ext uri="{FF2B5EF4-FFF2-40B4-BE49-F238E27FC236}">
                <a16:creationId xmlns:a16="http://schemas.microsoft.com/office/drawing/2014/main" id="{FC91D3D6-ED5B-9620-DA80-D3FB89EE19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r="1"/>
          <a:stretch/>
        </p:blipFill>
        <p:spPr>
          <a:xfrm>
            <a:off x="8991600" y="495300"/>
            <a:ext cx="8979122" cy="8979122"/>
          </a:xfrm>
          <a:prstGeom prst="rect">
            <a:avLst/>
          </a:prstGeom>
        </p:spPr>
      </p:pic>
      <p:sp>
        <p:nvSpPr>
          <p:cNvPr id="3" name="TextBox 2">
            <a:extLst>
              <a:ext uri="{FF2B5EF4-FFF2-40B4-BE49-F238E27FC236}">
                <a16:creationId xmlns:a16="http://schemas.microsoft.com/office/drawing/2014/main" id="{10ABAC6C-9CD0-2BA9-0C36-E1E59603844C}"/>
              </a:ext>
            </a:extLst>
          </p:cNvPr>
          <p:cNvSpPr txBox="1"/>
          <p:nvPr/>
        </p:nvSpPr>
        <p:spPr>
          <a:xfrm>
            <a:off x="1371600" y="8704981"/>
            <a:ext cx="7924800" cy="769441"/>
          </a:xfrm>
          <a:prstGeom prst="rect">
            <a:avLst/>
          </a:prstGeom>
          <a:noFill/>
        </p:spPr>
        <p:txBody>
          <a:bodyPr wrap="square" rtlCol="0">
            <a:spAutoFit/>
          </a:bodyPr>
          <a:lstStyle/>
          <a:p>
            <a:r>
              <a:rPr lang="en-US" sz="4400" b="1" dirty="0">
                <a:solidFill>
                  <a:schemeClr val="bg1"/>
                </a:solidFill>
                <a:latin typeface="Source Sans Pro" panose="020B0503030403020204" pitchFamily="34" charset="0"/>
              </a:rPr>
              <a:t>Short Video of TCD Sense Map</a:t>
            </a:r>
          </a:p>
        </p:txBody>
      </p:sp>
      <p:sp>
        <p:nvSpPr>
          <p:cNvPr id="4" name="Bent Arrow 3">
            <a:extLst>
              <a:ext uri="{FF2B5EF4-FFF2-40B4-BE49-F238E27FC236}">
                <a16:creationId xmlns:a16="http://schemas.microsoft.com/office/drawing/2014/main" id="{323352D2-994D-5F38-3647-1432D8B4A871}"/>
              </a:ext>
            </a:extLst>
          </p:cNvPr>
          <p:cNvSpPr/>
          <p:nvPr/>
        </p:nvSpPr>
        <p:spPr>
          <a:xfrm>
            <a:off x="8315316" y="5446412"/>
            <a:ext cx="1905000" cy="2697480"/>
          </a:xfrm>
          <a:prstGeom prst="ben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2429</TotalTime>
  <Words>725</Words>
  <Application>Microsoft Macintosh PowerPoint</Application>
  <PresentationFormat>Custom</PresentationFormat>
  <Paragraphs>141</Paragraphs>
  <Slides>16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Source Sans Pro Bold</vt:lpstr>
      <vt:lpstr>Source Sans Pro Black</vt:lpstr>
      <vt:lpstr>Source Sans Pro</vt:lpstr>
      <vt:lpstr>Source Sans Pro Semibold</vt:lpstr>
      <vt:lpstr>Source Sans Pro Bold Italics</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TCD Sense Highlights 2023 Presentation</dc:title>
  <cp:lastModifiedBy>Declan Treanor</cp:lastModifiedBy>
  <cp:revision>26</cp:revision>
  <dcterms:created xsi:type="dcterms:W3CDTF">2006-08-16T00:00:00Z</dcterms:created>
  <dcterms:modified xsi:type="dcterms:W3CDTF">2023-11-16T07:34:28Z</dcterms:modified>
  <dc:identifier>DAFwHzkOn34</dc:identifier>
</cp:coreProperties>
</file>