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masis MT Pro Medium" panose="02040604050005020304" pitchFamily="18" charset="0"/>
      <p:regular r:id="rId9"/>
      <p:italic r:id="rId10"/>
    </p:embeddedFont>
    <p:embeddedFont>
      <p:font typeface="Black Mango Semi-Bold" panose="020B0604020202020204" charset="0"/>
      <p:regular r:id="rId11"/>
    </p:embeddedFont>
    <p:embeddedFont>
      <p:font typeface="Cooper Hewitt" panose="020B0604020202020204" charset="0"/>
      <p:regular r:id="rId12"/>
    </p:embeddedFont>
    <p:embeddedFont>
      <p:font typeface="Cooper Hewitt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sv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12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11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647" y="3912090"/>
            <a:ext cx="2475741" cy="5894622"/>
          </a:xfrm>
          <a:custGeom>
            <a:avLst/>
            <a:gdLst/>
            <a:ahLst/>
            <a:cxnLst/>
            <a:rect l="l" t="t" r="r" b="b"/>
            <a:pathLst>
              <a:path w="2475741" h="5894622">
                <a:moveTo>
                  <a:pt x="0" y="0"/>
                </a:moveTo>
                <a:lnTo>
                  <a:pt x="2475741" y="0"/>
                </a:lnTo>
                <a:lnTo>
                  <a:pt x="2475741" y="5894622"/>
                </a:lnTo>
                <a:lnTo>
                  <a:pt x="0" y="5894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3949108" y="6217514"/>
            <a:ext cx="10389783" cy="3589198"/>
          </a:xfrm>
          <a:custGeom>
            <a:avLst/>
            <a:gdLst/>
            <a:ahLst/>
            <a:cxnLst/>
            <a:rect l="l" t="t" r="r" b="b"/>
            <a:pathLst>
              <a:path w="10389783" h="3589198">
                <a:moveTo>
                  <a:pt x="0" y="0"/>
                </a:moveTo>
                <a:lnTo>
                  <a:pt x="10389784" y="0"/>
                </a:lnTo>
                <a:lnTo>
                  <a:pt x="10389784" y="3589198"/>
                </a:lnTo>
                <a:lnTo>
                  <a:pt x="0" y="3589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604659" y="7286718"/>
            <a:ext cx="2336722" cy="2519994"/>
          </a:xfrm>
          <a:custGeom>
            <a:avLst/>
            <a:gdLst/>
            <a:ahLst/>
            <a:cxnLst/>
            <a:rect l="l" t="t" r="r" b="b"/>
            <a:pathLst>
              <a:path w="2336722" h="2519994">
                <a:moveTo>
                  <a:pt x="0" y="0"/>
                </a:moveTo>
                <a:lnTo>
                  <a:pt x="2336721" y="0"/>
                </a:lnTo>
                <a:lnTo>
                  <a:pt x="2336721" y="2519994"/>
                </a:lnTo>
                <a:lnTo>
                  <a:pt x="0" y="2519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4484216" y="5229318"/>
            <a:ext cx="2577608" cy="2057400"/>
          </a:xfrm>
          <a:custGeom>
            <a:avLst/>
            <a:gdLst/>
            <a:ahLst/>
            <a:cxnLst/>
            <a:rect l="l" t="t" r="r" b="b"/>
            <a:pathLst>
              <a:path w="2577608" h="2057400">
                <a:moveTo>
                  <a:pt x="0" y="0"/>
                </a:moveTo>
                <a:lnTo>
                  <a:pt x="2577608" y="0"/>
                </a:lnTo>
                <a:lnTo>
                  <a:pt x="25776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Freeform 6"/>
          <p:cNvSpPr/>
          <p:nvPr/>
        </p:nvSpPr>
        <p:spPr>
          <a:xfrm>
            <a:off x="14804611" y="8409262"/>
            <a:ext cx="1936817" cy="1397450"/>
          </a:xfrm>
          <a:custGeom>
            <a:avLst/>
            <a:gdLst/>
            <a:ahLst/>
            <a:cxnLst/>
            <a:rect l="l" t="t" r="r" b="b"/>
            <a:pathLst>
              <a:path w="1936817" h="1397450">
                <a:moveTo>
                  <a:pt x="0" y="0"/>
                </a:moveTo>
                <a:lnTo>
                  <a:pt x="1936817" y="0"/>
                </a:lnTo>
                <a:lnTo>
                  <a:pt x="1936817" y="1397450"/>
                </a:lnTo>
                <a:lnTo>
                  <a:pt x="0" y="1397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TextBox 7"/>
          <p:cNvSpPr txBox="1"/>
          <p:nvPr/>
        </p:nvSpPr>
        <p:spPr>
          <a:xfrm>
            <a:off x="1969145" y="1162050"/>
            <a:ext cx="14349711" cy="225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8"/>
              </a:lnSpc>
            </a:pPr>
            <a:r>
              <a:rPr lang="en-US" sz="6000" b="1" dirty="0">
                <a:solidFill>
                  <a:srgbClr val="0C090A"/>
                </a:solidFill>
                <a:latin typeface="Amasis MT Pro Medium" panose="020F0502020204030204" pitchFamily="18" charset="0"/>
                <a:ea typeface="Black Mango Semi-Bold"/>
                <a:cs typeface="Black Mango Semi-Bold"/>
                <a:sym typeface="Black Mango Semi-Bold"/>
              </a:rPr>
              <a:t>THE DISABLED STUDENT ACCOMMODATION BURSARY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50858" y="3919700"/>
            <a:ext cx="11053753" cy="1559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4800" b="1" u="sng" dirty="0">
                <a:solidFill>
                  <a:srgbClr val="0C090A"/>
                </a:solidFill>
                <a:latin typeface="Amasis MT Pro Medium" panose="020F0502020204030204" pitchFamily="18" charset="0"/>
                <a:sym typeface="Black Mango Semi-Bold"/>
              </a:rPr>
              <a:t>Information Session</a:t>
            </a:r>
          </a:p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4800" b="1" u="sng" dirty="0">
                <a:solidFill>
                  <a:srgbClr val="0C090A"/>
                </a:solidFill>
                <a:latin typeface="Amasis MT Pro Medium" panose="020F0502020204030204" pitchFamily="18" charset="0"/>
                <a:sym typeface="Black Mango Semi-Bold"/>
              </a:rPr>
              <a:t> </a:t>
            </a:r>
          </a:p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4800" b="1" u="sng" dirty="0">
                <a:solidFill>
                  <a:srgbClr val="0C090A"/>
                </a:solidFill>
                <a:latin typeface="Amasis MT Pro Medium" panose="020F0502020204030204" pitchFamily="18" charset="0"/>
                <a:sym typeface="Black Mango Semi-Bold"/>
              </a:rPr>
              <a:t>Click Here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0AB51E31-7B6C-6C1A-D4C4-0B5A3C9A2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6002000" y="-956211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92"/>
    </mc:Choice>
    <mc:Fallback xmlns="">
      <p:transition spd="slow" advTm="5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15746" y="1208134"/>
            <a:ext cx="1069310" cy="3267335"/>
          </a:xfrm>
          <a:custGeom>
            <a:avLst/>
            <a:gdLst/>
            <a:ahLst/>
            <a:cxnLst/>
            <a:rect l="l" t="t" r="r" b="b"/>
            <a:pathLst>
              <a:path w="1069310" h="3267335">
                <a:moveTo>
                  <a:pt x="0" y="0"/>
                </a:moveTo>
                <a:lnTo>
                  <a:pt x="1069310" y="0"/>
                </a:lnTo>
                <a:lnTo>
                  <a:pt x="1069310" y="3267335"/>
                </a:lnTo>
                <a:lnTo>
                  <a:pt x="0" y="3267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2103010" y="896898"/>
            <a:ext cx="2108104" cy="3578571"/>
          </a:xfrm>
          <a:custGeom>
            <a:avLst/>
            <a:gdLst/>
            <a:ahLst/>
            <a:cxnLst/>
            <a:rect l="l" t="t" r="r" b="b"/>
            <a:pathLst>
              <a:path w="2108104" h="3578571">
                <a:moveTo>
                  <a:pt x="0" y="0"/>
                </a:moveTo>
                <a:lnTo>
                  <a:pt x="2108104" y="0"/>
                </a:lnTo>
                <a:lnTo>
                  <a:pt x="2108104" y="3578571"/>
                </a:lnTo>
                <a:lnTo>
                  <a:pt x="0" y="35785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211114" y="392201"/>
            <a:ext cx="3239470" cy="4114800"/>
          </a:xfrm>
          <a:custGeom>
            <a:avLst/>
            <a:gdLst/>
            <a:ahLst/>
            <a:cxnLst/>
            <a:rect l="l" t="t" r="r" b="b"/>
            <a:pathLst>
              <a:path w="3239470" h="4114800">
                <a:moveTo>
                  <a:pt x="0" y="0"/>
                </a:moveTo>
                <a:lnTo>
                  <a:pt x="3239470" y="0"/>
                </a:lnTo>
                <a:lnTo>
                  <a:pt x="32394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TextBox 5"/>
          <p:cNvSpPr txBox="1"/>
          <p:nvPr/>
        </p:nvSpPr>
        <p:spPr>
          <a:xfrm>
            <a:off x="1028700" y="2268115"/>
            <a:ext cx="8656671" cy="18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6000" b="1" dirty="0">
                <a:solidFill>
                  <a:srgbClr val="0C090A"/>
                </a:solidFill>
                <a:latin typeface="Amasis MT Pro Medium" panose="020F0502020204030204" pitchFamily="18" charset="0"/>
                <a:sym typeface="Black Mango Bold"/>
              </a:rPr>
              <a:t>Eligibility </a:t>
            </a:r>
          </a:p>
          <a:p>
            <a:pPr algn="l">
              <a:lnSpc>
                <a:spcPts val="7522"/>
              </a:lnSpc>
            </a:pPr>
            <a:r>
              <a:rPr lang="en-US" sz="6000" b="1" dirty="0">
                <a:solidFill>
                  <a:srgbClr val="0C090A"/>
                </a:solidFill>
                <a:latin typeface="Amasis MT Pro Medium" panose="020F0502020204030204" pitchFamily="18" charset="0"/>
                <a:sym typeface="Black Mango Bold"/>
              </a:rPr>
              <a:t>Criteria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19177" y="6049776"/>
            <a:ext cx="4467726" cy="2413412"/>
            <a:chOff x="0" y="0"/>
            <a:chExt cx="5956968" cy="3217883"/>
          </a:xfrm>
        </p:grpSpPr>
        <p:sp>
          <p:nvSpPr>
            <p:cNvPr id="7" name="TextBox 7"/>
            <p:cNvSpPr txBox="1"/>
            <p:nvPr/>
          </p:nvSpPr>
          <p:spPr>
            <a:xfrm>
              <a:off x="0" y="751404"/>
              <a:ext cx="5956968" cy="2466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5"/>
                </a:lnSpc>
              </a:pPr>
              <a:r>
                <a:rPr lang="en-US" sz="2486" spc="12" dirty="0">
                  <a:solidFill>
                    <a:srgbClr val="0C090A"/>
                  </a:solidFill>
                  <a:latin typeface="Amasis MT Pro Medium" panose="02040604050005020304" pitchFamily="18" charset="0"/>
                  <a:ea typeface="Cooper Hewitt Italics"/>
                  <a:cs typeface="Cooper Hewitt Italics"/>
                  <a:sym typeface="Cooper Hewitt Italics"/>
                </a:rPr>
                <a:t>You need to have been offered a room in Trinity owned accommodation in order to be eligible for the Bursary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956968" cy="795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Amasis MT Pro Medium" panose="02040604050005020304" pitchFamily="18" charset="0"/>
                  <a:ea typeface="Black Mango Semi-Bold"/>
                  <a:cs typeface="Black Mango Semi-Bold"/>
                  <a:sym typeface="Black Mango Semi-Bold"/>
                </a:rPr>
                <a:t>Accomodation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701097" y="6049776"/>
            <a:ext cx="4467726" cy="1956212"/>
            <a:chOff x="0" y="0"/>
            <a:chExt cx="5956968" cy="260828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751404"/>
              <a:ext cx="5956968" cy="1856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5"/>
                </a:lnSpc>
              </a:pPr>
              <a:r>
                <a:rPr lang="en-US" sz="2486" spc="12">
                  <a:solidFill>
                    <a:srgbClr val="0C090A"/>
                  </a:solidFill>
                  <a:latin typeface="Amasis MT Pro Medium" panose="02040604050005020304" pitchFamily="18" charset="0"/>
                  <a:ea typeface="Cooper Hewitt Italics"/>
                  <a:cs typeface="Cooper Hewitt Italics"/>
                  <a:sym typeface="Cooper Hewitt Italics"/>
                </a:rPr>
                <a:t>You must meet the financial criteria in order to be eligible for the Bursary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5956968" cy="795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Amasis MT Pro Medium" panose="02040604050005020304" pitchFamily="18" charset="0"/>
                  <a:ea typeface="Black Mango Semi-Bold"/>
                  <a:cs typeface="Black Mango Semi-Bold"/>
                  <a:sym typeface="Black Mango Semi-Bold"/>
                </a:rPr>
                <a:t>Financial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46107" y="6049776"/>
            <a:ext cx="4467726" cy="1956212"/>
            <a:chOff x="0" y="0"/>
            <a:chExt cx="5956968" cy="260828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51404"/>
              <a:ext cx="5956968" cy="1856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5"/>
                </a:lnSpc>
              </a:pPr>
              <a:r>
                <a:rPr lang="en-US" sz="2486" spc="12">
                  <a:solidFill>
                    <a:srgbClr val="0C090A"/>
                  </a:solidFill>
                  <a:latin typeface="Amasis MT Pro Medium" panose="02040604050005020304" pitchFamily="18" charset="0"/>
                  <a:ea typeface="Cooper Hewitt Italics"/>
                  <a:cs typeface="Cooper Hewitt Italics"/>
                  <a:sym typeface="Cooper Hewitt Italics"/>
                </a:rPr>
                <a:t>You need to be registered with the disAbility Service to be eligible for the Bursary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5956968" cy="795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Amasis MT Pro Medium" panose="02040604050005020304" pitchFamily="18" charset="0"/>
                  <a:ea typeface="Black Mango Semi-Bold"/>
                  <a:cs typeface="Black Mango Semi-Bold"/>
                  <a:sym typeface="Black Mango Semi-Bold"/>
                </a:rPr>
                <a:t>Registration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297463" y="3162433"/>
            <a:ext cx="1066773" cy="769697"/>
          </a:xfrm>
          <a:custGeom>
            <a:avLst/>
            <a:gdLst/>
            <a:ahLst/>
            <a:cxnLst/>
            <a:rect l="l" t="t" r="r" b="b"/>
            <a:pathLst>
              <a:path w="1066773" h="769697">
                <a:moveTo>
                  <a:pt x="0" y="0"/>
                </a:moveTo>
                <a:lnTo>
                  <a:pt x="1066772" y="0"/>
                </a:lnTo>
                <a:lnTo>
                  <a:pt x="1066772" y="769697"/>
                </a:lnTo>
                <a:lnTo>
                  <a:pt x="0" y="7696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CD4537D-8B65-0A57-CD4A-2BE293166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5907534" y="8001342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51"/>
    </mc:Choice>
    <mc:Fallback xmlns="">
      <p:transition spd="slow" advTm="4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8852" y="562945"/>
            <a:ext cx="3543775" cy="5633169"/>
          </a:xfrm>
          <a:custGeom>
            <a:avLst/>
            <a:gdLst/>
            <a:ahLst/>
            <a:cxnLst/>
            <a:rect l="l" t="t" r="r" b="b"/>
            <a:pathLst>
              <a:path w="3543775" h="5633169">
                <a:moveTo>
                  <a:pt x="0" y="0"/>
                </a:moveTo>
                <a:lnTo>
                  <a:pt x="3543775" y="0"/>
                </a:lnTo>
                <a:lnTo>
                  <a:pt x="3543775" y="5633169"/>
                </a:lnTo>
                <a:lnTo>
                  <a:pt x="0" y="563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0734270" y="5331196"/>
            <a:ext cx="5479758" cy="4114800"/>
          </a:xfrm>
          <a:custGeom>
            <a:avLst/>
            <a:gdLst/>
            <a:ahLst/>
            <a:cxnLst/>
            <a:rect l="l" t="t" r="r" b="b"/>
            <a:pathLst>
              <a:path w="5479758" h="4114800">
                <a:moveTo>
                  <a:pt x="0" y="0"/>
                </a:moveTo>
                <a:lnTo>
                  <a:pt x="5479758" y="0"/>
                </a:lnTo>
                <a:lnTo>
                  <a:pt x="5479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TextBox 4"/>
          <p:cNvSpPr txBox="1"/>
          <p:nvPr/>
        </p:nvSpPr>
        <p:spPr>
          <a:xfrm>
            <a:off x="1028700" y="2722967"/>
            <a:ext cx="892077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7755" b="1">
                <a:solidFill>
                  <a:srgbClr val="0C090A"/>
                </a:solidFill>
                <a:latin typeface="Amasis MT Pro Medium" panose="02040604050005020304" pitchFamily="18" charset="0"/>
                <a:ea typeface="Black Mango Semi-Bold"/>
                <a:cs typeface="Black Mango Semi-Bold"/>
                <a:sym typeface="Black Mango Semi-Bold"/>
              </a:rPr>
              <a:t>Cost of Disability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641235"/>
            <a:ext cx="8364285" cy="392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5"/>
              </a:lnSpc>
            </a:pPr>
            <a:r>
              <a:rPr lang="en-US" sz="2599" spc="15">
                <a:solidFill>
                  <a:srgbClr val="0C090A"/>
                </a:solidFill>
                <a:latin typeface="Amasis MT Pro Medium" panose="02040604050005020304" pitchFamily="18" charset="0"/>
                <a:ea typeface="Cooper Hewitt"/>
                <a:cs typeface="Cooper Hewitt"/>
                <a:sym typeface="Cooper Hewitt"/>
              </a:rPr>
              <a:t>Based on a research paper submitted to the Department of Social Protection, the cost of disability on average per year is €11,734. </a:t>
            </a:r>
          </a:p>
          <a:p>
            <a:pPr algn="l">
              <a:lnSpc>
                <a:spcPts val="3405"/>
              </a:lnSpc>
            </a:pPr>
            <a:endParaRPr lang="en-US" sz="2599" spc="15">
              <a:solidFill>
                <a:srgbClr val="0C090A"/>
              </a:solidFill>
              <a:latin typeface="Amasis MT Pro Medium" panose="02040604050005020304" pitchFamily="18" charset="0"/>
              <a:ea typeface="Cooper Hewitt"/>
              <a:cs typeface="Cooper Hewitt"/>
              <a:sym typeface="Cooper Hewitt"/>
            </a:endParaRPr>
          </a:p>
          <a:p>
            <a:pPr algn="l">
              <a:lnSpc>
                <a:spcPts val="3405"/>
              </a:lnSpc>
            </a:pPr>
            <a:r>
              <a:rPr lang="en-US" sz="2599" spc="15">
                <a:solidFill>
                  <a:srgbClr val="0C090A"/>
                </a:solidFill>
                <a:latin typeface="Amasis MT Pro Medium" panose="02040604050005020304" pitchFamily="18" charset="0"/>
                <a:ea typeface="Cooper Hewitt"/>
                <a:cs typeface="Cooper Hewitt"/>
                <a:sym typeface="Cooper Hewitt"/>
              </a:rPr>
              <a:t>This includes costs relating to equipment, aids, appliances, mobility, transport, communications, medication, care and assistance services and additional living expenses. </a:t>
            </a:r>
          </a:p>
          <a:p>
            <a:pPr algn="l">
              <a:lnSpc>
                <a:spcPts val="3405"/>
              </a:lnSpc>
            </a:pPr>
            <a:endParaRPr lang="en-US" sz="2599" spc="15">
              <a:solidFill>
                <a:srgbClr val="0C090A"/>
              </a:solidFill>
              <a:latin typeface="Amasis MT Pro Medium" panose="02040604050005020304" pitchFamily="18" charset="0"/>
              <a:ea typeface="Cooper Hewitt"/>
              <a:cs typeface="Cooper Hewitt"/>
              <a:sym typeface="Cooper Hewit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923303" y="801311"/>
            <a:ext cx="1335997" cy="8644685"/>
          </a:xfrm>
          <a:custGeom>
            <a:avLst/>
            <a:gdLst/>
            <a:ahLst/>
            <a:cxnLst/>
            <a:rect l="l" t="t" r="r" b="b"/>
            <a:pathLst>
              <a:path w="1335997" h="8644685">
                <a:moveTo>
                  <a:pt x="0" y="0"/>
                </a:moveTo>
                <a:lnTo>
                  <a:pt x="1335997" y="0"/>
                </a:lnTo>
                <a:lnTo>
                  <a:pt x="1335997" y="8644685"/>
                </a:lnTo>
                <a:lnTo>
                  <a:pt x="0" y="8644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7" name="Freeform 7"/>
          <p:cNvSpPr/>
          <p:nvPr/>
        </p:nvSpPr>
        <p:spPr>
          <a:xfrm>
            <a:off x="11167852" y="8458249"/>
            <a:ext cx="701000" cy="505785"/>
          </a:xfrm>
          <a:custGeom>
            <a:avLst/>
            <a:gdLst/>
            <a:ahLst/>
            <a:cxnLst/>
            <a:rect l="l" t="t" r="r" b="b"/>
            <a:pathLst>
              <a:path w="701000" h="505785">
                <a:moveTo>
                  <a:pt x="0" y="0"/>
                </a:moveTo>
                <a:lnTo>
                  <a:pt x="701000" y="0"/>
                </a:lnTo>
                <a:lnTo>
                  <a:pt x="701000" y="505785"/>
                </a:lnTo>
                <a:lnTo>
                  <a:pt x="0" y="5057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9E42FB5-F08B-3826-48C6-42321DE84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-731141" y="790294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5"/>
    </mc:Choice>
    <mc:Fallback xmlns="">
      <p:transition spd="slow" advTm="3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616" y="1311895"/>
            <a:ext cx="3323042" cy="7946405"/>
          </a:xfrm>
          <a:custGeom>
            <a:avLst/>
            <a:gdLst/>
            <a:ahLst/>
            <a:cxnLst/>
            <a:rect l="l" t="t" r="r" b="b"/>
            <a:pathLst>
              <a:path w="3323042" h="7946405">
                <a:moveTo>
                  <a:pt x="0" y="0"/>
                </a:moveTo>
                <a:lnTo>
                  <a:pt x="3323042" y="0"/>
                </a:lnTo>
                <a:lnTo>
                  <a:pt x="3323042" y="7946405"/>
                </a:lnTo>
                <a:lnTo>
                  <a:pt x="0" y="79464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807278"/>
              </p:ext>
            </p:extLst>
          </p:nvPr>
        </p:nvGraphicFramePr>
        <p:xfrm>
          <a:off x="4802718" y="3426183"/>
          <a:ext cx="12116875" cy="5100576"/>
        </p:xfrm>
        <a:graphic>
          <a:graphicData uri="http://schemas.openxmlformats.org/drawingml/2006/table">
            <a:tbl>
              <a:tblPr/>
              <a:tblGrid>
                <a:gridCol w="7641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5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Number of Dependent Children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Cooper Hewitt Bold"/>
                          <a:ea typeface="Cooper Hewitt Bold"/>
                          <a:cs typeface="Cooper Hewitt Bold"/>
                          <a:sym typeface="Cooper Hewitt Bold"/>
                        </a:rPr>
                        <a:t>Income Threshold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Less than 4 dependent children in the household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€40,343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Between 4 and 7 dependent children in the household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€43,093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514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8 or more dependent children in the household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dirty="0">
                          <a:solidFill>
                            <a:srgbClr val="000000"/>
                          </a:solidFill>
                          <a:latin typeface="Cooper Hewitt"/>
                          <a:ea typeface="Cooper Hewitt"/>
                          <a:cs typeface="Cooper Hewitt"/>
                          <a:sym typeface="Cooper Hewitt"/>
                        </a:rPr>
                        <a:t>€45,723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5882902" y="1483345"/>
            <a:ext cx="995650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7755" b="1">
                <a:solidFill>
                  <a:srgbClr val="0C090A"/>
                </a:solidFill>
                <a:latin typeface="Amasis MT Pro Medium" panose="02040604050005020304" pitchFamily="18" charset="0"/>
                <a:ea typeface="Black Mango Semi-Bold"/>
                <a:cs typeface="Black Mango Semi-Bold"/>
                <a:sym typeface="Black Mango Semi-Bold"/>
              </a:rPr>
              <a:t>Income Thresholds</a:t>
            </a:r>
          </a:p>
        </p:txBody>
      </p:sp>
      <p:sp>
        <p:nvSpPr>
          <p:cNvPr id="5" name="Freeform 5"/>
          <p:cNvSpPr/>
          <p:nvPr/>
        </p:nvSpPr>
        <p:spPr>
          <a:xfrm>
            <a:off x="4802718" y="3526929"/>
            <a:ext cx="693323" cy="500246"/>
          </a:xfrm>
          <a:custGeom>
            <a:avLst/>
            <a:gdLst/>
            <a:ahLst/>
            <a:cxnLst/>
            <a:rect l="l" t="t" r="r" b="b"/>
            <a:pathLst>
              <a:path w="693323" h="500246">
                <a:moveTo>
                  <a:pt x="0" y="0"/>
                </a:moveTo>
                <a:lnTo>
                  <a:pt x="693323" y="0"/>
                </a:lnTo>
                <a:lnTo>
                  <a:pt x="693323" y="500246"/>
                </a:lnTo>
                <a:lnTo>
                  <a:pt x="0" y="5002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9A53C5A-FDE4-3003-62D7-1124A162A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839407" y="7918960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5"/>
    </mc:Choice>
    <mc:Fallback xmlns="">
      <p:transition spd="slow" advTm="4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65580" y="5599857"/>
            <a:ext cx="2793720" cy="3658443"/>
          </a:xfrm>
          <a:custGeom>
            <a:avLst/>
            <a:gdLst/>
            <a:ahLst/>
            <a:cxnLst/>
            <a:rect l="l" t="t" r="r" b="b"/>
            <a:pathLst>
              <a:path w="2793720" h="3658443">
                <a:moveTo>
                  <a:pt x="0" y="0"/>
                </a:moveTo>
                <a:lnTo>
                  <a:pt x="2793720" y="0"/>
                </a:lnTo>
                <a:lnTo>
                  <a:pt x="2793720" y="3658443"/>
                </a:lnTo>
                <a:lnTo>
                  <a:pt x="0" y="3658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13186559" y="7264413"/>
            <a:ext cx="2373675" cy="1993887"/>
          </a:xfrm>
          <a:custGeom>
            <a:avLst/>
            <a:gdLst/>
            <a:ahLst/>
            <a:cxnLst/>
            <a:rect l="l" t="t" r="r" b="b"/>
            <a:pathLst>
              <a:path w="2373675" h="1993887">
                <a:moveTo>
                  <a:pt x="0" y="0"/>
                </a:moveTo>
                <a:lnTo>
                  <a:pt x="2373674" y="0"/>
                </a:lnTo>
                <a:lnTo>
                  <a:pt x="2373674" y="1993887"/>
                </a:lnTo>
                <a:lnTo>
                  <a:pt x="0" y="1993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3579745" y="6368526"/>
            <a:ext cx="1011783" cy="895888"/>
          </a:xfrm>
          <a:custGeom>
            <a:avLst/>
            <a:gdLst/>
            <a:ahLst/>
            <a:cxnLst/>
            <a:rect l="l" t="t" r="r" b="b"/>
            <a:pathLst>
              <a:path w="1011783" h="895888">
                <a:moveTo>
                  <a:pt x="0" y="0"/>
                </a:moveTo>
                <a:lnTo>
                  <a:pt x="1011783" y="0"/>
                </a:lnTo>
                <a:lnTo>
                  <a:pt x="1011783" y="895887"/>
                </a:lnTo>
                <a:lnTo>
                  <a:pt x="0" y="8958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028700" y="3316316"/>
            <a:ext cx="11482095" cy="5941984"/>
          </a:xfrm>
          <a:custGeom>
            <a:avLst/>
            <a:gdLst/>
            <a:ahLst/>
            <a:cxnLst/>
            <a:rect l="l" t="t" r="r" b="b"/>
            <a:pathLst>
              <a:path w="11482095" h="5941984">
                <a:moveTo>
                  <a:pt x="0" y="0"/>
                </a:moveTo>
                <a:lnTo>
                  <a:pt x="11482095" y="0"/>
                </a:lnTo>
                <a:lnTo>
                  <a:pt x="11482095" y="5941984"/>
                </a:lnTo>
                <a:lnTo>
                  <a:pt x="0" y="5941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6" name="TextBox 6"/>
          <p:cNvSpPr txBox="1"/>
          <p:nvPr/>
        </p:nvSpPr>
        <p:spPr>
          <a:xfrm>
            <a:off x="1028700" y="1298380"/>
            <a:ext cx="15409543" cy="102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12"/>
              </a:lnSpc>
            </a:pPr>
            <a:r>
              <a:rPr lang="en-US" sz="7712" b="1" dirty="0">
                <a:solidFill>
                  <a:srgbClr val="0C090A"/>
                </a:solidFill>
                <a:latin typeface="Amasis MT Pro Medium" panose="02040604050005020304" pitchFamily="18" charset="0"/>
                <a:ea typeface="Black Mango Semi-Bold"/>
                <a:cs typeface="Black Mango Semi-Bold"/>
                <a:sym typeface="Black Mango Semi-Bold"/>
              </a:rPr>
              <a:t>Supporting Documentation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C0FA1C9-05E5-6533-3D58-EA04F04A2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5862440" y="-514350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5"/>
    </mc:Choice>
    <mc:Fallback xmlns="">
      <p:transition spd="slow" advTm="49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4738" y="4686744"/>
            <a:ext cx="7315200" cy="3817204"/>
          </a:xfrm>
          <a:custGeom>
            <a:avLst/>
            <a:gdLst/>
            <a:ahLst/>
            <a:cxnLst/>
            <a:rect l="l" t="t" r="r" b="b"/>
            <a:pathLst>
              <a:path w="7315200" h="3817204">
                <a:moveTo>
                  <a:pt x="0" y="0"/>
                </a:moveTo>
                <a:lnTo>
                  <a:pt x="7315200" y="0"/>
                </a:lnTo>
                <a:lnTo>
                  <a:pt x="7315200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>
              <a:latin typeface="Amasis MT Pro Medium" panose="020406040500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68374" y="4686744"/>
            <a:ext cx="1936364" cy="3817204"/>
          </a:xfrm>
          <a:custGeom>
            <a:avLst/>
            <a:gdLst/>
            <a:ahLst/>
            <a:cxnLst/>
            <a:rect l="l" t="t" r="r" b="b"/>
            <a:pathLst>
              <a:path w="1936364" h="3817204">
                <a:moveTo>
                  <a:pt x="0" y="0"/>
                </a:moveTo>
                <a:lnTo>
                  <a:pt x="1936364" y="0"/>
                </a:lnTo>
                <a:lnTo>
                  <a:pt x="1936364" y="3817204"/>
                </a:lnTo>
                <a:lnTo>
                  <a:pt x="0" y="3817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0927077" y="2385377"/>
            <a:ext cx="489853" cy="911355"/>
          </a:xfrm>
          <a:custGeom>
            <a:avLst/>
            <a:gdLst/>
            <a:ahLst/>
            <a:cxnLst/>
            <a:rect l="l" t="t" r="r" b="b"/>
            <a:pathLst>
              <a:path w="489853" h="911355">
                <a:moveTo>
                  <a:pt x="0" y="0"/>
                </a:moveTo>
                <a:lnTo>
                  <a:pt x="489853" y="0"/>
                </a:lnTo>
                <a:lnTo>
                  <a:pt x="489853" y="911355"/>
                </a:lnTo>
                <a:lnTo>
                  <a:pt x="0" y="9113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>
              <a:latin typeface="Amasis MT Pro Medium" panose="020406040500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48223" y="5024708"/>
            <a:ext cx="680478" cy="911355"/>
          </a:xfrm>
          <a:custGeom>
            <a:avLst/>
            <a:gdLst/>
            <a:ahLst/>
            <a:cxnLst/>
            <a:rect l="l" t="t" r="r" b="b"/>
            <a:pathLst>
              <a:path w="680478" h="911355">
                <a:moveTo>
                  <a:pt x="0" y="0"/>
                </a:moveTo>
                <a:lnTo>
                  <a:pt x="680478" y="0"/>
                </a:lnTo>
                <a:lnTo>
                  <a:pt x="680478" y="911355"/>
                </a:lnTo>
                <a:lnTo>
                  <a:pt x="0" y="911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>
              <a:latin typeface="Amasis MT Pro Medium" panose="020406040500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59995" y="7030484"/>
            <a:ext cx="656935" cy="911355"/>
          </a:xfrm>
          <a:custGeom>
            <a:avLst/>
            <a:gdLst/>
            <a:ahLst/>
            <a:cxnLst/>
            <a:rect l="l" t="t" r="r" b="b"/>
            <a:pathLst>
              <a:path w="656935" h="911355">
                <a:moveTo>
                  <a:pt x="0" y="0"/>
                </a:moveTo>
                <a:lnTo>
                  <a:pt x="656935" y="0"/>
                </a:lnTo>
                <a:lnTo>
                  <a:pt x="656935" y="911355"/>
                </a:lnTo>
                <a:lnTo>
                  <a:pt x="0" y="9113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>
              <a:latin typeface="Amasis MT Pro Medium" panose="020406040500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7533" y="2318850"/>
            <a:ext cx="739782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7755" b="1">
                <a:solidFill>
                  <a:srgbClr val="0C090A"/>
                </a:solidFill>
                <a:latin typeface="Amasis MT Pro Medium" panose="02040604050005020304" pitchFamily="18" charset="0"/>
                <a:ea typeface="Black Mango Semi-Bold"/>
                <a:cs typeface="Black Mango Semi-Bold"/>
                <a:sym typeface="Black Mango Semi-Bold"/>
              </a:rPr>
              <a:t>How to Apply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52327" y="2318702"/>
            <a:ext cx="5945467" cy="190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0"/>
              </a:lnSpc>
              <a:spcBef>
                <a:spcPct val="0"/>
              </a:spcBef>
            </a:pPr>
            <a:r>
              <a:rPr lang="en-US" sz="3614" b="1">
                <a:solidFill>
                  <a:srgbClr val="0C090A"/>
                </a:solidFill>
                <a:latin typeface="Amasis MT Pro Medium" panose="02040604050005020304" pitchFamily="18" charset="0"/>
                <a:ea typeface="Black Mango Semi-Bold"/>
                <a:cs typeface="Black Mango Semi-Bold"/>
                <a:sym typeface="Black Mango Semi-Bold"/>
              </a:rPr>
              <a:t>Complete the Eligibility Checker and Document Finder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552327" y="6885080"/>
            <a:ext cx="5945467" cy="1592666"/>
            <a:chOff x="0" y="-66675"/>
            <a:chExt cx="7927290" cy="212355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649929"/>
              <a:ext cx="7927290" cy="406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90"/>
                </a:lnSpc>
              </a:pPr>
              <a:endParaRPr>
                <a:latin typeface="Amasis MT Pro Medium" panose="02040604050005020304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927290" cy="1673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Amasis MT Pro Medium" panose="02040604050005020304" pitchFamily="18" charset="0"/>
                  <a:ea typeface="Black Mango Semi-Bold"/>
                  <a:cs typeface="Black Mango Semi-Bold"/>
                  <a:sym typeface="Black Mango Semi-Bold"/>
                </a:rPr>
                <a:t>Complete the online application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52327" y="4874715"/>
            <a:ext cx="5945467" cy="1592666"/>
            <a:chOff x="0" y="-66675"/>
            <a:chExt cx="7927290" cy="212355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649929"/>
              <a:ext cx="7927290" cy="406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90"/>
                </a:lnSpc>
              </a:pPr>
              <a:endParaRPr>
                <a:latin typeface="Amasis MT Pro Medium" panose="02040604050005020304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7927290" cy="1673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60"/>
                </a:lnSpc>
                <a:spcBef>
                  <a:spcPct val="0"/>
                </a:spcBef>
              </a:pPr>
              <a:r>
                <a:rPr lang="en-US" sz="3614" b="1">
                  <a:solidFill>
                    <a:srgbClr val="0C090A"/>
                  </a:solidFill>
                  <a:latin typeface="Amasis MT Pro Medium" panose="02040604050005020304" pitchFamily="18" charset="0"/>
                  <a:ea typeface="Black Mango Semi-Bold"/>
                  <a:cs typeface="Black Mango Semi-Bold"/>
                  <a:sym typeface="Black Mango Semi-Bold"/>
                </a:rPr>
                <a:t>Gathering Supporting Documentation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63360" y="6869204"/>
            <a:ext cx="855082" cy="616958"/>
          </a:xfrm>
          <a:custGeom>
            <a:avLst/>
            <a:gdLst/>
            <a:ahLst/>
            <a:cxnLst/>
            <a:rect l="l" t="t" r="r" b="b"/>
            <a:pathLst>
              <a:path w="855082" h="616958">
                <a:moveTo>
                  <a:pt x="0" y="0"/>
                </a:moveTo>
                <a:lnTo>
                  <a:pt x="855081" y="0"/>
                </a:lnTo>
                <a:lnTo>
                  <a:pt x="855081" y="616957"/>
                </a:lnTo>
                <a:lnTo>
                  <a:pt x="0" y="6169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IE">
              <a:latin typeface="Amasis MT Pro Medium" panose="02040604050005020304" pitchFamily="18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A820CAB-EE05-E8B7-D743-518C4642B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15954744" y="7950642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0"/>
    </mc:Choice>
    <mc:Fallback xmlns="">
      <p:transition spd="slow" advTm="33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E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35548" y="1028700"/>
            <a:ext cx="4279186" cy="8405543"/>
          </a:xfrm>
          <a:custGeom>
            <a:avLst/>
            <a:gdLst/>
            <a:ahLst/>
            <a:cxnLst/>
            <a:rect l="l" t="t" r="r" b="b"/>
            <a:pathLst>
              <a:path w="4279186" h="8405543">
                <a:moveTo>
                  <a:pt x="4279185" y="0"/>
                </a:moveTo>
                <a:lnTo>
                  <a:pt x="0" y="0"/>
                </a:lnTo>
                <a:lnTo>
                  <a:pt x="0" y="8405543"/>
                </a:lnTo>
                <a:lnTo>
                  <a:pt x="4279185" y="8405543"/>
                </a:lnTo>
                <a:lnTo>
                  <a:pt x="42791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6112347" y="1379441"/>
            <a:ext cx="2119301" cy="2119301"/>
          </a:xfrm>
          <a:custGeom>
            <a:avLst/>
            <a:gdLst/>
            <a:ahLst/>
            <a:cxnLst/>
            <a:rect l="l" t="t" r="r" b="b"/>
            <a:pathLst>
              <a:path w="2119301" h="2119301">
                <a:moveTo>
                  <a:pt x="0" y="0"/>
                </a:moveTo>
                <a:lnTo>
                  <a:pt x="2119301" y="0"/>
                </a:lnTo>
                <a:lnTo>
                  <a:pt x="2119301" y="2119302"/>
                </a:lnTo>
                <a:lnTo>
                  <a:pt x="0" y="2119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3375140" y="4056887"/>
            <a:ext cx="3959689" cy="5377356"/>
          </a:xfrm>
          <a:custGeom>
            <a:avLst/>
            <a:gdLst/>
            <a:ahLst/>
            <a:cxnLst/>
            <a:rect l="l" t="t" r="r" b="b"/>
            <a:pathLst>
              <a:path w="3959689" h="5377356">
                <a:moveTo>
                  <a:pt x="0" y="0"/>
                </a:moveTo>
                <a:lnTo>
                  <a:pt x="3959690" y="0"/>
                </a:lnTo>
                <a:lnTo>
                  <a:pt x="3959690" y="5377356"/>
                </a:lnTo>
                <a:lnTo>
                  <a:pt x="0" y="5377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7696993" y="5990965"/>
            <a:ext cx="1069310" cy="3267335"/>
          </a:xfrm>
          <a:custGeom>
            <a:avLst/>
            <a:gdLst/>
            <a:ahLst/>
            <a:cxnLst/>
            <a:rect l="l" t="t" r="r" b="b"/>
            <a:pathLst>
              <a:path w="1069310" h="3267335">
                <a:moveTo>
                  <a:pt x="0" y="0"/>
                </a:moveTo>
                <a:lnTo>
                  <a:pt x="1069310" y="0"/>
                </a:lnTo>
                <a:lnTo>
                  <a:pt x="1069310" y="3267335"/>
                </a:lnTo>
                <a:lnTo>
                  <a:pt x="0" y="3267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9837781" y="3179039"/>
            <a:ext cx="6698196" cy="3837940"/>
            <a:chOff x="0" y="228600"/>
            <a:chExt cx="8930928" cy="5117253"/>
          </a:xfrm>
        </p:grpSpPr>
        <p:sp>
          <p:nvSpPr>
            <p:cNvPr id="7" name="TextBox 7"/>
            <p:cNvSpPr txBox="1"/>
            <p:nvPr/>
          </p:nvSpPr>
          <p:spPr>
            <a:xfrm>
              <a:off x="0" y="228600"/>
              <a:ext cx="8930928" cy="352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35"/>
                </a:lnSpc>
              </a:pPr>
              <a:r>
                <a:rPr lang="en-US" sz="10655" b="1" dirty="0">
                  <a:solidFill>
                    <a:srgbClr val="0C090A"/>
                  </a:solidFill>
                  <a:latin typeface="Amasis MT Pro Medium" panose="02040604050005020304" pitchFamily="18" charset="0"/>
                  <a:ea typeface="Black Mango Semi-Bold"/>
                  <a:cs typeface="Black Mango Semi-Bold"/>
                  <a:sym typeface="Black Mango Semi-Bold"/>
                </a:rPr>
                <a:t>THANK</a:t>
              </a:r>
              <a:r>
                <a:rPr lang="en-US" sz="10655" b="1" dirty="0">
                  <a:solidFill>
                    <a:srgbClr val="0C090A"/>
                  </a:solidFill>
                  <a:latin typeface="Black Mango Semi-Bold"/>
                  <a:ea typeface="Black Mango Semi-Bold"/>
                  <a:cs typeface="Black Mango Semi-Bold"/>
                  <a:sym typeface="Black Mango Semi-Bold"/>
                </a:rPr>
                <a:t> </a:t>
              </a:r>
              <a:r>
                <a:rPr lang="en-US" sz="10655" b="1" dirty="0">
                  <a:solidFill>
                    <a:srgbClr val="0C090A"/>
                  </a:solidFill>
                  <a:latin typeface="Amasis MT Pro Medium" panose="02040604050005020304" pitchFamily="18" charset="0"/>
                  <a:ea typeface="Black Mango Semi-Bold"/>
                  <a:cs typeface="Black Mango Semi-Bold"/>
                  <a:sym typeface="Black Mango Semi-Bold"/>
                </a:rPr>
                <a:t>YOU!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114746"/>
              <a:ext cx="8930928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2"/>
                </a:lnSpc>
              </a:pPr>
              <a:r>
                <a:rPr lang="en-US" sz="3052" dirty="0">
                  <a:solidFill>
                    <a:srgbClr val="0C090A"/>
                  </a:solidFill>
                  <a:latin typeface="Amasis MT Pro Medium" panose="02040604050005020304" pitchFamily="18" charset="0"/>
                  <a:ea typeface="Cooper Hewitt"/>
                  <a:cs typeface="Cooper Hewitt"/>
                  <a:sym typeface="Cooper Hewitt"/>
                </a:rPr>
                <a:t>Any questions, please email askds@tcd.ie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7817198" y="8679314"/>
            <a:ext cx="638104" cy="460404"/>
          </a:xfrm>
          <a:custGeom>
            <a:avLst/>
            <a:gdLst/>
            <a:ahLst/>
            <a:cxnLst/>
            <a:rect l="l" t="t" r="r" b="b"/>
            <a:pathLst>
              <a:path w="638104" h="460404">
                <a:moveTo>
                  <a:pt x="0" y="0"/>
                </a:moveTo>
                <a:lnTo>
                  <a:pt x="638104" y="0"/>
                </a:lnTo>
                <a:lnTo>
                  <a:pt x="638104" y="460404"/>
                </a:lnTo>
                <a:lnTo>
                  <a:pt x="0" y="460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7AECF4-87CE-C580-4367-E38430B1F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15849600" y="7891193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4"/>
    </mc:Choice>
    <mc:Fallback xmlns="">
      <p:transition spd="slow" advTm="1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191</Words>
  <Application>Microsoft Office PowerPoint</Application>
  <PresentationFormat>Custom</PresentationFormat>
  <Paragraphs>32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Cooper Hewitt</vt:lpstr>
      <vt:lpstr>Amasis MT Pro Medium</vt:lpstr>
      <vt:lpstr>Cooper Hewitt Bold</vt:lpstr>
      <vt:lpstr>Calibri</vt:lpstr>
      <vt:lpstr>Black Mango Semi-Bold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A.B Information Session</dc:title>
  <cp:lastModifiedBy>Angelina Lavelle</cp:lastModifiedBy>
  <cp:revision>4</cp:revision>
  <dcterms:created xsi:type="dcterms:W3CDTF">2006-08-16T00:00:00Z</dcterms:created>
  <dcterms:modified xsi:type="dcterms:W3CDTF">2026-06-30T14:23:22Z</dcterms:modified>
  <dc:identifier>DAGsHu4IZtw</dc:identifier>
</cp:coreProperties>
</file>