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66" r:id="rId2"/>
    <p:sldId id="279" r:id="rId3"/>
  </p:sldIdLst>
  <p:sldSz cx="36576000" cy="20574000"/>
  <p:notesSz cx="6858000" cy="9144000"/>
  <p:defaultTextStyle>
    <a:defPPr>
      <a:defRPr lang="en-US"/>
    </a:defPPr>
    <a:lvl1pPr marL="0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1pPr>
    <a:lvl2pPr marL="1591010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2pPr>
    <a:lvl3pPr marL="318202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3pPr>
    <a:lvl4pPr marL="477303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4pPr>
    <a:lvl5pPr marL="636404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5pPr>
    <a:lvl6pPr marL="795505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6pPr>
    <a:lvl7pPr marL="954606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7pPr>
    <a:lvl8pPr marL="1113707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8pPr>
    <a:lvl9pPr marL="1272808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75E"/>
    <a:srgbClr val="E1DFDB"/>
    <a:srgbClr val="343C3F"/>
    <a:srgbClr val="58595B"/>
    <a:srgbClr val="0077BD"/>
    <a:srgbClr val="392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67"/>
    <p:restoredTop sz="94561"/>
  </p:normalViewPr>
  <p:slideViewPr>
    <p:cSldViewPr snapToGrid="0" snapToObjects="1">
      <p:cViewPr varScale="1">
        <p:scale>
          <a:sx n="30" d="100"/>
          <a:sy n="30" d="100"/>
        </p:scale>
        <p:origin x="14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7" d="100"/>
          <a:sy n="167" d="100"/>
        </p:scale>
        <p:origin x="101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F909F-B26E-BA40-9F1D-9E9173E87119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7A97C-8D36-7149-89F5-D590C25E7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5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37461-BE53-E843-90E1-949FECE2F77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AA221-3B19-1F47-8743-0149E1090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36576000" cy="20574000"/>
          </a:xfrm>
          <a:prstGeom prst="rect">
            <a:avLst/>
          </a:prstGeom>
          <a:solidFill>
            <a:srgbClr val="007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6419600" y="968400"/>
            <a:ext cx="19220400" cy="1866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5850"/>
            <a:ext cx="16342533" cy="4318149"/>
          </a:xfrm>
          <a:prstGeom prst="rect">
            <a:avLst/>
          </a:prstGeom>
        </p:spPr>
      </p:pic>
      <p:sp>
        <p:nvSpPr>
          <p:cNvPr id="1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68400" y="968400"/>
            <a:ext cx="15451200" cy="15289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93916" y="1971217"/>
            <a:ext cx="16070019" cy="160596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2460" b="1">
                <a:solidFill>
                  <a:srgbClr val="0077BD"/>
                </a:solidFill>
              </a:defRPr>
            </a:lvl1pPr>
            <a:lvl2pPr marL="1371600" indent="0" algn="l">
              <a:buNone/>
              <a:defRPr sz="6550">
                <a:solidFill>
                  <a:srgbClr val="58595B"/>
                </a:solidFill>
              </a:defRPr>
            </a:lvl2pPr>
            <a:lvl3pPr marL="2743200" indent="0" algn="l">
              <a:buNone/>
              <a:defRPr sz="5370">
                <a:solidFill>
                  <a:srgbClr val="58595B"/>
                </a:solidFill>
              </a:defRPr>
            </a:lvl3pPr>
            <a:lvl4pPr marL="4114800" indent="0" algn="l">
              <a:buNone/>
              <a:defRPr sz="4500">
                <a:solidFill>
                  <a:srgbClr val="58595B"/>
                </a:solidFill>
              </a:defRPr>
            </a:lvl4pPr>
            <a:lvl5pPr marL="5486400" indent="0" algn="l">
              <a:buNone/>
              <a:defRPr sz="35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68400" y="968400"/>
            <a:ext cx="15451200" cy="15289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93916" y="1971217"/>
            <a:ext cx="16070019" cy="160596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2460" b="1">
                <a:solidFill>
                  <a:srgbClr val="0077BD"/>
                </a:solidFill>
              </a:defRPr>
            </a:lvl1pPr>
            <a:lvl2pPr marL="1371600" indent="0" algn="l">
              <a:buNone/>
              <a:defRPr sz="6550">
                <a:solidFill>
                  <a:srgbClr val="58595B"/>
                </a:solidFill>
              </a:defRPr>
            </a:lvl2pPr>
            <a:lvl3pPr marL="2743200" indent="0" algn="l">
              <a:buNone/>
              <a:defRPr sz="5370">
                <a:solidFill>
                  <a:srgbClr val="58595B"/>
                </a:solidFill>
              </a:defRPr>
            </a:lvl3pPr>
            <a:lvl4pPr marL="4114800" indent="0" algn="l">
              <a:buNone/>
              <a:defRPr sz="4500">
                <a:solidFill>
                  <a:srgbClr val="58595B"/>
                </a:solidFill>
              </a:defRPr>
            </a:lvl4pPr>
            <a:lvl5pPr marL="5486400" indent="0" algn="l">
              <a:buNone/>
              <a:defRPr sz="35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4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0" r:id="rId3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36576000" cy="20574000"/>
          </a:xfrm>
          <a:prstGeom prst="rect">
            <a:avLst/>
          </a:prstGeom>
          <a:solidFill>
            <a:srgbClr val="392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419600" y="968400"/>
            <a:ext cx="19220400" cy="1866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5850"/>
            <a:ext cx="16342533" cy="4318149"/>
          </a:xfrm>
          <a:prstGeom prst="rect">
            <a:avLst/>
          </a:prstGeo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500" dirty="0" smtClean="0">
                <a:solidFill>
                  <a:srgbClr val="392B85"/>
                </a:solidFill>
              </a:rPr>
              <a:t>International Women’s Week </a:t>
            </a:r>
            <a:r>
              <a:rPr lang="en-US" sz="12500" dirty="0">
                <a:solidFill>
                  <a:srgbClr val="392B85"/>
                </a:solidFill>
              </a:rPr>
              <a:t>at </a:t>
            </a:r>
            <a:r>
              <a:rPr lang="en-US" sz="12500" dirty="0" smtClean="0">
                <a:solidFill>
                  <a:srgbClr val="392B85"/>
                </a:solidFill>
              </a:rPr>
              <a:t>Trinity</a:t>
            </a:r>
          </a:p>
          <a:p>
            <a:endParaRPr lang="en-US" sz="1000" b="0" dirty="0" smtClean="0">
              <a:solidFill>
                <a:srgbClr val="58595B"/>
              </a:solidFill>
            </a:endParaRPr>
          </a:p>
          <a:p>
            <a:r>
              <a:rPr lang="en-US" sz="5300" dirty="0">
                <a:solidFill>
                  <a:srgbClr val="392B85"/>
                </a:solidFill>
              </a:rPr>
              <a:t>Date: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6th </a:t>
            </a:r>
            <a:r>
              <a:rPr lang="en-US" sz="5300" b="0" dirty="0">
                <a:solidFill>
                  <a:srgbClr val="58595B"/>
                </a:solidFill>
              </a:rPr>
              <a:t>to 10th March </a:t>
            </a:r>
            <a:r>
              <a:rPr lang="en-US" sz="5300" b="0" dirty="0" smtClean="0">
                <a:solidFill>
                  <a:srgbClr val="58595B"/>
                </a:solidFill>
              </a:rPr>
              <a:t>2017</a:t>
            </a:r>
          </a:p>
          <a:p>
            <a:r>
              <a:rPr lang="en-US" sz="5300" dirty="0" smtClean="0">
                <a:solidFill>
                  <a:srgbClr val="392B85"/>
                </a:solidFill>
              </a:rPr>
              <a:t>Time</a:t>
            </a:r>
            <a:r>
              <a:rPr lang="en-US" sz="5300" dirty="0">
                <a:solidFill>
                  <a:srgbClr val="392B85"/>
                </a:solidFill>
              </a:rPr>
              <a:t>: </a:t>
            </a:r>
            <a:r>
              <a:rPr lang="en-US" sz="5300" b="0" dirty="0" smtClean="0">
                <a:solidFill>
                  <a:srgbClr val="58595B"/>
                </a:solidFill>
              </a:rPr>
              <a:t>	Various</a:t>
            </a:r>
          </a:p>
          <a:p>
            <a:r>
              <a:rPr lang="en-US" sz="5300" dirty="0" smtClean="0">
                <a:solidFill>
                  <a:srgbClr val="392B85"/>
                </a:solidFill>
              </a:rPr>
              <a:t>Venue</a:t>
            </a:r>
            <a:r>
              <a:rPr lang="en-US" sz="5300" dirty="0">
                <a:solidFill>
                  <a:srgbClr val="392B85"/>
                </a:solidFill>
              </a:rPr>
              <a:t>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Various</a:t>
            </a:r>
          </a:p>
          <a:p>
            <a:r>
              <a:rPr lang="en-US" sz="5300" dirty="0" smtClean="0">
                <a:solidFill>
                  <a:srgbClr val="392B85"/>
                </a:solidFill>
              </a:rPr>
              <a:t>Admission</a:t>
            </a:r>
            <a:r>
              <a:rPr lang="en-US" sz="5300" dirty="0">
                <a:solidFill>
                  <a:srgbClr val="392B85"/>
                </a:solidFill>
              </a:rPr>
              <a:t>: </a:t>
            </a:r>
            <a:r>
              <a:rPr lang="en-US" sz="5300" b="0" dirty="0">
                <a:solidFill>
                  <a:srgbClr val="58595B"/>
                </a:solidFill>
              </a:rPr>
              <a:t>Free but booking required for some </a:t>
            </a:r>
            <a:r>
              <a:rPr lang="en-US" sz="5300" b="0" dirty="0" smtClean="0">
                <a:solidFill>
                  <a:srgbClr val="58595B"/>
                </a:solidFill>
              </a:rPr>
              <a:t>events</a:t>
            </a:r>
          </a:p>
          <a:p>
            <a:pPr>
              <a:lnSpc>
                <a:spcPts val="7000"/>
              </a:lnSpc>
            </a:pPr>
            <a:endParaRPr lang="en-US" sz="1200" b="0" dirty="0" smtClean="0">
              <a:solidFill>
                <a:srgbClr val="58595B"/>
              </a:solidFill>
            </a:endParaRPr>
          </a:p>
          <a:p>
            <a:pPr>
              <a:lnSpc>
                <a:spcPts val="7000"/>
              </a:lnSpc>
              <a:spcAft>
                <a:spcPts val="600"/>
              </a:spcAft>
            </a:pPr>
            <a:r>
              <a:rPr lang="en-US" sz="5300" b="0" dirty="0" smtClean="0">
                <a:solidFill>
                  <a:srgbClr val="58595B"/>
                </a:solidFill>
              </a:rPr>
              <a:t>International </a:t>
            </a:r>
            <a:r>
              <a:rPr lang="en-US" sz="5300" b="0" dirty="0">
                <a:solidFill>
                  <a:srgbClr val="58595B"/>
                </a:solidFill>
              </a:rPr>
              <a:t>Women’s Week is an annual Trinity festival celebrating women’s achievements and promoting gender equality. Events are open to the public. </a:t>
            </a:r>
          </a:p>
          <a:p>
            <a:pPr>
              <a:lnSpc>
                <a:spcPts val="7000"/>
              </a:lnSpc>
            </a:pPr>
            <a:r>
              <a:rPr lang="en-US" sz="5300" b="0" dirty="0">
                <a:solidFill>
                  <a:srgbClr val="58595B"/>
                </a:solidFill>
              </a:rPr>
              <a:t>For more information please visit: </a:t>
            </a:r>
            <a:r>
              <a:rPr lang="en-US" sz="5300" b="0" dirty="0" err="1" smtClean="0">
                <a:solidFill>
                  <a:srgbClr val="392B85"/>
                </a:solidFill>
              </a:rPr>
              <a:t>www.tcd.ie</a:t>
            </a:r>
            <a:r>
              <a:rPr lang="en-US" sz="5300" b="0" dirty="0" smtClean="0">
                <a:solidFill>
                  <a:srgbClr val="392B85"/>
                </a:solidFill>
              </a:rPr>
              <a:t>/equality/projects/international-</a:t>
            </a:r>
            <a:r>
              <a:rPr lang="en-US" sz="5300" b="0" dirty="0" err="1" smtClean="0">
                <a:solidFill>
                  <a:srgbClr val="392B85"/>
                </a:solidFill>
              </a:rPr>
              <a:t>womens</a:t>
            </a:r>
            <a:r>
              <a:rPr lang="en-US" sz="5300" b="0" dirty="0" smtClean="0">
                <a:solidFill>
                  <a:srgbClr val="392B85"/>
                </a:solidFill>
              </a:rPr>
              <a:t>-week</a:t>
            </a:r>
            <a:r>
              <a:rPr lang="en-US" sz="5300" b="0" dirty="0">
                <a:solidFill>
                  <a:srgbClr val="392B85"/>
                </a:solidFill>
              </a:rPr>
              <a:t>/</a:t>
            </a:r>
            <a:r>
              <a:rPr lang="en-US" sz="5300" b="0" dirty="0">
                <a:solidFill>
                  <a:srgbClr val="58595B"/>
                </a:solidFill>
              </a:rPr>
              <a:t> or email </a:t>
            </a:r>
            <a:r>
              <a:rPr lang="en-US" sz="5300" b="0" dirty="0">
                <a:solidFill>
                  <a:srgbClr val="392B85"/>
                </a:solidFill>
              </a:rPr>
              <a:t>equality@tcd.ie</a:t>
            </a:r>
            <a:r>
              <a:rPr lang="en-US" sz="5300" b="0" dirty="0">
                <a:solidFill>
                  <a:srgbClr val="58595B"/>
                </a:solidFill>
              </a:rPr>
              <a:t> </a:t>
            </a:r>
            <a:endParaRPr lang="en-US" sz="12500" dirty="0"/>
          </a:p>
        </p:txBody>
      </p:sp>
    </p:spTree>
    <p:extLst>
      <p:ext uri="{BB962C8B-B14F-4D97-AF65-F5344CB8AC3E}">
        <p14:creationId xmlns:p14="http://schemas.microsoft.com/office/powerpoint/2010/main" val="7972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36576000" cy="20574000"/>
          </a:xfrm>
          <a:prstGeom prst="rect">
            <a:avLst/>
          </a:prstGeom>
          <a:solidFill>
            <a:srgbClr val="392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419600" y="968400"/>
            <a:ext cx="19220400" cy="1866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5850"/>
            <a:ext cx="16342533" cy="4318149"/>
          </a:xfrm>
          <a:prstGeom prst="rect">
            <a:avLst/>
          </a:prstGeom>
        </p:spPr>
      </p:pic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500" dirty="0">
                <a:solidFill>
                  <a:srgbClr val="392B85"/>
                </a:solidFill>
              </a:rPr>
              <a:t>Headline </a:t>
            </a:r>
            <a:r>
              <a:rPr lang="mr-IN" sz="12500" dirty="0">
                <a:solidFill>
                  <a:srgbClr val="392B85"/>
                </a:solidFill>
              </a:rPr>
              <a:t>–</a:t>
            </a:r>
            <a:r>
              <a:rPr lang="en-US" sz="12500" dirty="0">
                <a:solidFill>
                  <a:srgbClr val="392B85"/>
                </a:solidFill>
              </a:rPr>
              <a:t> Calibri 125pt</a:t>
            </a:r>
          </a:p>
          <a:p>
            <a:r>
              <a:rPr lang="en-US" sz="6500" b="0" dirty="0" smtClean="0">
                <a:solidFill>
                  <a:srgbClr val="58595B"/>
                </a:solidFill>
              </a:rPr>
              <a:t>Subheading </a:t>
            </a:r>
            <a:r>
              <a:rPr lang="mr-IN" sz="6500" b="0" dirty="0">
                <a:solidFill>
                  <a:srgbClr val="58595B"/>
                </a:solidFill>
              </a:rPr>
              <a:t>–</a:t>
            </a:r>
            <a:r>
              <a:rPr lang="en-US" sz="6500" b="0" dirty="0">
                <a:solidFill>
                  <a:srgbClr val="58595B"/>
                </a:solidFill>
              </a:rPr>
              <a:t> Calibri 65pt</a:t>
            </a:r>
          </a:p>
          <a:p>
            <a:r>
              <a:rPr lang="en-US" sz="5300" dirty="0">
                <a:solidFill>
                  <a:srgbClr val="392B85"/>
                </a:solidFill>
              </a:rPr>
              <a:t>Date: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</a:t>
            </a:r>
            <a:endParaRPr lang="en-US" sz="5300" b="0" dirty="0">
              <a:solidFill>
                <a:srgbClr val="58595B"/>
              </a:solidFill>
            </a:endParaRPr>
          </a:p>
          <a:p>
            <a:r>
              <a:rPr lang="en-US" sz="5300" dirty="0">
                <a:solidFill>
                  <a:srgbClr val="392B85"/>
                </a:solidFill>
              </a:rPr>
              <a:t>Time: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</a:t>
            </a:r>
            <a:endParaRPr lang="en-US" sz="5300" b="0" dirty="0">
              <a:solidFill>
                <a:srgbClr val="58595B"/>
              </a:solidFill>
            </a:endParaRPr>
          </a:p>
          <a:p>
            <a:r>
              <a:rPr lang="en-US" sz="5300" dirty="0" smtClean="0">
                <a:solidFill>
                  <a:srgbClr val="392B85"/>
                </a:solidFill>
              </a:rPr>
              <a:t>Venue</a:t>
            </a:r>
            <a:r>
              <a:rPr lang="en-US" sz="5300" dirty="0">
                <a:solidFill>
                  <a:srgbClr val="392B85"/>
                </a:solidFill>
              </a:rPr>
              <a:t>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 </a:t>
            </a:r>
            <a:endParaRPr lang="en-US" sz="5300" b="0" dirty="0">
              <a:solidFill>
                <a:srgbClr val="58595B"/>
              </a:solidFill>
            </a:endParaRPr>
          </a:p>
          <a:p>
            <a:r>
              <a:rPr lang="en-US" sz="5300" dirty="0">
                <a:solidFill>
                  <a:srgbClr val="392B85"/>
                </a:solidFill>
              </a:rPr>
              <a:t>Admission: </a:t>
            </a:r>
            <a:r>
              <a:rPr lang="en-US" sz="5300" b="0" dirty="0" smtClean="0">
                <a:solidFill>
                  <a:srgbClr val="58595B"/>
                </a:solidFill>
              </a:rPr>
              <a:t>Incl. ticket prices if applicable (Calibri 53pt)</a:t>
            </a:r>
            <a:endParaRPr lang="en-US" sz="5300" b="0" dirty="0">
              <a:solidFill>
                <a:srgbClr val="58595B"/>
              </a:solidFill>
            </a:endParaRPr>
          </a:p>
          <a:p>
            <a:pPr>
              <a:lnSpc>
                <a:spcPts val="7000"/>
              </a:lnSpc>
            </a:pPr>
            <a:r>
              <a:rPr lang="en-US" sz="5300" b="0" dirty="0" smtClean="0">
                <a:solidFill>
                  <a:srgbClr val="58595B"/>
                </a:solidFill>
              </a:rPr>
              <a:t>Additional information here </a:t>
            </a:r>
            <a:r>
              <a:rPr lang="en-US" sz="5300" b="0" dirty="0">
                <a:solidFill>
                  <a:srgbClr val="58595B"/>
                </a:solidFill>
              </a:rPr>
              <a:t>including an outline of the event, web links and/or contact details for further </a:t>
            </a:r>
            <a:r>
              <a:rPr lang="en-US" sz="5300" b="0" dirty="0" smtClean="0">
                <a:solidFill>
                  <a:srgbClr val="58595B"/>
                </a:solidFill>
              </a:rPr>
              <a:t>information. Include whether event is open to the public </a:t>
            </a:r>
            <a:r>
              <a:rPr lang="en-US" sz="5300" b="0" dirty="0">
                <a:solidFill>
                  <a:srgbClr val="58595B"/>
                </a:solidFill>
              </a:rPr>
              <a:t>(Calibri 53pt)</a:t>
            </a:r>
          </a:p>
          <a:p>
            <a:pPr>
              <a:lnSpc>
                <a:spcPts val="7000"/>
              </a:lnSpc>
            </a:pPr>
            <a:r>
              <a:rPr lang="en-US" sz="5300" b="0" dirty="0">
                <a:solidFill>
                  <a:srgbClr val="58595B"/>
                </a:solidFill>
              </a:rPr>
              <a:t>[Word count: max. 30]</a:t>
            </a:r>
            <a:endParaRPr lang="en-US" sz="6500" b="0" dirty="0">
              <a:solidFill>
                <a:srgbClr val="58595B"/>
              </a:solidFill>
            </a:endParaRPr>
          </a:p>
          <a:p>
            <a:endParaRPr lang="en-US" sz="12500" dirty="0"/>
          </a:p>
        </p:txBody>
      </p:sp>
    </p:spTree>
    <p:extLst>
      <p:ext uri="{BB962C8B-B14F-4D97-AF65-F5344CB8AC3E}">
        <p14:creationId xmlns:p14="http://schemas.microsoft.com/office/powerpoint/2010/main" val="15139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17</Words>
  <Application>Microsoft Macintosh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Mangal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Gary O'Connor</dc:creator>
  <cp:keywords/>
  <dc:description/>
  <cp:lastModifiedBy>Hugh Curran</cp:lastModifiedBy>
  <cp:revision>227</cp:revision>
  <dcterms:created xsi:type="dcterms:W3CDTF">2017-02-28T10:41:13Z</dcterms:created>
  <dcterms:modified xsi:type="dcterms:W3CDTF">2017-04-12T08:35:58Z</dcterms:modified>
  <cp:category/>
</cp:coreProperties>
</file>