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58" r:id="rId2"/>
    <p:sldId id="475" r:id="rId3"/>
    <p:sldId id="476" r:id="rId4"/>
    <p:sldId id="317" r:id="rId5"/>
    <p:sldId id="477" r:id="rId6"/>
    <p:sldId id="428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5">
          <p15:clr>
            <a:srgbClr val="A4A3A4"/>
          </p15:clr>
        </p15:guide>
        <p15:guide id="2" pos="5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1F3659"/>
    <a:srgbClr val="FAE095"/>
    <a:srgbClr val="C7C9CB"/>
    <a:srgbClr val="F4BFA1"/>
    <a:srgbClr val="2E5286"/>
    <a:srgbClr val="B5B7B9"/>
    <a:srgbClr val="D1D3D5"/>
    <a:srgbClr val="79B5E3"/>
    <a:srgbClr val="79B0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3067" autoAdjust="0"/>
  </p:normalViewPr>
  <p:slideViewPr>
    <p:cSldViewPr snapToGrid="0" showGuides="1">
      <p:cViewPr varScale="1">
        <p:scale>
          <a:sx n="63" d="100"/>
          <a:sy n="63" d="100"/>
        </p:scale>
        <p:origin x="1284" y="78"/>
      </p:cViewPr>
      <p:guideLst>
        <p:guide orient="horz" pos="4115"/>
        <p:guide pos="5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281" y="4715154"/>
            <a:ext cx="4865156" cy="4466987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969897" y="9430306"/>
            <a:ext cx="827778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82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33725DBA-A2BD-4F1F-B4A0-B8CBAEB6DA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6423" indent="-2947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9111" indent="-23582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0756" indent="-23582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2402" indent="-23582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94046" indent="-2358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5691" indent="-2358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7335" indent="-2358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8981" indent="-2358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F54673D-7D2F-4BC5-844A-B7D4D6E1C7B8}" type="slidenum">
              <a:rPr lang="en-US" altLang="en-US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68641C3F-CB67-4DCB-9975-D5DE62114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E9C517B8-B0F1-49D9-A822-07500938E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51" y="0"/>
            <a:ext cx="912709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289400"/>
            <a:ext cx="7500938" cy="36180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48175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2000" b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2pPr>
            <a:lvl3pPr marL="0" indent="0">
              <a:spcBef>
                <a:spcPts val="567"/>
              </a:spcBef>
              <a:buNone/>
              <a:defRPr sz="20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 24pt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1820" y="1881074"/>
            <a:ext cx="4247345" cy="4262149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2400" b="0"/>
            </a:lvl1pPr>
            <a:lvl2pPr marL="625475" indent="-233363">
              <a:buFont typeface="Arial" panose="020B0604020202020204" pitchFamily="34" charset="0"/>
              <a:buChar char="•"/>
              <a:defRPr sz="2400"/>
            </a:lvl2pPr>
            <a:lvl3pPr marL="912813" indent="-222250">
              <a:defRPr sz="2400"/>
            </a:lvl3pPr>
            <a:lvl4pPr marL="1128713" indent="-190500">
              <a:defRPr sz="2400"/>
            </a:lvl4pPr>
            <a:lvl5pPr marL="1439863" indent="-185738"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716351" y="1881074"/>
            <a:ext cx="4247345" cy="4262149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2400" b="0"/>
            </a:lvl1pPr>
            <a:lvl2pPr marL="625475" indent="-233363">
              <a:buFont typeface="Arial" panose="020B0604020202020204" pitchFamily="34" charset="0"/>
              <a:buChar char="•"/>
              <a:defRPr sz="2400"/>
            </a:lvl2pPr>
            <a:lvl3pPr marL="912813" indent="-222250">
              <a:defRPr sz="2400"/>
            </a:lvl3pPr>
            <a:lvl4pPr marL="1128713" indent="-190500">
              <a:defRPr sz="2400"/>
            </a:lvl4pPr>
            <a:lvl5pPr marL="1439863" indent="-185738"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46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024880"/>
            <a:ext cx="9144000" cy="838894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198748"/>
            <a:ext cx="2060224" cy="550631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21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1068435"/>
            <a:ext cx="7500938" cy="276225"/>
          </a:xfrm>
        </p:spPr>
        <p:txBody>
          <a:bodyPr/>
          <a:lstStyle>
            <a:lvl1pPr>
              <a:defRPr sz="2400" b="0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DEC07377-B02D-9C18-8D6E-9018CEABD1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19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1820" y="1881074"/>
            <a:ext cx="4247345" cy="3759871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2400" b="0"/>
            </a:lvl1pPr>
            <a:lvl2pPr marL="625475" indent="-233363">
              <a:buFont typeface="Arial" panose="020B0604020202020204" pitchFamily="34" charset="0"/>
              <a:buChar char="•"/>
              <a:defRPr sz="2400"/>
            </a:lvl2pPr>
            <a:lvl3pPr marL="912813" indent="-222250">
              <a:defRPr sz="2400"/>
            </a:lvl3pPr>
            <a:lvl4pPr marL="1128713" indent="-190500">
              <a:defRPr sz="2400"/>
            </a:lvl4pPr>
            <a:lvl5pPr marL="1439863" indent="-185738"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024880"/>
            <a:ext cx="9144000" cy="838894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198748"/>
            <a:ext cx="2060224" cy="550631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716351" y="1881074"/>
            <a:ext cx="4247345" cy="3759871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2400" b="0"/>
            </a:lvl1pPr>
            <a:lvl2pPr marL="625475" indent="-233363">
              <a:buFont typeface="Arial" panose="020B0604020202020204" pitchFamily="34" charset="0"/>
              <a:buChar char="•"/>
              <a:defRPr sz="2400"/>
            </a:lvl2pPr>
            <a:lvl3pPr marL="912813" indent="-222250">
              <a:defRPr sz="2400"/>
            </a:lvl3pPr>
            <a:lvl4pPr marL="1128713" indent="-190500">
              <a:defRPr sz="2400"/>
            </a:lvl4pPr>
            <a:lvl5pPr marL="1439863" indent="-185738"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1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438275"/>
            <a:ext cx="4204800" cy="5094287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Clik</a:t>
            </a:r>
            <a:r>
              <a:rPr lang="en-US" dirty="0"/>
              <a:t>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8275"/>
            <a:ext cx="9144000" cy="5094287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51" y="0"/>
            <a:ext cx="9127097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1568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0" r:id="rId4"/>
    <p:sldLayoutId id="2147483668" r:id="rId5"/>
    <p:sldLayoutId id="2147483661" r:id="rId6"/>
    <p:sldLayoutId id="2147483657" r:id="rId7"/>
    <p:sldLayoutId id="2147483658" r:id="rId8"/>
    <p:sldLayoutId id="2147483659" r:id="rId9"/>
    <p:sldLayoutId id="2147483654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400" b="1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d.ie/identity/powerpoi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office/make-your-powerpoint-presentations-accessible-to-people-with-disabilities-6f7772b2-2f33-4bd2-8ca7-dae3b2b3ef2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TCDInclusion" TargetMode="External"/><Relationship Id="rId2" Type="http://schemas.openxmlformats.org/officeDocument/2006/relationships/hyperlink" Target="mailto:trinityinc@tcd.ie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tcd.ie/equality/inclusivecurricul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IE" dirty="0"/>
            </a:br>
            <a:r>
              <a:rPr lang="en-IE" dirty="0"/>
              <a:t>Trinity Inclusive Curriculum Project</a:t>
            </a:r>
            <a:br>
              <a:rPr lang="en-IE" dirty="0"/>
            </a:br>
            <a:br>
              <a:rPr lang="en-IE" dirty="0"/>
            </a:br>
            <a:r>
              <a:rPr lang="en-IE" dirty="0"/>
              <a:t>PowerPoint Template </a:t>
            </a:r>
            <a:br>
              <a:rPr lang="en-IE" dirty="0"/>
            </a:br>
            <a:endParaRPr lang="en-IE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447FA8E-F8A3-4630-A332-34ABD2D1B3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This template is adapted from the </a:t>
            </a:r>
            <a:r>
              <a:rPr lang="en-I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Trinity Identity Presentation template</a:t>
            </a:r>
            <a:r>
              <a:rPr lang="en-IE" dirty="0"/>
              <a:t> to support Trinity staff to create accessible presentations.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0D1E6BB-8888-4A09-BB5C-5CF15A0A9C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E" dirty="0"/>
              <a:t>Any questions – please contact trinityinc@tcd.ie</a:t>
            </a:r>
          </a:p>
        </p:txBody>
      </p:sp>
    </p:spTree>
    <p:extLst>
      <p:ext uri="{BB962C8B-B14F-4D97-AF65-F5344CB8AC3E}">
        <p14:creationId xmlns:p14="http://schemas.microsoft.com/office/powerpoint/2010/main" val="356211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DB69A-C822-4573-D00E-EDC00E58F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is different about this template?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739C7-0CBC-35AF-9616-CF20687D93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E" dirty="0"/>
              <a:t>While the Trinity Identity template is accessible by design in many ways, this template has been adjusted in small ways to enhance accessibility.</a:t>
            </a:r>
          </a:p>
          <a:p>
            <a:r>
              <a:rPr lang="en-IE" dirty="0"/>
              <a:t>This includes adjusting the slide background to light blue to avoid glare.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9279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666E-B3FD-AF4C-AFF8-4655722F1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Top tips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7C095-D4B6-F2F2-7017-7FB668DA9E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E" sz="2000" dirty="0"/>
              <a:t>Font Type: </a:t>
            </a:r>
            <a:r>
              <a:rPr lang="en-IE" sz="2000" b="0" dirty="0"/>
              <a:t>Sans serif, e.g. Calibri or Arial (this template uses Calibri).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2000" dirty="0"/>
              <a:t>Font Size: </a:t>
            </a:r>
            <a:r>
              <a:rPr lang="en-IE" sz="2000" b="0" dirty="0"/>
              <a:t>Minimum recommended is 20.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2000" dirty="0"/>
              <a:t>Space: </a:t>
            </a:r>
            <a:r>
              <a:rPr lang="en-IE" sz="2000" b="0" dirty="0"/>
              <a:t>Don’t overpack the slide with information. Use the 6-word strategy: 6 words per line, 6 lines per text and 6 elements per graphic.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2000" dirty="0"/>
              <a:t>Alt Text: </a:t>
            </a:r>
            <a:r>
              <a:rPr lang="en-IE" sz="2000" b="0" dirty="0"/>
              <a:t>Add meaningful descriptions to all your images and videos, or mark them as ‘decorative’, i.e. doesn’t add any information to the content of a page. (Right click / ctrl click, or go to Review tab.)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2000" dirty="0"/>
              <a:t>Accessibility Checker: </a:t>
            </a:r>
            <a:r>
              <a:rPr lang="en-IE" sz="2000" b="0" dirty="0"/>
              <a:t>This tool helps you to identify and address anything you have overlooked (Go to Review tab, or add it from ‘Customise ribbon’).</a:t>
            </a:r>
          </a:p>
          <a:p>
            <a:pPr marL="457200" indent="-457200">
              <a:buFont typeface="+mj-lt"/>
              <a:buAutoNum type="arabicPeriod"/>
            </a:pPr>
            <a:endParaRPr lang="en-IE" sz="2000" b="0" dirty="0"/>
          </a:p>
        </p:txBody>
      </p:sp>
    </p:spTree>
    <p:extLst>
      <p:ext uri="{BB962C8B-B14F-4D97-AF65-F5344CB8AC3E}">
        <p14:creationId xmlns:p14="http://schemas.microsoft.com/office/powerpoint/2010/main" val="323185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2A54E94-0F9B-6B22-B834-2D0F62B7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Practical strategies for colour choice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7D56C32-A0B3-4E1B-B327-B246A58F4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3" y="2118286"/>
            <a:ext cx="4475017" cy="147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dirty="0">
                <a:latin typeface="+mn-lt"/>
              </a:rPr>
              <a:t>Colour Contrast (black and white)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+mn-lt"/>
              </a:rPr>
              <a:t>Black font on white background can give too much reflection.  This is a particular difficulty for dyslexic students.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9BC8960-E081-4722-BBF2-09A79999F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23" y="4124058"/>
            <a:ext cx="4026504" cy="14773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High Contrast colours (blue and navy)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Muted contrasts can be easier to read at a distance 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7D383771-5714-4922-8FD5-921DEE5D6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9786" y="2053859"/>
            <a:ext cx="3773605" cy="1631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92D050"/>
                </a:solidFill>
                <a:latin typeface="+mn-lt"/>
              </a:rPr>
              <a:t>Colour Contrast (red and green)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000" dirty="0">
              <a:solidFill>
                <a:srgbClr val="92D050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92D050"/>
                </a:solidFill>
                <a:latin typeface="+mn-lt"/>
              </a:rPr>
              <a:t>These are the same colour for colour-blind students</a:t>
            </a:r>
            <a:r>
              <a:rPr lang="en-GB" altLang="en-US" sz="2000" dirty="0">
                <a:solidFill>
                  <a:srgbClr val="FF0000"/>
                </a:solidFill>
                <a:latin typeface="+mn-lt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0EE712-9E08-4223-9912-189AF975B933}"/>
              </a:ext>
            </a:extLst>
          </p:cNvPr>
          <p:cNvSpPr txBox="1"/>
          <p:nvPr/>
        </p:nvSpPr>
        <p:spPr>
          <a:xfrm>
            <a:off x="4672500" y="3964900"/>
            <a:ext cx="424817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highlight>
                  <a:srgbClr val="FFFF00"/>
                </a:highlight>
              </a:rPr>
              <a:t>ALL CAPS IS MUCH HARDER TO READ</a:t>
            </a:r>
          </a:p>
          <a:p>
            <a:pPr marL="285743" indent="-28574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highlight>
                  <a:srgbClr val="FFFF00"/>
                </a:highlight>
              </a:rPr>
              <a:t>USE CAPITAL LETTERS FOR ISOLATED LETTERS ONLY AND FOR SOME HEADINGS</a:t>
            </a:r>
          </a:p>
          <a:p>
            <a:pPr marL="285743" indent="-28574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highlight>
                  <a:srgbClr val="FFFF00"/>
                </a:highlight>
              </a:rPr>
              <a:t>FOR MAIN TEXT USE UPPER AND LOWER CASE LETTTERS, AS WORDS RETAIN THEIR SHAPE FOR EASY READING</a:t>
            </a:r>
          </a:p>
          <a:p>
            <a:endParaRPr lang="en-IE" sz="20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09A2-3B48-4DE8-9B6E-B4C29EB0B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Finally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9D790-B6B8-BAC7-7E8D-A049804B5A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E" dirty="0"/>
              <a:t>Ask Users for Feedback: Remember to check in with your audience about if they can access &amp; interact/use your materials. </a:t>
            </a:r>
          </a:p>
          <a:p>
            <a:endParaRPr lang="en-IE" dirty="0"/>
          </a:p>
          <a:p>
            <a:r>
              <a:rPr lang="en-IE" dirty="0">
                <a:hlinkClick r:id="rId2"/>
              </a:rPr>
              <a:t>Learn more about how to make your PowerPoint presentations more accessible (microsoft.com)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3570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21530" y="2218871"/>
            <a:ext cx="7500939" cy="4015573"/>
          </a:xfrm>
        </p:spPr>
        <p:txBody>
          <a:bodyPr/>
          <a:lstStyle/>
          <a:p>
            <a:br>
              <a:rPr lang="en-IE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en-IE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en-IE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en-IE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IE" sz="3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@TCDInclusion</a:t>
            </a:r>
            <a:br>
              <a:rPr lang="en-IE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IE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trinityinc@tcd.ie</a:t>
            </a:r>
            <a:br>
              <a:rPr lang="en-IE" sz="3200" dirty="0"/>
            </a:br>
            <a:br>
              <a:rPr lang="en-IE" sz="3200" dirty="0"/>
            </a:br>
            <a:r>
              <a:rPr lang="en-IE" sz="32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#InclusiveTrinity</a:t>
            </a:r>
            <a:br>
              <a:rPr lang="en-IE" sz="3200" b="1" dirty="0">
                <a:solidFill>
                  <a:schemeClr val="bg1"/>
                </a:solidFill>
              </a:rPr>
            </a:br>
            <a:br>
              <a:rPr lang="en-IE" sz="3200" dirty="0"/>
            </a:br>
            <a:br>
              <a:rPr lang="en-IE" sz="3200" dirty="0"/>
            </a:br>
            <a:r>
              <a:rPr lang="en-IE" sz="3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www.tcd.ie/equality/inclusivecurriculum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2190076662"/>
      </p:ext>
    </p:extLst>
  </p:cSld>
  <p:clrMapOvr>
    <a:masterClrMapping/>
  </p:clrMapOvr>
</p:sld>
</file>

<file path=ppt/theme/theme1.xml><?xml version="1.0" encoding="utf-8"?>
<a:theme xmlns:a="http://schemas.openxmlformats.org/drawingml/2006/main" name="Trinity_PPT_Calibri_Option1">
  <a:themeElements>
    <a:clrScheme name="Custom 3 1">
      <a:dk1>
        <a:srgbClr val="000000"/>
      </a:dk1>
      <a:lt1>
        <a:srgbClr val="FFFFFF"/>
      </a:lt1>
      <a:dk2>
        <a:srgbClr val="0070BB"/>
      </a:dk2>
      <a:lt2>
        <a:srgbClr val="FFFFFF"/>
      </a:lt2>
      <a:accent1>
        <a:srgbClr val="0070BB"/>
      </a:accent1>
      <a:accent2>
        <a:srgbClr val="0E73B9"/>
      </a:accent2>
      <a:accent3>
        <a:srgbClr val="7C7C7C"/>
      </a:accent3>
      <a:accent4>
        <a:srgbClr val="A6A6A6"/>
      </a:accent4>
      <a:accent5>
        <a:srgbClr val="0E73B9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48771</TotalTime>
  <Words>392</Words>
  <Application>Microsoft Office PowerPoint</Application>
  <PresentationFormat>On-screen Show (4:3)</PresentationFormat>
  <Paragraphs>30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Minion Pro</vt:lpstr>
      <vt:lpstr>Segoe UI</vt:lpstr>
      <vt:lpstr>Times New Roman</vt:lpstr>
      <vt:lpstr>Trinity_PPT_Calibri_Option1</vt:lpstr>
      <vt:lpstr> Trinity Inclusive Curriculum Project  PowerPoint Template  </vt:lpstr>
      <vt:lpstr>What is different about this template?</vt:lpstr>
      <vt:lpstr>Top tips</vt:lpstr>
      <vt:lpstr>Practical strategies for colour choice</vt:lpstr>
      <vt:lpstr>Finally</vt:lpstr>
      <vt:lpstr>    @TCDInclusion trinityinc@tcd.ie  #InclusiveTrinity   www.tcd.ie/equality/inclusivecurriculum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Bold 26pt</dc:title>
  <dc:creator>Administrator</dc:creator>
  <cp:lastModifiedBy>Sean Adderley</cp:lastModifiedBy>
  <cp:revision>250</cp:revision>
  <cp:lastPrinted>2023-03-28T13:00:14Z</cp:lastPrinted>
  <dcterms:created xsi:type="dcterms:W3CDTF">2015-04-21T16:55:16Z</dcterms:created>
  <dcterms:modified xsi:type="dcterms:W3CDTF">2023-03-31T10:03:23Z</dcterms:modified>
</cp:coreProperties>
</file>