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6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9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Masters/notesMaster1.xml" ContentType="application/vnd.openxmlformats-officedocument.presentationml.notesMaster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4" r:id="rId3"/>
    <p:sldId id="273" r:id="rId4"/>
    <p:sldId id="278" r:id="rId5"/>
    <p:sldId id="281" r:id="rId6"/>
    <p:sldId id="279" r:id="rId7"/>
    <p:sldId id="257" r:id="rId8"/>
    <p:sldId id="275" r:id="rId9"/>
    <p:sldId id="276" r:id="rId10"/>
    <p:sldId id="27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92148-A7F6-4132-AF1E-33FEF7F18B0C}" v="5" dt="2025-05-27T09:20:41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islfromtext.in/avatarfinal.php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islfromtext.in/avatarfinal.ph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D3BD1-CB25-4133-9908-FEC09F66E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9AED4-9366-455E-861F-4C6EC0140762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E" sz="1600" b="1" dirty="0">
              <a:solidFill>
                <a:schemeClr val="tx1"/>
              </a:solidFill>
            </a:rPr>
            <a:t>Assistive Technology</a:t>
          </a:r>
          <a:r>
            <a:rPr lang="en-IE" sz="1600" dirty="0">
              <a:solidFill>
                <a:schemeClr val="tx1"/>
              </a:solidFill>
            </a:rPr>
            <a:t> aims to empower people by enhancing their abilities or compensating for challenges caused by disabilities. </a:t>
          </a:r>
        </a:p>
        <a:p>
          <a:pPr>
            <a:buFont typeface="Arial" panose="020B0604020202020204" pitchFamily="34" charset="0"/>
            <a:buChar char="•"/>
          </a:pPr>
          <a:r>
            <a:rPr lang="en-IE" sz="1600" dirty="0">
              <a:solidFill>
                <a:schemeClr val="tx1"/>
              </a:solidFill>
            </a:rPr>
            <a:t>For example, it includes tools like screen readers for the visually impaired, speech-to-text software for those with mobility challenges, or hearing aids for those with hearing impairments.</a:t>
          </a:r>
        </a:p>
        <a:p>
          <a:pPr>
            <a:buFont typeface="Arial" panose="020B0604020202020204" pitchFamily="34" charset="0"/>
            <a:buChar char="•"/>
          </a:pPr>
          <a:endParaRPr lang="en-IE" sz="1600" dirty="0">
            <a:solidFill>
              <a:schemeClr val="tx1"/>
            </a:solidFill>
          </a:endParaRPr>
        </a:p>
        <a:p>
          <a:pPr>
            <a:buFont typeface="Arial" panose="020B0604020202020204" pitchFamily="34" charset="0"/>
            <a:buChar char="•"/>
          </a:pPr>
          <a:r>
            <a:rPr lang="en-IE" sz="1600" b="1" dirty="0">
              <a:solidFill>
                <a:schemeClr val="tx1"/>
              </a:solidFill>
            </a:rPr>
            <a:t>Generative AI</a:t>
          </a:r>
          <a:r>
            <a:rPr lang="en-IE" sz="1600" dirty="0">
              <a:solidFill>
                <a:schemeClr val="tx1"/>
              </a:solidFill>
            </a:rPr>
            <a:t> can play a role in advancing assistive technology. By generating text, images, speech, or even code, Generative AI can contribute to tools like:</a:t>
          </a:r>
        </a:p>
        <a:p>
          <a:pPr>
            <a:buFont typeface="Arial" panose="020B0604020202020204" pitchFamily="34" charset="0"/>
            <a:buChar char="•"/>
          </a:pPr>
          <a:r>
            <a:rPr lang="en-IE" sz="1600" dirty="0">
              <a:solidFill>
                <a:schemeClr val="tx1"/>
              </a:solidFill>
            </a:rPr>
            <a:t>Real-time captioning for live events.</a:t>
          </a:r>
        </a:p>
        <a:p>
          <a:pPr>
            <a:buFont typeface="Arial" panose="020B0604020202020204" pitchFamily="34" charset="0"/>
            <a:buChar char="•"/>
          </a:pPr>
          <a:r>
            <a:rPr lang="en-IE" sz="1600" dirty="0">
              <a:solidFill>
                <a:schemeClr val="tx1"/>
              </a:solidFill>
            </a:rPr>
            <a:t>Creating personalized learning materials or accessible content.</a:t>
          </a:r>
        </a:p>
        <a:p>
          <a:pPr>
            <a:buFont typeface="Arial" panose="020B0604020202020204" pitchFamily="34" charset="0"/>
            <a:buChar char="•"/>
          </a:pPr>
          <a:r>
            <a:rPr lang="en-IE" sz="1600" dirty="0">
              <a:solidFill>
                <a:schemeClr val="tx1"/>
              </a:solidFill>
            </a:rPr>
            <a:t>Generating visual descriptions for individuals with visual impairments.</a:t>
          </a:r>
        </a:p>
        <a:p>
          <a:pPr>
            <a:buFont typeface="Arial" panose="020B0604020202020204" pitchFamily="34" charset="0"/>
            <a:buChar char="•"/>
          </a:pPr>
          <a:r>
            <a:rPr lang="en-IE" sz="1600" dirty="0">
              <a:solidFill>
                <a:schemeClr val="tx1"/>
              </a:solidFill>
            </a:rPr>
            <a:t>Voice synthesis or conversational AI for those who cannot speak.</a:t>
          </a:r>
          <a:endParaRPr lang="en-US" sz="1600" dirty="0">
            <a:solidFill>
              <a:schemeClr val="tx1"/>
            </a:solidFill>
          </a:endParaRPr>
        </a:p>
      </dgm:t>
    </dgm:pt>
    <dgm:pt modelId="{087F3418-74EA-438B-8A39-FF65B088BE3E}" type="parTrans" cxnId="{88A1BAD3-4D02-4348-9BFB-990B4B7DC7B8}">
      <dgm:prSet/>
      <dgm:spPr/>
      <dgm:t>
        <a:bodyPr/>
        <a:lstStyle/>
        <a:p>
          <a:endParaRPr lang="en-US"/>
        </a:p>
      </dgm:t>
    </dgm:pt>
    <dgm:pt modelId="{51BF90B4-8ED7-43A7-AD23-2826B2A891DB}" type="sibTrans" cxnId="{88A1BAD3-4D02-4348-9BFB-990B4B7DC7B8}">
      <dgm:prSet/>
      <dgm:spPr/>
      <dgm:t>
        <a:bodyPr/>
        <a:lstStyle/>
        <a:p>
          <a:endParaRPr lang="en-US"/>
        </a:p>
      </dgm:t>
    </dgm:pt>
    <dgm:pt modelId="{4F9CFDB2-A95E-4662-861C-AC58AE06DD60}">
      <dgm:prSet/>
      <dgm:spPr/>
      <dgm:t>
        <a:bodyPr/>
        <a:lstStyle/>
        <a:p>
          <a:endParaRPr lang="en-US" dirty="0"/>
        </a:p>
      </dgm:t>
    </dgm:pt>
    <dgm:pt modelId="{2E7EDBA7-9C0A-4445-9925-1B4EC99CBFCB}" type="parTrans" cxnId="{0D0E7CD9-959E-4FA3-B5EC-950D8A89E0CE}">
      <dgm:prSet/>
      <dgm:spPr/>
      <dgm:t>
        <a:bodyPr/>
        <a:lstStyle/>
        <a:p>
          <a:endParaRPr lang="en-US"/>
        </a:p>
      </dgm:t>
    </dgm:pt>
    <dgm:pt modelId="{CC121CFE-38C4-46F2-B832-612C8A431C07}" type="sibTrans" cxnId="{0D0E7CD9-959E-4FA3-B5EC-950D8A89E0CE}">
      <dgm:prSet/>
      <dgm:spPr/>
      <dgm:t>
        <a:bodyPr/>
        <a:lstStyle/>
        <a:p>
          <a:endParaRPr lang="en-US"/>
        </a:p>
      </dgm:t>
    </dgm:pt>
    <dgm:pt modelId="{82A7ED97-14B6-4EEA-AEBF-97EBB0B723E6}" type="pres">
      <dgm:prSet presAssocID="{C55D3BD1-CB25-4133-9908-FEC09F66E20D}" presName="linear" presStyleCnt="0">
        <dgm:presLayoutVars>
          <dgm:animLvl val="lvl"/>
          <dgm:resizeHandles val="exact"/>
        </dgm:presLayoutVars>
      </dgm:prSet>
      <dgm:spPr/>
    </dgm:pt>
    <dgm:pt modelId="{8D069F64-4D8B-4381-953F-5E5EB1120211}" type="pres">
      <dgm:prSet presAssocID="{D379AED4-9366-455E-861F-4C6EC0140762}" presName="parentText" presStyleLbl="node1" presStyleIdx="0" presStyleCnt="1" custScaleY="360399">
        <dgm:presLayoutVars>
          <dgm:chMax val="0"/>
          <dgm:bulletEnabled val="1"/>
        </dgm:presLayoutVars>
      </dgm:prSet>
      <dgm:spPr/>
    </dgm:pt>
    <dgm:pt modelId="{FA36D421-5CD6-4AD2-8D55-5187978D0D6E}" type="pres">
      <dgm:prSet presAssocID="{D379AED4-9366-455E-861F-4C6EC014076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736565-FBE4-47CD-8DF2-23C1054AF57B}" type="presOf" srcId="{4F9CFDB2-A95E-4662-861C-AC58AE06DD60}" destId="{FA36D421-5CD6-4AD2-8D55-5187978D0D6E}" srcOrd="0" destOrd="0" presId="urn:microsoft.com/office/officeart/2005/8/layout/vList2"/>
    <dgm:cxn modelId="{D5AB099B-195F-4E2E-B518-E9ED3852CB53}" type="presOf" srcId="{C55D3BD1-CB25-4133-9908-FEC09F66E20D}" destId="{82A7ED97-14B6-4EEA-AEBF-97EBB0B723E6}" srcOrd="0" destOrd="0" presId="urn:microsoft.com/office/officeart/2005/8/layout/vList2"/>
    <dgm:cxn modelId="{00D7FBAA-2C21-4114-9CCC-223D93D2CBF8}" type="presOf" srcId="{D379AED4-9366-455E-861F-4C6EC0140762}" destId="{8D069F64-4D8B-4381-953F-5E5EB1120211}" srcOrd="0" destOrd="0" presId="urn:microsoft.com/office/officeart/2005/8/layout/vList2"/>
    <dgm:cxn modelId="{88A1BAD3-4D02-4348-9BFB-990B4B7DC7B8}" srcId="{C55D3BD1-CB25-4133-9908-FEC09F66E20D}" destId="{D379AED4-9366-455E-861F-4C6EC0140762}" srcOrd="0" destOrd="0" parTransId="{087F3418-74EA-438B-8A39-FF65B088BE3E}" sibTransId="{51BF90B4-8ED7-43A7-AD23-2826B2A891DB}"/>
    <dgm:cxn modelId="{0D0E7CD9-959E-4FA3-B5EC-950D8A89E0CE}" srcId="{D379AED4-9366-455E-861F-4C6EC0140762}" destId="{4F9CFDB2-A95E-4662-861C-AC58AE06DD60}" srcOrd="0" destOrd="0" parTransId="{2E7EDBA7-9C0A-4445-9925-1B4EC99CBFCB}" sibTransId="{CC121CFE-38C4-46F2-B832-612C8A431C07}"/>
    <dgm:cxn modelId="{A91F1D3A-7666-4D2E-9B73-11AE8C81ABC1}" type="presParOf" srcId="{82A7ED97-14B6-4EEA-AEBF-97EBB0B723E6}" destId="{8D069F64-4D8B-4381-953F-5E5EB1120211}" srcOrd="0" destOrd="0" presId="urn:microsoft.com/office/officeart/2005/8/layout/vList2"/>
    <dgm:cxn modelId="{42188D80-DB80-45E1-9E12-5A7D509F7DC9}" type="presParOf" srcId="{82A7ED97-14B6-4EEA-AEBF-97EBB0B723E6}" destId="{FA36D421-5CD6-4AD2-8D55-5187978D0D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5D3BD1-CB25-4133-9908-FEC09F66E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9AED4-9366-455E-861F-4C6EC0140762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E" sz="1800" b="1" dirty="0">
              <a:solidFill>
                <a:schemeClr val="tx1"/>
              </a:solidFill>
            </a:rPr>
            <a:t>Communication : </a:t>
          </a:r>
          <a:r>
            <a:rPr lang="en-IE" sz="1800" dirty="0">
              <a:solidFill>
                <a:schemeClr val="tx1"/>
              </a:solidFill>
            </a:rPr>
            <a:t>AI-powered speech-to-text and text-to-speech systems: </a:t>
          </a:r>
        </a:p>
        <a:p>
          <a:r>
            <a:rPr lang="en-IE" sz="1800" dirty="0">
              <a:solidFill>
                <a:schemeClr val="tx1"/>
              </a:solidFill>
            </a:rPr>
            <a:t>Immersive reader and transcribe with Microsoft Word</a:t>
          </a:r>
        </a:p>
        <a:p>
          <a:endParaRPr lang="en-IE" sz="1000" dirty="0">
            <a:solidFill>
              <a:schemeClr val="tx1"/>
            </a:solidFill>
          </a:endParaRPr>
        </a:p>
        <a:p>
          <a:r>
            <a:rPr lang="en-IE" sz="1000" b="1" dirty="0">
              <a:solidFill>
                <a:schemeClr val="tx1"/>
              </a:solidFill>
            </a:rPr>
            <a:t>Microsoft Transcribe : 				          Microsoft translation app with Microsoft OneNote </a:t>
          </a:r>
        </a:p>
        <a:p>
          <a:endParaRPr lang="en-IE" sz="1000" dirty="0">
            <a:solidFill>
              <a:schemeClr val="tx1"/>
            </a:solidFill>
          </a:endParaRPr>
        </a:p>
        <a:p>
          <a:endParaRPr lang="en-IE" sz="1000" dirty="0">
            <a:solidFill>
              <a:schemeClr val="tx1"/>
            </a:solidFill>
          </a:endParaRPr>
        </a:p>
        <a:p>
          <a:endParaRPr lang="en-IE" sz="1000" dirty="0">
            <a:solidFill>
              <a:schemeClr val="tx1"/>
            </a:solidFill>
          </a:endParaRPr>
        </a:p>
        <a:p>
          <a:endParaRPr lang="en-IE" sz="1000" dirty="0">
            <a:solidFill>
              <a:schemeClr val="tx1"/>
            </a:solidFill>
          </a:endParaRPr>
        </a:p>
        <a:p>
          <a:endParaRPr lang="en-IE" sz="1000" b="1" dirty="0">
            <a:solidFill>
              <a:schemeClr val="tx1"/>
            </a:solidFill>
          </a:endParaRPr>
        </a:p>
        <a:p>
          <a:endParaRPr lang="en-IE" sz="1000" b="1" dirty="0">
            <a:solidFill>
              <a:schemeClr val="tx1"/>
            </a:solidFill>
          </a:endParaRPr>
        </a:p>
        <a:p>
          <a:endParaRPr lang="en-IE" sz="1000" b="1" dirty="0">
            <a:solidFill>
              <a:schemeClr val="tx1"/>
            </a:solidFill>
          </a:endParaRPr>
        </a:p>
        <a:p>
          <a:pPr>
            <a:buFont typeface="Arial" panose="020B0604020202020204" pitchFamily="34" charset="0"/>
            <a:buChar char="•"/>
          </a:pPr>
          <a:endParaRPr lang="en-IE" sz="1000" b="1" dirty="0">
            <a:solidFill>
              <a:schemeClr val="tx1"/>
            </a:solidFill>
          </a:endParaRPr>
        </a:p>
        <a:p>
          <a:pPr>
            <a:buFont typeface="Arial" panose="020B0604020202020204" pitchFamily="34" charset="0"/>
            <a:buChar char="•"/>
          </a:pPr>
          <a:r>
            <a:rPr lang="en-IE" sz="1000" b="1" dirty="0">
              <a:solidFill>
                <a:schemeClr val="tx1"/>
              </a:solidFill>
            </a:rPr>
            <a:t> </a:t>
          </a:r>
          <a:endParaRPr lang="en-US" sz="1000" dirty="0">
            <a:solidFill>
              <a:schemeClr val="tx1"/>
            </a:solidFill>
          </a:endParaRPr>
        </a:p>
      </dgm:t>
    </dgm:pt>
    <dgm:pt modelId="{087F3418-74EA-438B-8A39-FF65B088BE3E}" type="parTrans" cxnId="{88A1BAD3-4D02-4348-9BFB-990B4B7DC7B8}">
      <dgm:prSet/>
      <dgm:spPr/>
      <dgm:t>
        <a:bodyPr/>
        <a:lstStyle/>
        <a:p>
          <a:endParaRPr lang="en-US"/>
        </a:p>
      </dgm:t>
    </dgm:pt>
    <dgm:pt modelId="{51BF90B4-8ED7-43A7-AD23-2826B2A891DB}" type="sibTrans" cxnId="{88A1BAD3-4D02-4348-9BFB-990B4B7DC7B8}">
      <dgm:prSet/>
      <dgm:spPr/>
      <dgm:t>
        <a:bodyPr/>
        <a:lstStyle/>
        <a:p>
          <a:endParaRPr lang="en-US"/>
        </a:p>
      </dgm:t>
    </dgm:pt>
    <dgm:pt modelId="{4F9CFDB2-A95E-4662-861C-AC58AE06DD60}">
      <dgm:prSet/>
      <dgm:spPr/>
      <dgm:t>
        <a:bodyPr/>
        <a:lstStyle/>
        <a:p>
          <a:endParaRPr lang="en-US" dirty="0"/>
        </a:p>
      </dgm:t>
    </dgm:pt>
    <dgm:pt modelId="{2E7EDBA7-9C0A-4445-9925-1B4EC99CBFCB}" type="parTrans" cxnId="{0D0E7CD9-959E-4FA3-B5EC-950D8A89E0CE}">
      <dgm:prSet/>
      <dgm:spPr/>
      <dgm:t>
        <a:bodyPr/>
        <a:lstStyle/>
        <a:p>
          <a:endParaRPr lang="en-US"/>
        </a:p>
      </dgm:t>
    </dgm:pt>
    <dgm:pt modelId="{CC121CFE-38C4-46F2-B832-612C8A431C07}" type="sibTrans" cxnId="{0D0E7CD9-959E-4FA3-B5EC-950D8A89E0CE}">
      <dgm:prSet/>
      <dgm:spPr/>
      <dgm:t>
        <a:bodyPr/>
        <a:lstStyle/>
        <a:p>
          <a:endParaRPr lang="en-US"/>
        </a:p>
      </dgm:t>
    </dgm:pt>
    <dgm:pt modelId="{82A7ED97-14B6-4EEA-AEBF-97EBB0B723E6}" type="pres">
      <dgm:prSet presAssocID="{C55D3BD1-CB25-4133-9908-FEC09F66E20D}" presName="linear" presStyleCnt="0">
        <dgm:presLayoutVars>
          <dgm:animLvl val="lvl"/>
          <dgm:resizeHandles val="exact"/>
        </dgm:presLayoutVars>
      </dgm:prSet>
      <dgm:spPr/>
    </dgm:pt>
    <dgm:pt modelId="{8D069F64-4D8B-4381-953F-5E5EB1120211}" type="pres">
      <dgm:prSet presAssocID="{D379AED4-9366-455E-861F-4C6EC0140762}" presName="parentText" presStyleLbl="node1" presStyleIdx="0" presStyleCnt="1" custScaleY="295280" custLinFactNeighborX="-4347" custLinFactNeighborY="-61922">
        <dgm:presLayoutVars>
          <dgm:chMax val="0"/>
          <dgm:bulletEnabled val="1"/>
        </dgm:presLayoutVars>
      </dgm:prSet>
      <dgm:spPr/>
    </dgm:pt>
    <dgm:pt modelId="{FA36D421-5CD6-4AD2-8D55-5187978D0D6E}" type="pres">
      <dgm:prSet presAssocID="{D379AED4-9366-455E-861F-4C6EC014076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736565-FBE4-47CD-8DF2-23C1054AF57B}" type="presOf" srcId="{4F9CFDB2-A95E-4662-861C-AC58AE06DD60}" destId="{FA36D421-5CD6-4AD2-8D55-5187978D0D6E}" srcOrd="0" destOrd="0" presId="urn:microsoft.com/office/officeart/2005/8/layout/vList2"/>
    <dgm:cxn modelId="{D5AB099B-195F-4E2E-B518-E9ED3852CB53}" type="presOf" srcId="{C55D3BD1-CB25-4133-9908-FEC09F66E20D}" destId="{82A7ED97-14B6-4EEA-AEBF-97EBB0B723E6}" srcOrd="0" destOrd="0" presId="urn:microsoft.com/office/officeart/2005/8/layout/vList2"/>
    <dgm:cxn modelId="{00D7FBAA-2C21-4114-9CCC-223D93D2CBF8}" type="presOf" srcId="{D379AED4-9366-455E-861F-4C6EC0140762}" destId="{8D069F64-4D8B-4381-953F-5E5EB1120211}" srcOrd="0" destOrd="0" presId="urn:microsoft.com/office/officeart/2005/8/layout/vList2"/>
    <dgm:cxn modelId="{88A1BAD3-4D02-4348-9BFB-990B4B7DC7B8}" srcId="{C55D3BD1-CB25-4133-9908-FEC09F66E20D}" destId="{D379AED4-9366-455E-861F-4C6EC0140762}" srcOrd="0" destOrd="0" parTransId="{087F3418-74EA-438B-8A39-FF65B088BE3E}" sibTransId="{51BF90B4-8ED7-43A7-AD23-2826B2A891DB}"/>
    <dgm:cxn modelId="{0D0E7CD9-959E-4FA3-B5EC-950D8A89E0CE}" srcId="{D379AED4-9366-455E-861F-4C6EC0140762}" destId="{4F9CFDB2-A95E-4662-861C-AC58AE06DD60}" srcOrd="0" destOrd="0" parTransId="{2E7EDBA7-9C0A-4445-9925-1B4EC99CBFCB}" sibTransId="{CC121CFE-38C4-46F2-B832-612C8A431C07}"/>
    <dgm:cxn modelId="{A91F1D3A-7666-4D2E-9B73-11AE8C81ABC1}" type="presParOf" srcId="{82A7ED97-14B6-4EEA-AEBF-97EBB0B723E6}" destId="{8D069F64-4D8B-4381-953F-5E5EB1120211}" srcOrd="0" destOrd="0" presId="urn:microsoft.com/office/officeart/2005/8/layout/vList2"/>
    <dgm:cxn modelId="{42188D80-DB80-45E1-9E12-5A7D509F7DC9}" type="presParOf" srcId="{82A7ED97-14B6-4EEA-AEBF-97EBB0B723E6}" destId="{FA36D421-5CD6-4AD2-8D55-5187978D0D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5D3BD1-CB25-4133-9908-FEC09F66E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9AED4-9366-455E-861F-4C6EC014076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Learning Aids:</a:t>
          </a:r>
          <a:r>
            <a:rPr lang="en-IE" dirty="0">
              <a:solidFill>
                <a:schemeClr val="tx1"/>
              </a:solidFill>
            </a:rPr>
            <a:t> Personalized learning platforms for cognitive disabilities.</a:t>
          </a:r>
        </a:p>
        <a:p>
          <a:r>
            <a:rPr lang="en-IE" b="1" dirty="0">
              <a:solidFill>
                <a:schemeClr val="tx1"/>
              </a:solidFill>
            </a:rPr>
            <a:t>Notetaking Apps:  </a:t>
          </a:r>
        </a:p>
        <a:p>
          <a:r>
            <a:rPr lang="en-IE" dirty="0">
              <a:solidFill>
                <a:schemeClr val="tx1"/>
              </a:solidFill>
            </a:rPr>
            <a:t>Glean- 90+ users in TCD </a:t>
          </a:r>
        </a:p>
        <a:p>
          <a:r>
            <a:rPr lang="en-IE" dirty="0" err="1">
              <a:solidFill>
                <a:schemeClr val="tx1"/>
              </a:solidFill>
            </a:rPr>
            <a:t>Jamworks</a:t>
          </a:r>
          <a:r>
            <a:rPr lang="en-IE" dirty="0">
              <a:solidFill>
                <a:schemeClr val="tx1"/>
              </a:solidFill>
            </a:rPr>
            <a:t> – 6 users in TCD</a:t>
          </a:r>
        </a:p>
        <a:p>
          <a:r>
            <a:rPr lang="en-IE" b="1" dirty="0">
              <a:solidFill>
                <a:schemeClr val="tx1"/>
              </a:solidFill>
            </a:rPr>
            <a:t>Google Notebook LM </a:t>
          </a:r>
          <a:r>
            <a:rPr lang="en-IE" dirty="0">
              <a:solidFill>
                <a:schemeClr val="tx1"/>
              </a:solidFill>
            </a:rPr>
            <a:t>is another free to use </a:t>
          </a:r>
        </a:p>
        <a:p>
          <a:r>
            <a:rPr lang="en-IE" dirty="0">
              <a:solidFill>
                <a:schemeClr val="tx1"/>
              </a:solidFill>
            </a:rPr>
            <a:t>tool  </a:t>
          </a:r>
        </a:p>
        <a:p>
          <a:endParaRPr lang="en-IE" dirty="0">
            <a:solidFill>
              <a:schemeClr val="tx1"/>
            </a:solidFill>
          </a:endParaRPr>
        </a:p>
      </dgm:t>
    </dgm:pt>
    <dgm:pt modelId="{087F3418-74EA-438B-8A39-FF65B088BE3E}" type="parTrans" cxnId="{88A1BAD3-4D02-4348-9BFB-990B4B7DC7B8}">
      <dgm:prSet/>
      <dgm:spPr/>
      <dgm:t>
        <a:bodyPr/>
        <a:lstStyle/>
        <a:p>
          <a:endParaRPr lang="en-US"/>
        </a:p>
      </dgm:t>
    </dgm:pt>
    <dgm:pt modelId="{51BF90B4-8ED7-43A7-AD23-2826B2A891DB}" type="sibTrans" cxnId="{88A1BAD3-4D02-4348-9BFB-990B4B7DC7B8}">
      <dgm:prSet/>
      <dgm:spPr/>
      <dgm:t>
        <a:bodyPr/>
        <a:lstStyle/>
        <a:p>
          <a:endParaRPr lang="en-US"/>
        </a:p>
      </dgm:t>
    </dgm:pt>
    <dgm:pt modelId="{4F9CFDB2-A95E-4662-861C-AC58AE06DD60}">
      <dgm:prSet/>
      <dgm:spPr/>
      <dgm:t>
        <a:bodyPr/>
        <a:lstStyle/>
        <a:p>
          <a:endParaRPr lang="en-US" dirty="0"/>
        </a:p>
      </dgm:t>
    </dgm:pt>
    <dgm:pt modelId="{2E7EDBA7-9C0A-4445-9925-1B4EC99CBFCB}" type="parTrans" cxnId="{0D0E7CD9-959E-4FA3-B5EC-950D8A89E0CE}">
      <dgm:prSet/>
      <dgm:spPr/>
      <dgm:t>
        <a:bodyPr/>
        <a:lstStyle/>
        <a:p>
          <a:endParaRPr lang="en-US"/>
        </a:p>
      </dgm:t>
    </dgm:pt>
    <dgm:pt modelId="{CC121CFE-38C4-46F2-B832-612C8A431C07}" type="sibTrans" cxnId="{0D0E7CD9-959E-4FA3-B5EC-950D8A89E0CE}">
      <dgm:prSet/>
      <dgm:spPr/>
      <dgm:t>
        <a:bodyPr/>
        <a:lstStyle/>
        <a:p>
          <a:endParaRPr lang="en-US"/>
        </a:p>
      </dgm:t>
    </dgm:pt>
    <dgm:pt modelId="{82A7ED97-14B6-4EEA-AEBF-97EBB0B723E6}" type="pres">
      <dgm:prSet presAssocID="{C55D3BD1-CB25-4133-9908-FEC09F66E20D}" presName="linear" presStyleCnt="0">
        <dgm:presLayoutVars>
          <dgm:animLvl val="lvl"/>
          <dgm:resizeHandles val="exact"/>
        </dgm:presLayoutVars>
      </dgm:prSet>
      <dgm:spPr/>
    </dgm:pt>
    <dgm:pt modelId="{8D069F64-4D8B-4381-953F-5E5EB1120211}" type="pres">
      <dgm:prSet presAssocID="{D379AED4-9366-455E-861F-4C6EC0140762}" presName="parentText" presStyleLbl="node1" presStyleIdx="0" presStyleCnt="1" custScaleY="139388" custLinFactY="-11644" custLinFactNeighborX="-17505" custLinFactNeighborY="-100000">
        <dgm:presLayoutVars>
          <dgm:chMax val="0"/>
          <dgm:bulletEnabled val="1"/>
        </dgm:presLayoutVars>
      </dgm:prSet>
      <dgm:spPr/>
    </dgm:pt>
    <dgm:pt modelId="{FA36D421-5CD6-4AD2-8D55-5187978D0D6E}" type="pres">
      <dgm:prSet presAssocID="{D379AED4-9366-455E-861F-4C6EC014076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736565-FBE4-47CD-8DF2-23C1054AF57B}" type="presOf" srcId="{4F9CFDB2-A95E-4662-861C-AC58AE06DD60}" destId="{FA36D421-5CD6-4AD2-8D55-5187978D0D6E}" srcOrd="0" destOrd="0" presId="urn:microsoft.com/office/officeart/2005/8/layout/vList2"/>
    <dgm:cxn modelId="{D5AB099B-195F-4E2E-B518-E9ED3852CB53}" type="presOf" srcId="{C55D3BD1-CB25-4133-9908-FEC09F66E20D}" destId="{82A7ED97-14B6-4EEA-AEBF-97EBB0B723E6}" srcOrd="0" destOrd="0" presId="urn:microsoft.com/office/officeart/2005/8/layout/vList2"/>
    <dgm:cxn modelId="{00D7FBAA-2C21-4114-9CCC-223D93D2CBF8}" type="presOf" srcId="{D379AED4-9366-455E-861F-4C6EC0140762}" destId="{8D069F64-4D8B-4381-953F-5E5EB1120211}" srcOrd="0" destOrd="0" presId="urn:microsoft.com/office/officeart/2005/8/layout/vList2"/>
    <dgm:cxn modelId="{88A1BAD3-4D02-4348-9BFB-990B4B7DC7B8}" srcId="{C55D3BD1-CB25-4133-9908-FEC09F66E20D}" destId="{D379AED4-9366-455E-861F-4C6EC0140762}" srcOrd="0" destOrd="0" parTransId="{087F3418-74EA-438B-8A39-FF65B088BE3E}" sibTransId="{51BF90B4-8ED7-43A7-AD23-2826B2A891DB}"/>
    <dgm:cxn modelId="{0D0E7CD9-959E-4FA3-B5EC-950D8A89E0CE}" srcId="{D379AED4-9366-455E-861F-4C6EC0140762}" destId="{4F9CFDB2-A95E-4662-861C-AC58AE06DD60}" srcOrd="0" destOrd="0" parTransId="{2E7EDBA7-9C0A-4445-9925-1B4EC99CBFCB}" sibTransId="{CC121CFE-38C4-46F2-B832-612C8A431C07}"/>
    <dgm:cxn modelId="{A91F1D3A-7666-4D2E-9B73-11AE8C81ABC1}" type="presParOf" srcId="{82A7ED97-14B6-4EEA-AEBF-97EBB0B723E6}" destId="{8D069F64-4D8B-4381-953F-5E5EB1120211}" srcOrd="0" destOrd="0" presId="urn:microsoft.com/office/officeart/2005/8/layout/vList2"/>
    <dgm:cxn modelId="{42188D80-DB80-45E1-9E12-5A7D509F7DC9}" type="presParOf" srcId="{82A7ED97-14B6-4EEA-AEBF-97EBB0B723E6}" destId="{FA36D421-5CD6-4AD2-8D55-5187978D0D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5D3BD1-CB25-4133-9908-FEC09F66E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9AED4-9366-455E-861F-4C6EC014076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Learning Aids:</a:t>
          </a:r>
          <a:r>
            <a:rPr lang="en-IE" dirty="0">
              <a:solidFill>
                <a:schemeClr val="tx1"/>
              </a:solidFill>
            </a:rPr>
            <a:t> Personalized learning platforms for cognitive disabilities.</a:t>
          </a:r>
        </a:p>
        <a:p>
          <a:r>
            <a:rPr lang="en-IE" dirty="0">
              <a:solidFill>
                <a:schemeClr val="tx1"/>
              </a:solidFill>
            </a:rPr>
            <a:t>Revision and time </a:t>
          </a:r>
          <a:r>
            <a:rPr lang="en-IE" dirty="0" err="1">
              <a:solidFill>
                <a:schemeClr val="tx1"/>
              </a:solidFill>
            </a:rPr>
            <a:t>mngt</a:t>
          </a:r>
          <a:r>
            <a:rPr lang="en-IE" dirty="0">
              <a:solidFill>
                <a:schemeClr val="tx1"/>
              </a:solidFill>
            </a:rPr>
            <a:t> </a:t>
          </a:r>
        </a:p>
        <a:p>
          <a:r>
            <a:rPr lang="en-IE" dirty="0">
              <a:solidFill>
                <a:schemeClr val="tx1"/>
              </a:solidFill>
            </a:rPr>
            <a:t>Luna Flashcards -</a:t>
          </a:r>
        </a:p>
        <a:p>
          <a:r>
            <a:rPr lang="en-IE" dirty="0">
              <a:solidFill>
                <a:schemeClr val="tx1"/>
              </a:solidFill>
            </a:rPr>
            <a:t>Boost  –  Organisation </a:t>
          </a:r>
        </a:p>
      </dgm:t>
    </dgm:pt>
    <dgm:pt modelId="{087F3418-74EA-438B-8A39-FF65B088BE3E}" type="parTrans" cxnId="{88A1BAD3-4D02-4348-9BFB-990B4B7DC7B8}">
      <dgm:prSet/>
      <dgm:spPr/>
      <dgm:t>
        <a:bodyPr/>
        <a:lstStyle/>
        <a:p>
          <a:endParaRPr lang="en-US"/>
        </a:p>
      </dgm:t>
    </dgm:pt>
    <dgm:pt modelId="{51BF90B4-8ED7-43A7-AD23-2826B2A891DB}" type="sibTrans" cxnId="{88A1BAD3-4D02-4348-9BFB-990B4B7DC7B8}">
      <dgm:prSet/>
      <dgm:spPr/>
      <dgm:t>
        <a:bodyPr/>
        <a:lstStyle/>
        <a:p>
          <a:endParaRPr lang="en-US"/>
        </a:p>
      </dgm:t>
    </dgm:pt>
    <dgm:pt modelId="{4F9CFDB2-A95E-4662-861C-AC58AE06DD60}">
      <dgm:prSet/>
      <dgm:spPr/>
      <dgm:t>
        <a:bodyPr/>
        <a:lstStyle/>
        <a:p>
          <a:endParaRPr lang="en-US" dirty="0"/>
        </a:p>
      </dgm:t>
    </dgm:pt>
    <dgm:pt modelId="{2E7EDBA7-9C0A-4445-9925-1B4EC99CBFCB}" type="parTrans" cxnId="{0D0E7CD9-959E-4FA3-B5EC-950D8A89E0CE}">
      <dgm:prSet/>
      <dgm:spPr/>
      <dgm:t>
        <a:bodyPr/>
        <a:lstStyle/>
        <a:p>
          <a:endParaRPr lang="en-US"/>
        </a:p>
      </dgm:t>
    </dgm:pt>
    <dgm:pt modelId="{CC121CFE-38C4-46F2-B832-612C8A431C07}" type="sibTrans" cxnId="{0D0E7CD9-959E-4FA3-B5EC-950D8A89E0CE}">
      <dgm:prSet/>
      <dgm:spPr/>
      <dgm:t>
        <a:bodyPr/>
        <a:lstStyle/>
        <a:p>
          <a:endParaRPr lang="en-US"/>
        </a:p>
      </dgm:t>
    </dgm:pt>
    <dgm:pt modelId="{82A7ED97-14B6-4EEA-AEBF-97EBB0B723E6}" type="pres">
      <dgm:prSet presAssocID="{C55D3BD1-CB25-4133-9908-FEC09F66E20D}" presName="linear" presStyleCnt="0">
        <dgm:presLayoutVars>
          <dgm:animLvl val="lvl"/>
          <dgm:resizeHandles val="exact"/>
        </dgm:presLayoutVars>
      </dgm:prSet>
      <dgm:spPr/>
    </dgm:pt>
    <dgm:pt modelId="{8D069F64-4D8B-4381-953F-5E5EB1120211}" type="pres">
      <dgm:prSet presAssocID="{D379AED4-9366-455E-861F-4C6EC0140762}" presName="parentText" presStyleLbl="node1" presStyleIdx="0" presStyleCnt="1" custScaleY="139388" custLinFactY="-11644" custLinFactNeighborX="-17505" custLinFactNeighborY="-100000">
        <dgm:presLayoutVars>
          <dgm:chMax val="0"/>
          <dgm:bulletEnabled val="1"/>
        </dgm:presLayoutVars>
      </dgm:prSet>
      <dgm:spPr/>
    </dgm:pt>
    <dgm:pt modelId="{FA36D421-5CD6-4AD2-8D55-5187978D0D6E}" type="pres">
      <dgm:prSet presAssocID="{D379AED4-9366-455E-861F-4C6EC014076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736565-FBE4-47CD-8DF2-23C1054AF57B}" type="presOf" srcId="{4F9CFDB2-A95E-4662-861C-AC58AE06DD60}" destId="{FA36D421-5CD6-4AD2-8D55-5187978D0D6E}" srcOrd="0" destOrd="0" presId="urn:microsoft.com/office/officeart/2005/8/layout/vList2"/>
    <dgm:cxn modelId="{D5AB099B-195F-4E2E-B518-E9ED3852CB53}" type="presOf" srcId="{C55D3BD1-CB25-4133-9908-FEC09F66E20D}" destId="{82A7ED97-14B6-4EEA-AEBF-97EBB0B723E6}" srcOrd="0" destOrd="0" presId="urn:microsoft.com/office/officeart/2005/8/layout/vList2"/>
    <dgm:cxn modelId="{00D7FBAA-2C21-4114-9CCC-223D93D2CBF8}" type="presOf" srcId="{D379AED4-9366-455E-861F-4C6EC0140762}" destId="{8D069F64-4D8B-4381-953F-5E5EB1120211}" srcOrd="0" destOrd="0" presId="urn:microsoft.com/office/officeart/2005/8/layout/vList2"/>
    <dgm:cxn modelId="{88A1BAD3-4D02-4348-9BFB-990B4B7DC7B8}" srcId="{C55D3BD1-CB25-4133-9908-FEC09F66E20D}" destId="{D379AED4-9366-455E-861F-4C6EC0140762}" srcOrd="0" destOrd="0" parTransId="{087F3418-74EA-438B-8A39-FF65B088BE3E}" sibTransId="{51BF90B4-8ED7-43A7-AD23-2826B2A891DB}"/>
    <dgm:cxn modelId="{0D0E7CD9-959E-4FA3-B5EC-950D8A89E0CE}" srcId="{D379AED4-9366-455E-861F-4C6EC0140762}" destId="{4F9CFDB2-A95E-4662-861C-AC58AE06DD60}" srcOrd="0" destOrd="0" parTransId="{2E7EDBA7-9C0A-4445-9925-1B4EC99CBFCB}" sibTransId="{CC121CFE-38C4-46F2-B832-612C8A431C07}"/>
    <dgm:cxn modelId="{A91F1D3A-7666-4D2E-9B73-11AE8C81ABC1}" type="presParOf" srcId="{82A7ED97-14B6-4EEA-AEBF-97EBB0B723E6}" destId="{8D069F64-4D8B-4381-953F-5E5EB1120211}" srcOrd="0" destOrd="0" presId="urn:microsoft.com/office/officeart/2005/8/layout/vList2"/>
    <dgm:cxn modelId="{42188D80-DB80-45E1-9E12-5A7D509F7DC9}" type="presParOf" srcId="{82A7ED97-14B6-4EEA-AEBF-97EBB0B723E6}" destId="{FA36D421-5CD6-4AD2-8D55-5187978D0D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5D3BD1-CB25-4133-9908-FEC09F66E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9AED4-9366-455E-861F-4C6EC0140762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E" sz="1800" b="1" dirty="0">
              <a:solidFill>
                <a:schemeClr val="tx1"/>
              </a:solidFill>
            </a:rPr>
            <a:t>Mobility Solutions:</a:t>
          </a:r>
          <a:r>
            <a:rPr lang="en-IE" sz="1800" dirty="0">
              <a:solidFill>
                <a:schemeClr val="tx1"/>
              </a:solidFill>
            </a:rPr>
            <a:t>.</a:t>
          </a:r>
        </a:p>
        <a:p>
          <a:r>
            <a:rPr lang="en-IE" sz="1800" dirty="0"/>
            <a:t> </a:t>
          </a:r>
          <a:r>
            <a:rPr lang="en-IE" sz="1800" dirty="0">
              <a:solidFill>
                <a:schemeClr val="tx1"/>
              </a:solidFill>
            </a:rPr>
            <a:t>Tools like the </a:t>
          </a:r>
          <a:r>
            <a:rPr lang="en-IE" sz="1800" i="1" dirty="0">
              <a:solidFill>
                <a:schemeClr val="tx1"/>
              </a:solidFill>
            </a:rPr>
            <a:t>Microsoft Seeing AI App</a:t>
          </a:r>
          <a:r>
            <a:rPr lang="en-IE" sz="1800" dirty="0">
              <a:solidFill>
                <a:schemeClr val="tx1"/>
              </a:solidFill>
            </a:rPr>
            <a:t> describe nearby objects, people, and text, providing real-time situational awareness:</a:t>
          </a:r>
        </a:p>
        <a:p>
          <a:endParaRPr lang="en-IE" sz="1800" dirty="0">
            <a:solidFill>
              <a:schemeClr val="tx1"/>
            </a:solidFill>
          </a:endParaRPr>
        </a:p>
        <a:p>
          <a:endParaRPr lang="en-IE" sz="1000" dirty="0">
            <a:solidFill>
              <a:schemeClr val="tx1"/>
            </a:solidFill>
          </a:endParaRPr>
        </a:p>
        <a:p>
          <a:endParaRPr lang="en-IE" sz="1000" dirty="0">
            <a:solidFill>
              <a:schemeClr val="tx1"/>
            </a:solidFill>
          </a:endParaRPr>
        </a:p>
        <a:p>
          <a:endParaRPr lang="en-IE" sz="1000" dirty="0">
            <a:solidFill>
              <a:schemeClr val="tx1"/>
            </a:solidFill>
          </a:endParaRPr>
        </a:p>
        <a:p>
          <a:endParaRPr lang="en-IE" sz="1000" dirty="0">
            <a:solidFill>
              <a:schemeClr val="tx1"/>
            </a:solidFill>
          </a:endParaRPr>
        </a:p>
        <a:p>
          <a:endParaRPr lang="en-IE" sz="1000" dirty="0">
            <a:solidFill>
              <a:schemeClr val="tx1"/>
            </a:solidFill>
          </a:endParaRPr>
        </a:p>
        <a:p>
          <a:endParaRPr lang="en-IE" sz="1000" dirty="0">
            <a:solidFill>
              <a:schemeClr val="tx1"/>
            </a:solidFill>
          </a:endParaRPr>
        </a:p>
        <a:p>
          <a:endParaRPr lang="en-IE" sz="1000" b="1" dirty="0">
            <a:solidFill>
              <a:schemeClr val="tx1"/>
            </a:solidFill>
          </a:endParaRPr>
        </a:p>
        <a:p>
          <a:endParaRPr lang="en-IE" sz="1000" b="1" dirty="0">
            <a:solidFill>
              <a:schemeClr val="tx1"/>
            </a:solidFill>
          </a:endParaRPr>
        </a:p>
        <a:p>
          <a:endParaRPr lang="en-IE" sz="1000" b="1" dirty="0">
            <a:solidFill>
              <a:schemeClr val="tx1"/>
            </a:solidFill>
          </a:endParaRPr>
        </a:p>
        <a:p>
          <a:pPr>
            <a:buFont typeface="Arial" panose="020B0604020202020204" pitchFamily="34" charset="0"/>
            <a:buChar char="•"/>
          </a:pPr>
          <a:endParaRPr lang="en-IE" sz="1000" b="1" dirty="0">
            <a:solidFill>
              <a:schemeClr val="tx1"/>
            </a:solidFill>
          </a:endParaRPr>
        </a:p>
        <a:p>
          <a:pPr>
            <a:buFont typeface="Arial" panose="020B0604020202020204" pitchFamily="34" charset="0"/>
            <a:buChar char="•"/>
          </a:pPr>
          <a:r>
            <a:rPr lang="en-IE" sz="1000" b="1" dirty="0">
              <a:solidFill>
                <a:schemeClr val="tx1"/>
              </a:solidFill>
            </a:rPr>
            <a:t> </a:t>
          </a:r>
          <a:endParaRPr lang="en-US" sz="1000" dirty="0">
            <a:solidFill>
              <a:schemeClr val="tx1"/>
            </a:solidFill>
          </a:endParaRPr>
        </a:p>
      </dgm:t>
    </dgm:pt>
    <dgm:pt modelId="{087F3418-74EA-438B-8A39-FF65B088BE3E}" type="parTrans" cxnId="{88A1BAD3-4D02-4348-9BFB-990B4B7DC7B8}">
      <dgm:prSet/>
      <dgm:spPr/>
      <dgm:t>
        <a:bodyPr/>
        <a:lstStyle/>
        <a:p>
          <a:endParaRPr lang="en-US"/>
        </a:p>
      </dgm:t>
    </dgm:pt>
    <dgm:pt modelId="{51BF90B4-8ED7-43A7-AD23-2826B2A891DB}" type="sibTrans" cxnId="{88A1BAD3-4D02-4348-9BFB-990B4B7DC7B8}">
      <dgm:prSet/>
      <dgm:spPr/>
      <dgm:t>
        <a:bodyPr/>
        <a:lstStyle/>
        <a:p>
          <a:endParaRPr lang="en-US"/>
        </a:p>
      </dgm:t>
    </dgm:pt>
    <dgm:pt modelId="{4F9CFDB2-A95E-4662-861C-AC58AE06DD60}">
      <dgm:prSet/>
      <dgm:spPr/>
      <dgm:t>
        <a:bodyPr/>
        <a:lstStyle/>
        <a:p>
          <a:endParaRPr lang="en-US" dirty="0"/>
        </a:p>
      </dgm:t>
    </dgm:pt>
    <dgm:pt modelId="{2E7EDBA7-9C0A-4445-9925-1B4EC99CBFCB}" type="parTrans" cxnId="{0D0E7CD9-959E-4FA3-B5EC-950D8A89E0CE}">
      <dgm:prSet/>
      <dgm:spPr/>
      <dgm:t>
        <a:bodyPr/>
        <a:lstStyle/>
        <a:p>
          <a:endParaRPr lang="en-US"/>
        </a:p>
      </dgm:t>
    </dgm:pt>
    <dgm:pt modelId="{CC121CFE-38C4-46F2-B832-612C8A431C07}" type="sibTrans" cxnId="{0D0E7CD9-959E-4FA3-B5EC-950D8A89E0CE}">
      <dgm:prSet/>
      <dgm:spPr/>
      <dgm:t>
        <a:bodyPr/>
        <a:lstStyle/>
        <a:p>
          <a:endParaRPr lang="en-US"/>
        </a:p>
      </dgm:t>
    </dgm:pt>
    <dgm:pt modelId="{82A7ED97-14B6-4EEA-AEBF-97EBB0B723E6}" type="pres">
      <dgm:prSet presAssocID="{C55D3BD1-CB25-4133-9908-FEC09F66E20D}" presName="linear" presStyleCnt="0">
        <dgm:presLayoutVars>
          <dgm:animLvl val="lvl"/>
          <dgm:resizeHandles val="exact"/>
        </dgm:presLayoutVars>
      </dgm:prSet>
      <dgm:spPr/>
    </dgm:pt>
    <dgm:pt modelId="{8D069F64-4D8B-4381-953F-5E5EB1120211}" type="pres">
      <dgm:prSet presAssocID="{D379AED4-9366-455E-861F-4C6EC0140762}" presName="parentText" presStyleLbl="node1" presStyleIdx="0" presStyleCnt="1" custScaleY="139388" custLinFactNeighborX="-4347" custLinFactNeighborY="-61922">
        <dgm:presLayoutVars>
          <dgm:chMax val="0"/>
          <dgm:bulletEnabled val="1"/>
        </dgm:presLayoutVars>
      </dgm:prSet>
      <dgm:spPr/>
    </dgm:pt>
    <dgm:pt modelId="{FA36D421-5CD6-4AD2-8D55-5187978D0D6E}" type="pres">
      <dgm:prSet presAssocID="{D379AED4-9366-455E-861F-4C6EC014076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736565-FBE4-47CD-8DF2-23C1054AF57B}" type="presOf" srcId="{4F9CFDB2-A95E-4662-861C-AC58AE06DD60}" destId="{FA36D421-5CD6-4AD2-8D55-5187978D0D6E}" srcOrd="0" destOrd="0" presId="urn:microsoft.com/office/officeart/2005/8/layout/vList2"/>
    <dgm:cxn modelId="{D5AB099B-195F-4E2E-B518-E9ED3852CB53}" type="presOf" srcId="{C55D3BD1-CB25-4133-9908-FEC09F66E20D}" destId="{82A7ED97-14B6-4EEA-AEBF-97EBB0B723E6}" srcOrd="0" destOrd="0" presId="urn:microsoft.com/office/officeart/2005/8/layout/vList2"/>
    <dgm:cxn modelId="{00D7FBAA-2C21-4114-9CCC-223D93D2CBF8}" type="presOf" srcId="{D379AED4-9366-455E-861F-4C6EC0140762}" destId="{8D069F64-4D8B-4381-953F-5E5EB1120211}" srcOrd="0" destOrd="0" presId="urn:microsoft.com/office/officeart/2005/8/layout/vList2"/>
    <dgm:cxn modelId="{88A1BAD3-4D02-4348-9BFB-990B4B7DC7B8}" srcId="{C55D3BD1-CB25-4133-9908-FEC09F66E20D}" destId="{D379AED4-9366-455E-861F-4C6EC0140762}" srcOrd="0" destOrd="0" parTransId="{087F3418-74EA-438B-8A39-FF65B088BE3E}" sibTransId="{51BF90B4-8ED7-43A7-AD23-2826B2A891DB}"/>
    <dgm:cxn modelId="{0D0E7CD9-959E-4FA3-B5EC-950D8A89E0CE}" srcId="{D379AED4-9366-455E-861F-4C6EC0140762}" destId="{4F9CFDB2-A95E-4662-861C-AC58AE06DD60}" srcOrd="0" destOrd="0" parTransId="{2E7EDBA7-9C0A-4445-9925-1B4EC99CBFCB}" sibTransId="{CC121CFE-38C4-46F2-B832-612C8A431C07}"/>
    <dgm:cxn modelId="{A91F1D3A-7666-4D2E-9B73-11AE8C81ABC1}" type="presParOf" srcId="{82A7ED97-14B6-4EEA-AEBF-97EBB0B723E6}" destId="{8D069F64-4D8B-4381-953F-5E5EB1120211}" srcOrd="0" destOrd="0" presId="urn:microsoft.com/office/officeart/2005/8/layout/vList2"/>
    <dgm:cxn modelId="{42188D80-DB80-45E1-9E12-5A7D509F7DC9}" type="presParOf" srcId="{82A7ED97-14B6-4EEA-AEBF-97EBB0B723E6}" destId="{FA36D421-5CD6-4AD2-8D55-5187978D0D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5D3BD1-CB25-4133-9908-FEC09F66E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9AED4-9366-455E-861F-4C6EC014076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E" b="1" dirty="0">
              <a:solidFill>
                <a:schemeClr val="tx1"/>
              </a:solidFill>
            </a:rPr>
            <a:t>Increased Independence:</a:t>
          </a:r>
          <a:r>
            <a:rPr lang="en-IE" dirty="0">
              <a:solidFill>
                <a:schemeClr val="tx1"/>
              </a:solidFill>
            </a:rPr>
            <a:t> Smart assistants (e.g., virtual AI helpers) allow users to control devices, manage schedules, and perform everyday tasks using voice commands or accessible interfaces – Boost tool </a:t>
          </a:r>
        </a:p>
        <a:p>
          <a:endParaRPr lang="en-IE" dirty="0">
            <a:solidFill>
              <a:schemeClr val="tx1"/>
            </a:solidFill>
          </a:endParaRPr>
        </a:p>
        <a:p>
          <a:r>
            <a:rPr lang="en-IE" b="1" dirty="0">
              <a:solidFill>
                <a:schemeClr val="tx1"/>
              </a:solidFill>
            </a:rPr>
            <a:t>Enhanced Accessibility:</a:t>
          </a:r>
          <a:r>
            <a:rPr lang="en-IE" dirty="0">
              <a:solidFill>
                <a:schemeClr val="tx1"/>
              </a:solidFill>
            </a:rPr>
            <a:t> Real-time language translation and sign language recognition expand communication possibilities for deaf or hard-of-hearing individuals sign language avatars, etc. - </a:t>
          </a:r>
          <a:r>
            <a:rPr lang="en-IE" dirty="0">
              <a:hlinkClick xmlns:r="http://schemas.openxmlformats.org/officeDocument/2006/relationships" r:id="rId1"/>
            </a:rPr>
            <a:t>ISL : Avatar Page</a:t>
          </a:r>
          <a:r>
            <a:rPr lang="en-IE" dirty="0"/>
            <a:t> </a:t>
          </a:r>
        </a:p>
        <a:p>
          <a:endParaRPr lang="en-IE" dirty="0">
            <a:solidFill>
              <a:schemeClr val="tx1"/>
            </a:solidFill>
          </a:endParaRPr>
        </a:p>
        <a:p>
          <a:r>
            <a:rPr lang="en-IE" b="1" dirty="0">
              <a:solidFill>
                <a:schemeClr val="tx1"/>
              </a:solidFill>
            </a:rPr>
            <a:t>Personalization: </a:t>
          </a:r>
          <a:r>
            <a:rPr lang="en-IE" b="0" dirty="0">
              <a:solidFill>
                <a:schemeClr val="tx1"/>
              </a:solidFill>
            </a:rPr>
            <a:t>AI-driven applications can adapt over time, learning from user behaviour to provide better support and reduce frustration – e.g. Grammarly </a:t>
          </a:r>
        </a:p>
        <a:p>
          <a:endParaRPr lang="en-IE" b="0" dirty="0">
            <a:solidFill>
              <a:schemeClr val="tx1"/>
            </a:solidFill>
          </a:endParaRPr>
        </a:p>
        <a:p>
          <a:r>
            <a:rPr lang="en-IE" b="1" dirty="0">
              <a:solidFill>
                <a:schemeClr val="tx1"/>
              </a:solidFill>
            </a:rPr>
            <a:t>Accessibility Across Digital Platforms - </a:t>
          </a:r>
          <a:r>
            <a:rPr lang="en-IE" dirty="0">
              <a:solidFill>
                <a:schemeClr val="tx1"/>
              </a:solidFill>
            </a:rPr>
            <a:t>Automatic captioning, transcription services, and AI-generated alt text make online content more inclusive for individuals with visual or auditory disabilities – transcription tools within Office 365</a:t>
          </a:r>
          <a:endParaRPr lang="en-US" b="0" dirty="0">
            <a:solidFill>
              <a:schemeClr val="tx1"/>
            </a:solidFill>
          </a:endParaRPr>
        </a:p>
      </dgm:t>
    </dgm:pt>
    <dgm:pt modelId="{087F3418-74EA-438B-8A39-FF65B088BE3E}" type="parTrans" cxnId="{88A1BAD3-4D02-4348-9BFB-990B4B7DC7B8}">
      <dgm:prSet/>
      <dgm:spPr/>
      <dgm:t>
        <a:bodyPr/>
        <a:lstStyle/>
        <a:p>
          <a:endParaRPr lang="en-US"/>
        </a:p>
      </dgm:t>
    </dgm:pt>
    <dgm:pt modelId="{51BF90B4-8ED7-43A7-AD23-2826B2A891DB}" type="sibTrans" cxnId="{88A1BAD3-4D02-4348-9BFB-990B4B7DC7B8}">
      <dgm:prSet/>
      <dgm:spPr/>
      <dgm:t>
        <a:bodyPr/>
        <a:lstStyle/>
        <a:p>
          <a:endParaRPr lang="en-US"/>
        </a:p>
      </dgm:t>
    </dgm:pt>
    <dgm:pt modelId="{4F9CFDB2-A95E-4662-861C-AC58AE06DD60}">
      <dgm:prSet/>
      <dgm:spPr/>
      <dgm:t>
        <a:bodyPr/>
        <a:lstStyle/>
        <a:p>
          <a:endParaRPr lang="en-US" dirty="0"/>
        </a:p>
      </dgm:t>
    </dgm:pt>
    <dgm:pt modelId="{2E7EDBA7-9C0A-4445-9925-1B4EC99CBFCB}" type="parTrans" cxnId="{0D0E7CD9-959E-4FA3-B5EC-950D8A89E0CE}">
      <dgm:prSet/>
      <dgm:spPr/>
      <dgm:t>
        <a:bodyPr/>
        <a:lstStyle/>
        <a:p>
          <a:endParaRPr lang="en-US"/>
        </a:p>
      </dgm:t>
    </dgm:pt>
    <dgm:pt modelId="{CC121CFE-38C4-46F2-B832-612C8A431C07}" type="sibTrans" cxnId="{0D0E7CD9-959E-4FA3-B5EC-950D8A89E0CE}">
      <dgm:prSet/>
      <dgm:spPr/>
      <dgm:t>
        <a:bodyPr/>
        <a:lstStyle/>
        <a:p>
          <a:endParaRPr lang="en-US"/>
        </a:p>
      </dgm:t>
    </dgm:pt>
    <dgm:pt modelId="{82A7ED97-14B6-4EEA-AEBF-97EBB0B723E6}" type="pres">
      <dgm:prSet presAssocID="{C55D3BD1-CB25-4133-9908-FEC09F66E20D}" presName="linear" presStyleCnt="0">
        <dgm:presLayoutVars>
          <dgm:animLvl val="lvl"/>
          <dgm:resizeHandles val="exact"/>
        </dgm:presLayoutVars>
      </dgm:prSet>
      <dgm:spPr/>
    </dgm:pt>
    <dgm:pt modelId="{8D069F64-4D8B-4381-953F-5E5EB1120211}" type="pres">
      <dgm:prSet presAssocID="{D379AED4-9366-455E-861F-4C6EC014076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A36D421-5CD6-4AD2-8D55-5187978D0D6E}" type="pres">
      <dgm:prSet presAssocID="{D379AED4-9366-455E-861F-4C6EC014076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736565-FBE4-47CD-8DF2-23C1054AF57B}" type="presOf" srcId="{4F9CFDB2-A95E-4662-861C-AC58AE06DD60}" destId="{FA36D421-5CD6-4AD2-8D55-5187978D0D6E}" srcOrd="0" destOrd="0" presId="urn:microsoft.com/office/officeart/2005/8/layout/vList2"/>
    <dgm:cxn modelId="{D5AB099B-195F-4E2E-B518-E9ED3852CB53}" type="presOf" srcId="{C55D3BD1-CB25-4133-9908-FEC09F66E20D}" destId="{82A7ED97-14B6-4EEA-AEBF-97EBB0B723E6}" srcOrd="0" destOrd="0" presId="urn:microsoft.com/office/officeart/2005/8/layout/vList2"/>
    <dgm:cxn modelId="{00D7FBAA-2C21-4114-9CCC-223D93D2CBF8}" type="presOf" srcId="{D379AED4-9366-455E-861F-4C6EC0140762}" destId="{8D069F64-4D8B-4381-953F-5E5EB1120211}" srcOrd="0" destOrd="0" presId="urn:microsoft.com/office/officeart/2005/8/layout/vList2"/>
    <dgm:cxn modelId="{88A1BAD3-4D02-4348-9BFB-990B4B7DC7B8}" srcId="{C55D3BD1-CB25-4133-9908-FEC09F66E20D}" destId="{D379AED4-9366-455E-861F-4C6EC0140762}" srcOrd="0" destOrd="0" parTransId="{087F3418-74EA-438B-8A39-FF65B088BE3E}" sibTransId="{51BF90B4-8ED7-43A7-AD23-2826B2A891DB}"/>
    <dgm:cxn modelId="{0D0E7CD9-959E-4FA3-B5EC-950D8A89E0CE}" srcId="{D379AED4-9366-455E-861F-4C6EC0140762}" destId="{4F9CFDB2-A95E-4662-861C-AC58AE06DD60}" srcOrd="0" destOrd="0" parTransId="{2E7EDBA7-9C0A-4445-9925-1B4EC99CBFCB}" sibTransId="{CC121CFE-38C4-46F2-B832-612C8A431C07}"/>
    <dgm:cxn modelId="{A91F1D3A-7666-4D2E-9B73-11AE8C81ABC1}" type="presParOf" srcId="{82A7ED97-14B6-4EEA-AEBF-97EBB0B723E6}" destId="{8D069F64-4D8B-4381-953F-5E5EB1120211}" srcOrd="0" destOrd="0" presId="urn:microsoft.com/office/officeart/2005/8/layout/vList2"/>
    <dgm:cxn modelId="{42188D80-DB80-45E1-9E12-5A7D509F7DC9}" type="presParOf" srcId="{82A7ED97-14B6-4EEA-AEBF-97EBB0B723E6}" destId="{FA36D421-5CD6-4AD2-8D55-5187978D0D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5D3BD1-CB25-4133-9908-FEC09F66E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9AED4-9366-455E-861F-4C6EC0140762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E" sz="1400" b="1" dirty="0">
              <a:solidFill>
                <a:schemeClr val="tx1"/>
              </a:solidFill>
            </a:rPr>
            <a:t>Adaptive Prosthetics:</a:t>
          </a:r>
          <a:r>
            <a:rPr lang="en-IE" sz="1400" dirty="0">
              <a:solidFill>
                <a:schemeClr val="tx1"/>
              </a:solidFill>
            </a:rPr>
            <a:t> AI-driven prosthetic devices with enhanced precision and adaptability for real-time user needs.</a:t>
          </a:r>
        </a:p>
        <a:p>
          <a:endParaRPr lang="en-IE" sz="1400" dirty="0">
            <a:solidFill>
              <a:schemeClr val="tx1"/>
            </a:solidFill>
          </a:endParaRPr>
        </a:p>
        <a:p>
          <a:r>
            <a:rPr lang="en-IE" sz="1400" b="1" dirty="0">
              <a:solidFill>
                <a:schemeClr val="tx1"/>
              </a:solidFill>
            </a:rPr>
            <a:t>Companion Robots:</a:t>
          </a:r>
          <a:r>
            <a:rPr lang="en-IE" sz="1400" dirty="0">
              <a:solidFill>
                <a:schemeClr val="tx1"/>
              </a:solidFill>
            </a:rPr>
            <a:t> Providing emotional support, assistance with daily tasks, or even social interaction for individuals with limited mobility or isolation- </a:t>
          </a:r>
          <a:r>
            <a:rPr lang="en-IE" sz="1400" dirty="0" err="1">
              <a:solidFill>
                <a:schemeClr val="tx1"/>
              </a:solidFill>
            </a:rPr>
            <a:t>e.g</a:t>
          </a:r>
          <a:r>
            <a:rPr lang="en-IE" sz="1400" dirty="0">
              <a:solidFill>
                <a:schemeClr val="tx1"/>
              </a:solidFill>
            </a:rPr>
            <a:t> Gemini from Google been an example</a:t>
          </a:r>
        </a:p>
        <a:p>
          <a:endParaRPr lang="en-IE" sz="1400" dirty="0">
            <a:solidFill>
              <a:schemeClr val="tx1"/>
            </a:solidFill>
          </a:endParaRPr>
        </a:p>
        <a:p>
          <a:r>
            <a:rPr lang="en-IE" sz="1400" b="1" dirty="0">
              <a:solidFill>
                <a:schemeClr val="tx1"/>
              </a:solidFill>
            </a:rPr>
            <a:t>Cognitive Enhancements: </a:t>
          </a:r>
          <a:r>
            <a:rPr lang="en-IE" sz="1400" b="0" dirty="0">
              <a:solidFill>
                <a:schemeClr val="tx1"/>
              </a:solidFill>
            </a:rPr>
            <a:t>Tools for memory support, task organisation, and learning aids for people with cognitive disabilities – like the Luna </a:t>
          </a:r>
        </a:p>
        <a:p>
          <a:endParaRPr lang="en-IE" sz="1400" b="0" dirty="0">
            <a:solidFill>
              <a:schemeClr val="tx1"/>
            </a:solidFill>
          </a:endParaRPr>
        </a:p>
        <a:p>
          <a:r>
            <a:rPr lang="en-IE" sz="1400" b="1" dirty="0">
              <a:solidFill>
                <a:schemeClr val="tx1"/>
              </a:solidFill>
            </a:rPr>
            <a:t>Immersive Experiences with AR/VR: </a:t>
          </a:r>
          <a:r>
            <a:rPr lang="en-IE" sz="1400" dirty="0">
              <a:solidFill>
                <a:schemeClr val="tx1"/>
              </a:solidFill>
            </a:rPr>
            <a:t>Developing </a:t>
          </a:r>
          <a:r>
            <a:rPr lang="en-IE" sz="1400" b="1" dirty="0">
              <a:solidFill>
                <a:schemeClr val="tx1"/>
              </a:solidFill>
            </a:rPr>
            <a:t>immersive environments</a:t>
          </a:r>
          <a:r>
            <a:rPr lang="en-IE" sz="1400" dirty="0">
              <a:solidFill>
                <a:schemeClr val="tx1"/>
              </a:solidFill>
            </a:rPr>
            <a:t> that can simulate real-world scenarios to aid in therapy, skill development, and accessibility training.</a:t>
          </a:r>
        </a:p>
        <a:p>
          <a:endParaRPr lang="en-IE" sz="1400" dirty="0">
            <a:solidFill>
              <a:schemeClr val="tx1"/>
            </a:solidFill>
          </a:endParaRPr>
        </a:p>
        <a:p>
          <a:r>
            <a:rPr lang="en-IE" sz="1400" b="1" dirty="0">
              <a:solidFill>
                <a:schemeClr val="tx1"/>
              </a:solidFill>
            </a:rPr>
            <a:t>Advancing Policies and Ethical Design: </a:t>
          </a:r>
          <a:r>
            <a:rPr lang="en-IE" sz="1400" dirty="0">
              <a:solidFill>
                <a:schemeClr val="tx1"/>
              </a:solidFill>
            </a:rPr>
            <a:t>Opportunities to influence global standards for inclusive technology design. Collaborative efforts to create </a:t>
          </a:r>
          <a:r>
            <a:rPr lang="en-IE" sz="1400" b="0" dirty="0">
              <a:solidFill>
                <a:schemeClr val="tx1"/>
              </a:solidFill>
            </a:rPr>
            <a:t>affordable and universally accessible assistive tools.</a:t>
          </a:r>
        </a:p>
      </dgm:t>
    </dgm:pt>
    <dgm:pt modelId="{087F3418-74EA-438B-8A39-FF65B088BE3E}" type="parTrans" cxnId="{88A1BAD3-4D02-4348-9BFB-990B4B7DC7B8}">
      <dgm:prSet/>
      <dgm:spPr/>
      <dgm:t>
        <a:bodyPr/>
        <a:lstStyle/>
        <a:p>
          <a:endParaRPr lang="en-US"/>
        </a:p>
      </dgm:t>
    </dgm:pt>
    <dgm:pt modelId="{51BF90B4-8ED7-43A7-AD23-2826B2A891DB}" type="sibTrans" cxnId="{88A1BAD3-4D02-4348-9BFB-990B4B7DC7B8}">
      <dgm:prSet/>
      <dgm:spPr/>
      <dgm:t>
        <a:bodyPr/>
        <a:lstStyle/>
        <a:p>
          <a:endParaRPr lang="en-US"/>
        </a:p>
      </dgm:t>
    </dgm:pt>
    <dgm:pt modelId="{4F9CFDB2-A95E-4662-861C-AC58AE06DD60}">
      <dgm:prSet/>
      <dgm:spPr/>
      <dgm:t>
        <a:bodyPr/>
        <a:lstStyle/>
        <a:p>
          <a:endParaRPr lang="en-US" dirty="0"/>
        </a:p>
      </dgm:t>
    </dgm:pt>
    <dgm:pt modelId="{2E7EDBA7-9C0A-4445-9925-1B4EC99CBFCB}" type="parTrans" cxnId="{0D0E7CD9-959E-4FA3-B5EC-950D8A89E0CE}">
      <dgm:prSet/>
      <dgm:spPr/>
      <dgm:t>
        <a:bodyPr/>
        <a:lstStyle/>
        <a:p>
          <a:endParaRPr lang="en-US"/>
        </a:p>
      </dgm:t>
    </dgm:pt>
    <dgm:pt modelId="{CC121CFE-38C4-46F2-B832-612C8A431C07}" type="sibTrans" cxnId="{0D0E7CD9-959E-4FA3-B5EC-950D8A89E0CE}">
      <dgm:prSet/>
      <dgm:spPr/>
      <dgm:t>
        <a:bodyPr/>
        <a:lstStyle/>
        <a:p>
          <a:endParaRPr lang="en-US"/>
        </a:p>
      </dgm:t>
    </dgm:pt>
    <dgm:pt modelId="{82A7ED97-14B6-4EEA-AEBF-97EBB0B723E6}" type="pres">
      <dgm:prSet presAssocID="{C55D3BD1-CB25-4133-9908-FEC09F66E20D}" presName="linear" presStyleCnt="0">
        <dgm:presLayoutVars>
          <dgm:animLvl val="lvl"/>
          <dgm:resizeHandles val="exact"/>
        </dgm:presLayoutVars>
      </dgm:prSet>
      <dgm:spPr/>
    </dgm:pt>
    <dgm:pt modelId="{8D069F64-4D8B-4381-953F-5E5EB1120211}" type="pres">
      <dgm:prSet presAssocID="{D379AED4-9366-455E-861F-4C6EC0140762}" presName="parentText" presStyleLbl="node1" presStyleIdx="0" presStyleCnt="1" custScaleY="113672">
        <dgm:presLayoutVars>
          <dgm:chMax val="0"/>
          <dgm:bulletEnabled val="1"/>
        </dgm:presLayoutVars>
      </dgm:prSet>
      <dgm:spPr/>
    </dgm:pt>
    <dgm:pt modelId="{FA36D421-5CD6-4AD2-8D55-5187978D0D6E}" type="pres">
      <dgm:prSet presAssocID="{D379AED4-9366-455E-861F-4C6EC014076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736565-FBE4-47CD-8DF2-23C1054AF57B}" type="presOf" srcId="{4F9CFDB2-A95E-4662-861C-AC58AE06DD60}" destId="{FA36D421-5CD6-4AD2-8D55-5187978D0D6E}" srcOrd="0" destOrd="0" presId="urn:microsoft.com/office/officeart/2005/8/layout/vList2"/>
    <dgm:cxn modelId="{D5AB099B-195F-4E2E-B518-E9ED3852CB53}" type="presOf" srcId="{C55D3BD1-CB25-4133-9908-FEC09F66E20D}" destId="{82A7ED97-14B6-4EEA-AEBF-97EBB0B723E6}" srcOrd="0" destOrd="0" presId="urn:microsoft.com/office/officeart/2005/8/layout/vList2"/>
    <dgm:cxn modelId="{00D7FBAA-2C21-4114-9CCC-223D93D2CBF8}" type="presOf" srcId="{D379AED4-9366-455E-861F-4C6EC0140762}" destId="{8D069F64-4D8B-4381-953F-5E5EB1120211}" srcOrd="0" destOrd="0" presId="urn:microsoft.com/office/officeart/2005/8/layout/vList2"/>
    <dgm:cxn modelId="{88A1BAD3-4D02-4348-9BFB-990B4B7DC7B8}" srcId="{C55D3BD1-CB25-4133-9908-FEC09F66E20D}" destId="{D379AED4-9366-455E-861F-4C6EC0140762}" srcOrd="0" destOrd="0" parTransId="{087F3418-74EA-438B-8A39-FF65B088BE3E}" sibTransId="{51BF90B4-8ED7-43A7-AD23-2826B2A891DB}"/>
    <dgm:cxn modelId="{0D0E7CD9-959E-4FA3-B5EC-950D8A89E0CE}" srcId="{D379AED4-9366-455E-861F-4C6EC0140762}" destId="{4F9CFDB2-A95E-4662-861C-AC58AE06DD60}" srcOrd="0" destOrd="0" parTransId="{2E7EDBA7-9C0A-4445-9925-1B4EC99CBFCB}" sibTransId="{CC121CFE-38C4-46F2-B832-612C8A431C07}"/>
    <dgm:cxn modelId="{A91F1D3A-7666-4D2E-9B73-11AE8C81ABC1}" type="presParOf" srcId="{82A7ED97-14B6-4EEA-AEBF-97EBB0B723E6}" destId="{8D069F64-4D8B-4381-953F-5E5EB1120211}" srcOrd="0" destOrd="0" presId="urn:microsoft.com/office/officeart/2005/8/layout/vList2"/>
    <dgm:cxn modelId="{42188D80-DB80-45E1-9E12-5A7D509F7DC9}" type="presParOf" srcId="{82A7ED97-14B6-4EEA-AEBF-97EBB0B723E6}" destId="{FA36D421-5CD6-4AD2-8D55-5187978D0D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5D3BD1-CB25-4133-9908-FEC09F66E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9AED4-9366-455E-861F-4C6EC0140762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E" sz="1600" b="1" dirty="0">
              <a:solidFill>
                <a:schemeClr val="tx1"/>
              </a:solidFill>
            </a:rPr>
            <a:t>Ethical Concerns:</a:t>
          </a:r>
          <a:r>
            <a:rPr lang="en-IE" sz="1600" dirty="0">
              <a:solidFill>
                <a:schemeClr val="tx1"/>
              </a:solidFill>
            </a:rPr>
            <a:t> Privacy, data security, and bias in AI systems -  Lack of representation of marginalised groups in development processes.</a:t>
          </a:r>
        </a:p>
        <a:p>
          <a:endParaRPr lang="en-IE" sz="1600" dirty="0">
            <a:solidFill>
              <a:schemeClr val="tx1"/>
            </a:solidFill>
          </a:endParaRPr>
        </a:p>
        <a:p>
          <a:r>
            <a:rPr lang="en-IE" sz="1600" b="1" dirty="0">
              <a:solidFill>
                <a:schemeClr val="tx1"/>
              </a:solidFill>
            </a:rPr>
            <a:t>Accessibility Gaps:</a:t>
          </a:r>
          <a:r>
            <a:rPr lang="en-IE" sz="1600" dirty="0">
              <a:solidFill>
                <a:schemeClr val="tx1"/>
              </a:solidFill>
            </a:rPr>
            <a:t> Ensuring inclusivity in AI design - Ensuring these technologies are easy to use for people with diverse disabilities. Addressing compatibility with other assistive tools (e.g., screen readers, Braille devices).</a:t>
          </a:r>
        </a:p>
        <a:p>
          <a:endParaRPr lang="en-IE" sz="1600" dirty="0">
            <a:solidFill>
              <a:schemeClr val="tx1"/>
            </a:solidFill>
          </a:endParaRPr>
        </a:p>
        <a:p>
          <a:r>
            <a:rPr lang="en-IE" sz="1600" b="1" dirty="0">
              <a:solidFill>
                <a:schemeClr val="tx1"/>
              </a:solidFill>
            </a:rPr>
            <a:t>Privacy and Security Concerns - </a:t>
          </a:r>
          <a:r>
            <a:rPr lang="en-IE" sz="1600" dirty="0">
              <a:solidFill>
                <a:schemeClr val="tx1"/>
              </a:solidFill>
            </a:rPr>
            <a:t>Generative AI systems often require significant data collection, which raises concerns about how personal and sensitive data is handled. Risks of unauthorised access or misuse of user data.</a:t>
          </a:r>
        </a:p>
        <a:p>
          <a:pPr>
            <a:buFont typeface="Arial" panose="020B0604020202020204" pitchFamily="34" charset="0"/>
            <a:buChar char="•"/>
          </a:pPr>
          <a:endParaRPr lang="en-IE" sz="1600" b="1" dirty="0">
            <a:solidFill>
              <a:schemeClr val="tx1"/>
            </a:solidFill>
          </a:endParaRPr>
        </a:p>
        <a:p>
          <a:pPr>
            <a:buFont typeface="Arial" panose="020B0604020202020204" pitchFamily="34" charset="0"/>
            <a:buChar char="•"/>
          </a:pPr>
          <a:r>
            <a:rPr lang="en-IE" sz="1600" b="1" dirty="0">
              <a:solidFill>
                <a:schemeClr val="tx1"/>
              </a:solidFill>
            </a:rPr>
            <a:t>Training and Awareness - </a:t>
          </a:r>
          <a:r>
            <a:rPr lang="en-IE" sz="1600" b="0" dirty="0">
              <a:solidFill>
                <a:schemeClr val="tx1"/>
              </a:solidFill>
            </a:rPr>
            <a:t>Users</a:t>
          </a:r>
          <a:r>
            <a:rPr lang="en-IE" sz="1600" dirty="0">
              <a:solidFill>
                <a:schemeClr val="tx1"/>
              </a:solidFill>
            </a:rPr>
            <a:t> and caregivers may require training to fully benefit from these tools.</a:t>
          </a:r>
        </a:p>
        <a:p>
          <a:pPr>
            <a:buFont typeface="Arial" panose="020B0604020202020204" pitchFamily="34" charset="0"/>
            <a:buChar char="•"/>
          </a:pPr>
          <a:r>
            <a:rPr lang="en-IE" sz="1600" dirty="0">
              <a:solidFill>
                <a:schemeClr val="tx1"/>
              </a:solidFill>
            </a:rPr>
            <a:t>Lack of awareness about available technologies or how to integrate them effectively.</a:t>
          </a:r>
        </a:p>
      </dgm:t>
    </dgm:pt>
    <dgm:pt modelId="{087F3418-74EA-438B-8A39-FF65B088BE3E}" type="parTrans" cxnId="{88A1BAD3-4D02-4348-9BFB-990B4B7DC7B8}">
      <dgm:prSet/>
      <dgm:spPr/>
      <dgm:t>
        <a:bodyPr/>
        <a:lstStyle/>
        <a:p>
          <a:endParaRPr lang="en-US"/>
        </a:p>
      </dgm:t>
    </dgm:pt>
    <dgm:pt modelId="{51BF90B4-8ED7-43A7-AD23-2826B2A891DB}" type="sibTrans" cxnId="{88A1BAD3-4D02-4348-9BFB-990B4B7DC7B8}">
      <dgm:prSet/>
      <dgm:spPr/>
      <dgm:t>
        <a:bodyPr/>
        <a:lstStyle/>
        <a:p>
          <a:endParaRPr lang="en-US"/>
        </a:p>
      </dgm:t>
    </dgm:pt>
    <dgm:pt modelId="{4F9CFDB2-A95E-4662-861C-AC58AE06DD60}">
      <dgm:prSet/>
      <dgm:spPr/>
      <dgm:t>
        <a:bodyPr/>
        <a:lstStyle/>
        <a:p>
          <a:endParaRPr lang="en-US" dirty="0"/>
        </a:p>
      </dgm:t>
    </dgm:pt>
    <dgm:pt modelId="{2E7EDBA7-9C0A-4445-9925-1B4EC99CBFCB}" type="parTrans" cxnId="{0D0E7CD9-959E-4FA3-B5EC-950D8A89E0CE}">
      <dgm:prSet/>
      <dgm:spPr/>
      <dgm:t>
        <a:bodyPr/>
        <a:lstStyle/>
        <a:p>
          <a:endParaRPr lang="en-US"/>
        </a:p>
      </dgm:t>
    </dgm:pt>
    <dgm:pt modelId="{CC121CFE-38C4-46F2-B832-612C8A431C07}" type="sibTrans" cxnId="{0D0E7CD9-959E-4FA3-B5EC-950D8A89E0CE}">
      <dgm:prSet/>
      <dgm:spPr/>
      <dgm:t>
        <a:bodyPr/>
        <a:lstStyle/>
        <a:p>
          <a:endParaRPr lang="en-US"/>
        </a:p>
      </dgm:t>
    </dgm:pt>
    <dgm:pt modelId="{82A7ED97-14B6-4EEA-AEBF-97EBB0B723E6}" type="pres">
      <dgm:prSet presAssocID="{C55D3BD1-CB25-4133-9908-FEC09F66E20D}" presName="linear" presStyleCnt="0">
        <dgm:presLayoutVars>
          <dgm:animLvl val="lvl"/>
          <dgm:resizeHandles val="exact"/>
        </dgm:presLayoutVars>
      </dgm:prSet>
      <dgm:spPr/>
    </dgm:pt>
    <dgm:pt modelId="{8D069F64-4D8B-4381-953F-5E5EB1120211}" type="pres">
      <dgm:prSet presAssocID="{D379AED4-9366-455E-861F-4C6EC0140762}" presName="parentText" presStyleLbl="node1" presStyleIdx="0" presStyleCnt="1" custScaleY="413620" custLinFactNeighborX="-1270" custLinFactNeighborY="-99063">
        <dgm:presLayoutVars>
          <dgm:chMax val="0"/>
          <dgm:bulletEnabled val="1"/>
        </dgm:presLayoutVars>
      </dgm:prSet>
      <dgm:spPr/>
    </dgm:pt>
    <dgm:pt modelId="{FA36D421-5CD6-4AD2-8D55-5187978D0D6E}" type="pres">
      <dgm:prSet presAssocID="{D379AED4-9366-455E-861F-4C6EC014076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736565-FBE4-47CD-8DF2-23C1054AF57B}" type="presOf" srcId="{4F9CFDB2-A95E-4662-861C-AC58AE06DD60}" destId="{FA36D421-5CD6-4AD2-8D55-5187978D0D6E}" srcOrd="0" destOrd="0" presId="urn:microsoft.com/office/officeart/2005/8/layout/vList2"/>
    <dgm:cxn modelId="{D5AB099B-195F-4E2E-B518-E9ED3852CB53}" type="presOf" srcId="{C55D3BD1-CB25-4133-9908-FEC09F66E20D}" destId="{82A7ED97-14B6-4EEA-AEBF-97EBB0B723E6}" srcOrd="0" destOrd="0" presId="urn:microsoft.com/office/officeart/2005/8/layout/vList2"/>
    <dgm:cxn modelId="{00D7FBAA-2C21-4114-9CCC-223D93D2CBF8}" type="presOf" srcId="{D379AED4-9366-455E-861F-4C6EC0140762}" destId="{8D069F64-4D8B-4381-953F-5E5EB1120211}" srcOrd="0" destOrd="0" presId="urn:microsoft.com/office/officeart/2005/8/layout/vList2"/>
    <dgm:cxn modelId="{88A1BAD3-4D02-4348-9BFB-990B4B7DC7B8}" srcId="{C55D3BD1-CB25-4133-9908-FEC09F66E20D}" destId="{D379AED4-9366-455E-861F-4C6EC0140762}" srcOrd="0" destOrd="0" parTransId="{087F3418-74EA-438B-8A39-FF65B088BE3E}" sibTransId="{51BF90B4-8ED7-43A7-AD23-2826B2A891DB}"/>
    <dgm:cxn modelId="{0D0E7CD9-959E-4FA3-B5EC-950D8A89E0CE}" srcId="{D379AED4-9366-455E-861F-4C6EC0140762}" destId="{4F9CFDB2-A95E-4662-861C-AC58AE06DD60}" srcOrd="0" destOrd="0" parTransId="{2E7EDBA7-9C0A-4445-9925-1B4EC99CBFCB}" sibTransId="{CC121CFE-38C4-46F2-B832-612C8A431C07}"/>
    <dgm:cxn modelId="{A91F1D3A-7666-4D2E-9B73-11AE8C81ABC1}" type="presParOf" srcId="{82A7ED97-14B6-4EEA-AEBF-97EBB0B723E6}" destId="{8D069F64-4D8B-4381-953F-5E5EB1120211}" srcOrd="0" destOrd="0" presId="urn:microsoft.com/office/officeart/2005/8/layout/vList2"/>
    <dgm:cxn modelId="{42188D80-DB80-45E1-9E12-5A7D509F7DC9}" type="presParOf" srcId="{82A7ED97-14B6-4EEA-AEBF-97EBB0B723E6}" destId="{FA36D421-5CD6-4AD2-8D55-5187978D0D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5D3BD1-CB25-4133-9908-FEC09F66E2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9AED4-9366-455E-861F-4C6EC014076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E" dirty="0">
              <a:solidFill>
                <a:schemeClr val="tx1"/>
              </a:solidFill>
            </a:rPr>
            <a:t>By integrating AI into workplaces and educational institutions, individuals with disabilities can overcome barriers to employment and education, promoting inclusivity and equity. </a:t>
          </a:r>
        </a:p>
        <a:p>
          <a:r>
            <a:rPr lang="en-IE" dirty="0">
              <a:solidFill>
                <a:schemeClr val="tx1"/>
              </a:solidFill>
            </a:rPr>
            <a:t>Assistive AI tools help users participate fully in social, professional, and recreational activities.</a:t>
          </a:r>
        </a:p>
        <a:p>
          <a:r>
            <a:rPr lang="en-IE" dirty="0">
              <a:solidFill>
                <a:schemeClr val="tx1"/>
              </a:solidFill>
            </a:rPr>
            <a:t>Call to action: Advocate for inclusive innovation and accessibility.</a:t>
          </a:r>
          <a:endParaRPr lang="en-US" dirty="0">
            <a:solidFill>
              <a:schemeClr val="tx1"/>
            </a:solidFill>
          </a:endParaRPr>
        </a:p>
      </dgm:t>
    </dgm:pt>
    <dgm:pt modelId="{087F3418-74EA-438B-8A39-FF65B088BE3E}" type="parTrans" cxnId="{88A1BAD3-4D02-4348-9BFB-990B4B7DC7B8}">
      <dgm:prSet/>
      <dgm:spPr/>
      <dgm:t>
        <a:bodyPr/>
        <a:lstStyle/>
        <a:p>
          <a:endParaRPr lang="en-US"/>
        </a:p>
      </dgm:t>
    </dgm:pt>
    <dgm:pt modelId="{51BF90B4-8ED7-43A7-AD23-2826B2A891DB}" type="sibTrans" cxnId="{88A1BAD3-4D02-4348-9BFB-990B4B7DC7B8}">
      <dgm:prSet/>
      <dgm:spPr/>
      <dgm:t>
        <a:bodyPr/>
        <a:lstStyle/>
        <a:p>
          <a:endParaRPr lang="en-US"/>
        </a:p>
      </dgm:t>
    </dgm:pt>
    <dgm:pt modelId="{4F9CFDB2-A95E-4662-861C-AC58AE06DD60}">
      <dgm:prSet/>
      <dgm:spPr/>
      <dgm:t>
        <a:bodyPr/>
        <a:lstStyle/>
        <a:p>
          <a:endParaRPr lang="en-US" dirty="0"/>
        </a:p>
      </dgm:t>
    </dgm:pt>
    <dgm:pt modelId="{2E7EDBA7-9C0A-4445-9925-1B4EC99CBFCB}" type="parTrans" cxnId="{0D0E7CD9-959E-4FA3-B5EC-950D8A89E0CE}">
      <dgm:prSet/>
      <dgm:spPr/>
      <dgm:t>
        <a:bodyPr/>
        <a:lstStyle/>
        <a:p>
          <a:endParaRPr lang="en-US"/>
        </a:p>
      </dgm:t>
    </dgm:pt>
    <dgm:pt modelId="{CC121CFE-38C4-46F2-B832-612C8A431C07}" type="sibTrans" cxnId="{0D0E7CD9-959E-4FA3-B5EC-950D8A89E0CE}">
      <dgm:prSet/>
      <dgm:spPr/>
      <dgm:t>
        <a:bodyPr/>
        <a:lstStyle/>
        <a:p>
          <a:endParaRPr lang="en-US"/>
        </a:p>
      </dgm:t>
    </dgm:pt>
    <dgm:pt modelId="{82A7ED97-14B6-4EEA-AEBF-97EBB0B723E6}" type="pres">
      <dgm:prSet presAssocID="{C55D3BD1-CB25-4133-9908-FEC09F66E20D}" presName="linear" presStyleCnt="0">
        <dgm:presLayoutVars>
          <dgm:animLvl val="lvl"/>
          <dgm:resizeHandles val="exact"/>
        </dgm:presLayoutVars>
      </dgm:prSet>
      <dgm:spPr/>
    </dgm:pt>
    <dgm:pt modelId="{8D069F64-4D8B-4381-953F-5E5EB1120211}" type="pres">
      <dgm:prSet presAssocID="{D379AED4-9366-455E-861F-4C6EC0140762}" presName="parentText" presStyleLbl="node1" presStyleIdx="0" presStyleCnt="1" custLinFactNeighborX="1196" custLinFactNeighborY="23317">
        <dgm:presLayoutVars>
          <dgm:chMax val="0"/>
          <dgm:bulletEnabled val="1"/>
        </dgm:presLayoutVars>
      </dgm:prSet>
      <dgm:spPr/>
    </dgm:pt>
    <dgm:pt modelId="{FA36D421-5CD6-4AD2-8D55-5187978D0D6E}" type="pres">
      <dgm:prSet presAssocID="{D379AED4-9366-455E-861F-4C6EC014076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736565-FBE4-47CD-8DF2-23C1054AF57B}" type="presOf" srcId="{4F9CFDB2-A95E-4662-861C-AC58AE06DD60}" destId="{FA36D421-5CD6-4AD2-8D55-5187978D0D6E}" srcOrd="0" destOrd="0" presId="urn:microsoft.com/office/officeart/2005/8/layout/vList2"/>
    <dgm:cxn modelId="{D5AB099B-195F-4E2E-B518-E9ED3852CB53}" type="presOf" srcId="{C55D3BD1-CB25-4133-9908-FEC09F66E20D}" destId="{82A7ED97-14B6-4EEA-AEBF-97EBB0B723E6}" srcOrd="0" destOrd="0" presId="urn:microsoft.com/office/officeart/2005/8/layout/vList2"/>
    <dgm:cxn modelId="{00D7FBAA-2C21-4114-9CCC-223D93D2CBF8}" type="presOf" srcId="{D379AED4-9366-455E-861F-4C6EC0140762}" destId="{8D069F64-4D8B-4381-953F-5E5EB1120211}" srcOrd="0" destOrd="0" presId="urn:microsoft.com/office/officeart/2005/8/layout/vList2"/>
    <dgm:cxn modelId="{88A1BAD3-4D02-4348-9BFB-990B4B7DC7B8}" srcId="{C55D3BD1-CB25-4133-9908-FEC09F66E20D}" destId="{D379AED4-9366-455E-861F-4C6EC0140762}" srcOrd="0" destOrd="0" parTransId="{087F3418-74EA-438B-8A39-FF65B088BE3E}" sibTransId="{51BF90B4-8ED7-43A7-AD23-2826B2A891DB}"/>
    <dgm:cxn modelId="{0D0E7CD9-959E-4FA3-B5EC-950D8A89E0CE}" srcId="{D379AED4-9366-455E-861F-4C6EC0140762}" destId="{4F9CFDB2-A95E-4662-861C-AC58AE06DD60}" srcOrd="0" destOrd="0" parTransId="{2E7EDBA7-9C0A-4445-9925-1B4EC99CBFCB}" sibTransId="{CC121CFE-38C4-46F2-B832-612C8A431C07}"/>
    <dgm:cxn modelId="{A91F1D3A-7666-4D2E-9B73-11AE8C81ABC1}" type="presParOf" srcId="{82A7ED97-14B6-4EEA-AEBF-97EBB0B723E6}" destId="{8D069F64-4D8B-4381-953F-5E5EB1120211}" srcOrd="0" destOrd="0" presId="urn:microsoft.com/office/officeart/2005/8/layout/vList2"/>
    <dgm:cxn modelId="{42188D80-DB80-45E1-9E12-5A7D509F7DC9}" type="presParOf" srcId="{82A7ED97-14B6-4EEA-AEBF-97EBB0B723E6}" destId="{FA36D421-5CD6-4AD2-8D55-5187978D0D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69F64-4D8B-4381-953F-5E5EB1120211}">
      <dsp:nvSpPr>
        <dsp:cNvPr id="0" name=""/>
        <dsp:cNvSpPr/>
      </dsp:nvSpPr>
      <dsp:spPr>
        <a:xfrm>
          <a:off x="0" y="1037"/>
          <a:ext cx="8434652" cy="345561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600" b="1" kern="1200" dirty="0">
              <a:solidFill>
                <a:schemeClr val="tx1"/>
              </a:solidFill>
            </a:rPr>
            <a:t>Assistive Technology</a:t>
          </a:r>
          <a:r>
            <a:rPr lang="en-IE" sz="1600" kern="1200" dirty="0">
              <a:solidFill>
                <a:schemeClr val="tx1"/>
              </a:solidFill>
            </a:rPr>
            <a:t> aims to empower people by enhancing their abilities or compensating for challenges caused by disabilities.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600" kern="1200" dirty="0">
              <a:solidFill>
                <a:schemeClr val="tx1"/>
              </a:solidFill>
            </a:rPr>
            <a:t>For example, it includes tools like screen readers for the visually impaired, speech-to-text software for those with mobility challenges, or hearing aids for those with hearing impairments.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IE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600" b="1" kern="1200" dirty="0">
              <a:solidFill>
                <a:schemeClr val="tx1"/>
              </a:solidFill>
            </a:rPr>
            <a:t>Generative AI</a:t>
          </a:r>
          <a:r>
            <a:rPr lang="en-IE" sz="1600" kern="1200" dirty="0">
              <a:solidFill>
                <a:schemeClr val="tx1"/>
              </a:solidFill>
            </a:rPr>
            <a:t> can play a role in advancing assistive technology. By generating text, images, speech, or even code, Generative AI can contribute to tools like: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600" kern="1200" dirty="0">
              <a:solidFill>
                <a:schemeClr val="tx1"/>
              </a:solidFill>
            </a:rPr>
            <a:t>Real-time captioning for live events.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600" kern="1200" dirty="0">
              <a:solidFill>
                <a:schemeClr val="tx1"/>
              </a:solidFill>
            </a:rPr>
            <a:t>Creating personalized learning materials or accessible content.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600" kern="1200" dirty="0">
              <a:solidFill>
                <a:schemeClr val="tx1"/>
              </a:solidFill>
            </a:rPr>
            <a:t>Generating visual descriptions for individuals with visual impairments.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600" kern="1200" dirty="0">
              <a:solidFill>
                <a:schemeClr val="tx1"/>
              </a:solidFill>
            </a:rPr>
            <a:t>Voice synthesis or conversational AI for those who cannot speak.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68689" y="169726"/>
        <a:ext cx="8097274" cy="3118234"/>
      </dsp:txXfrm>
    </dsp:sp>
    <dsp:sp modelId="{FA36D421-5CD6-4AD2-8D55-5187978D0D6E}">
      <dsp:nvSpPr>
        <dsp:cNvPr id="0" name=""/>
        <dsp:cNvSpPr/>
      </dsp:nvSpPr>
      <dsp:spPr>
        <a:xfrm>
          <a:off x="0" y="3456649"/>
          <a:ext cx="8434652" cy="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80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 dirty="0"/>
        </a:p>
      </dsp:txBody>
      <dsp:txXfrm>
        <a:off x="0" y="3456649"/>
        <a:ext cx="8434652" cy="8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69F64-4D8B-4381-953F-5E5EB1120211}">
      <dsp:nvSpPr>
        <dsp:cNvPr id="0" name=""/>
        <dsp:cNvSpPr/>
      </dsp:nvSpPr>
      <dsp:spPr>
        <a:xfrm>
          <a:off x="0" y="0"/>
          <a:ext cx="9019868" cy="447131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chemeClr val="tx1"/>
              </a:solidFill>
            </a:rPr>
            <a:t>Communication : </a:t>
          </a:r>
          <a:r>
            <a:rPr lang="en-IE" sz="1800" kern="1200" dirty="0">
              <a:solidFill>
                <a:schemeClr val="tx1"/>
              </a:solidFill>
            </a:rPr>
            <a:t>AI-powered speech-to-text and text-to-speech systems: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chemeClr val="tx1"/>
              </a:solidFill>
            </a:rPr>
            <a:t>Immersive reader and transcribe with Microsoft Word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b="1" kern="1200" dirty="0">
              <a:solidFill>
                <a:schemeClr val="tx1"/>
              </a:solidFill>
            </a:rPr>
            <a:t>Microsoft Transcribe : 				          Microsoft translation app with Microsoft OneNote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IE" sz="10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000" b="1" kern="1200" dirty="0">
              <a:solidFill>
                <a:schemeClr val="tx1"/>
              </a:solidFill>
            </a:rPr>
            <a:t> 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18272" y="218272"/>
        <a:ext cx="8583324" cy="4034772"/>
      </dsp:txXfrm>
    </dsp:sp>
    <dsp:sp modelId="{FA36D421-5CD6-4AD2-8D55-5187978D0D6E}">
      <dsp:nvSpPr>
        <dsp:cNvPr id="0" name=""/>
        <dsp:cNvSpPr/>
      </dsp:nvSpPr>
      <dsp:spPr>
        <a:xfrm>
          <a:off x="0" y="4472950"/>
          <a:ext cx="9019868" cy="81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81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 dirty="0"/>
        </a:p>
      </dsp:txBody>
      <dsp:txXfrm>
        <a:off x="0" y="4472950"/>
        <a:ext cx="9019868" cy="81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69F64-4D8B-4381-953F-5E5EB1120211}">
      <dsp:nvSpPr>
        <dsp:cNvPr id="0" name=""/>
        <dsp:cNvSpPr/>
      </dsp:nvSpPr>
      <dsp:spPr>
        <a:xfrm>
          <a:off x="0" y="0"/>
          <a:ext cx="5612888" cy="422713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chemeClr val="tx1"/>
              </a:solidFill>
            </a:rPr>
            <a:t>Learning Aids:</a:t>
          </a:r>
          <a:r>
            <a:rPr lang="en-IE" sz="1800" kern="1200" dirty="0">
              <a:solidFill>
                <a:schemeClr val="tx1"/>
              </a:solidFill>
            </a:rPr>
            <a:t> Personalized learning platforms for cognitive disabilities.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chemeClr val="tx1"/>
              </a:solidFill>
            </a:rPr>
            <a:t>Notetaking Apps: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chemeClr val="tx1"/>
              </a:solidFill>
            </a:rPr>
            <a:t>Glean- 90+ users in TCD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 err="1">
              <a:solidFill>
                <a:schemeClr val="tx1"/>
              </a:solidFill>
            </a:rPr>
            <a:t>Jamworks</a:t>
          </a:r>
          <a:r>
            <a:rPr lang="en-IE" sz="1800" kern="1200" dirty="0">
              <a:solidFill>
                <a:schemeClr val="tx1"/>
              </a:solidFill>
            </a:rPr>
            <a:t> – 6 users in TCD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chemeClr val="tx1"/>
              </a:solidFill>
            </a:rPr>
            <a:t>Google Notebook LM </a:t>
          </a:r>
          <a:r>
            <a:rPr lang="en-IE" sz="1800" kern="1200" dirty="0">
              <a:solidFill>
                <a:schemeClr val="tx1"/>
              </a:solidFill>
            </a:rPr>
            <a:t>is another free to use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>
              <a:solidFill>
                <a:schemeClr val="tx1"/>
              </a:solidFill>
            </a:rPr>
            <a:t>tool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800" kern="1200" dirty="0">
            <a:solidFill>
              <a:schemeClr val="tx1"/>
            </a:solidFill>
          </a:endParaRPr>
        </a:p>
      </dsp:txBody>
      <dsp:txXfrm>
        <a:off x="206352" y="206352"/>
        <a:ext cx="5200184" cy="3814432"/>
      </dsp:txXfrm>
    </dsp:sp>
    <dsp:sp modelId="{FA36D421-5CD6-4AD2-8D55-5187978D0D6E}">
      <dsp:nvSpPr>
        <dsp:cNvPr id="0" name=""/>
        <dsp:cNvSpPr/>
      </dsp:nvSpPr>
      <dsp:spPr>
        <a:xfrm>
          <a:off x="0" y="4242452"/>
          <a:ext cx="561288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0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dirty="0"/>
        </a:p>
      </dsp:txBody>
      <dsp:txXfrm>
        <a:off x="0" y="4242452"/>
        <a:ext cx="5612888" cy="298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69F64-4D8B-4381-953F-5E5EB1120211}">
      <dsp:nvSpPr>
        <dsp:cNvPr id="0" name=""/>
        <dsp:cNvSpPr/>
      </dsp:nvSpPr>
      <dsp:spPr>
        <a:xfrm>
          <a:off x="0" y="0"/>
          <a:ext cx="5612888" cy="396294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b="1" kern="1200" dirty="0">
              <a:solidFill>
                <a:schemeClr val="tx1"/>
              </a:solidFill>
            </a:rPr>
            <a:t>Learning Aids:</a:t>
          </a:r>
          <a:r>
            <a:rPr lang="en-IE" sz="2700" kern="1200" dirty="0">
              <a:solidFill>
                <a:schemeClr val="tx1"/>
              </a:solidFill>
            </a:rPr>
            <a:t> Personalized learning platforms for cognitive disabilities.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>
              <a:solidFill>
                <a:schemeClr val="tx1"/>
              </a:solidFill>
            </a:rPr>
            <a:t>Revision and time </a:t>
          </a:r>
          <a:r>
            <a:rPr lang="en-IE" sz="2700" kern="1200" dirty="0" err="1">
              <a:solidFill>
                <a:schemeClr val="tx1"/>
              </a:solidFill>
            </a:rPr>
            <a:t>mngt</a:t>
          </a:r>
          <a:r>
            <a:rPr lang="en-IE" sz="2700" kern="1200" dirty="0">
              <a:solidFill>
                <a:schemeClr val="tx1"/>
              </a:solidFill>
            </a:rPr>
            <a:t>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>
              <a:solidFill>
                <a:schemeClr val="tx1"/>
              </a:solidFill>
            </a:rPr>
            <a:t>Luna Flashcards -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>
              <a:solidFill>
                <a:schemeClr val="tx1"/>
              </a:solidFill>
            </a:rPr>
            <a:t>Boost  –  Organisation </a:t>
          </a:r>
        </a:p>
      </dsp:txBody>
      <dsp:txXfrm>
        <a:off x="193455" y="193455"/>
        <a:ext cx="5225978" cy="3576030"/>
      </dsp:txXfrm>
    </dsp:sp>
    <dsp:sp modelId="{FA36D421-5CD6-4AD2-8D55-5187978D0D6E}">
      <dsp:nvSpPr>
        <dsp:cNvPr id="0" name=""/>
        <dsp:cNvSpPr/>
      </dsp:nvSpPr>
      <dsp:spPr>
        <a:xfrm>
          <a:off x="0" y="4035834"/>
          <a:ext cx="561288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0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/>
        </a:p>
      </dsp:txBody>
      <dsp:txXfrm>
        <a:off x="0" y="4035834"/>
        <a:ext cx="5612888" cy="447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69F64-4D8B-4381-953F-5E5EB1120211}">
      <dsp:nvSpPr>
        <dsp:cNvPr id="0" name=""/>
        <dsp:cNvSpPr/>
      </dsp:nvSpPr>
      <dsp:spPr>
        <a:xfrm>
          <a:off x="0" y="0"/>
          <a:ext cx="10958396" cy="387579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>
              <a:solidFill>
                <a:schemeClr val="tx1"/>
              </a:solidFill>
            </a:rPr>
            <a:t>Mobility Solutions:</a:t>
          </a:r>
          <a:r>
            <a:rPr lang="en-IE" sz="1800" kern="1200" dirty="0">
              <a:solidFill>
                <a:schemeClr val="tx1"/>
              </a:solidFill>
            </a:rPr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 </a:t>
          </a:r>
          <a:r>
            <a:rPr lang="en-IE" sz="1800" kern="1200" dirty="0">
              <a:solidFill>
                <a:schemeClr val="tx1"/>
              </a:solidFill>
            </a:rPr>
            <a:t>Tools like the </a:t>
          </a:r>
          <a:r>
            <a:rPr lang="en-IE" sz="1800" i="1" kern="1200" dirty="0">
              <a:solidFill>
                <a:schemeClr val="tx1"/>
              </a:solidFill>
            </a:rPr>
            <a:t>Microsoft Seeing AI App</a:t>
          </a:r>
          <a:r>
            <a:rPr lang="en-IE" sz="1800" kern="1200" dirty="0">
              <a:solidFill>
                <a:schemeClr val="tx1"/>
              </a:solidFill>
            </a:rPr>
            <a:t> describe nearby objects, people, and text, providing real-time situational awareness: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8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IE" sz="10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000" b="1" kern="1200" dirty="0">
              <a:solidFill>
                <a:schemeClr val="tx1"/>
              </a:solidFill>
            </a:rPr>
            <a:t> 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89201" y="189201"/>
        <a:ext cx="10579994" cy="3497390"/>
      </dsp:txXfrm>
    </dsp:sp>
    <dsp:sp modelId="{FA36D421-5CD6-4AD2-8D55-5187978D0D6E}">
      <dsp:nvSpPr>
        <dsp:cNvPr id="0" name=""/>
        <dsp:cNvSpPr/>
      </dsp:nvSpPr>
      <dsp:spPr>
        <a:xfrm>
          <a:off x="0" y="3876485"/>
          <a:ext cx="10958396" cy="81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929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 dirty="0"/>
        </a:p>
      </dsp:txBody>
      <dsp:txXfrm>
        <a:off x="0" y="3876485"/>
        <a:ext cx="10958396" cy="819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69F64-4D8B-4381-953F-5E5EB1120211}">
      <dsp:nvSpPr>
        <dsp:cNvPr id="0" name=""/>
        <dsp:cNvSpPr/>
      </dsp:nvSpPr>
      <dsp:spPr>
        <a:xfrm>
          <a:off x="0" y="245797"/>
          <a:ext cx="10272596" cy="344448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solidFill>
                <a:schemeClr val="tx1"/>
              </a:solidFill>
            </a:rPr>
            <a:t>Increased Independence:</a:t>
          </a:r>
          <a:r>
            <a:rPr lang="en-IE" sz="1600" kern="1200" dirty="0">
              <a:solidFill>
                <a:schemeClr val="tx1"/>
              </a:solidFill>
            </a:rPr>
            <a:t> Smart assistants (e.g., virtual AI helpers) allow users to control devices, manage schedules, and perform everyday tasks using voice commands or accessible interfaces – Boost tool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solidFill>
                <a:schemeClr val="tx1"/>
              </a:solidFill>
            </a:rPr>
            <a:t>Enhanced Accessibility:</a:t>
          </a:r>
          <a:r>
            <a:rPr lang="en-IE" sz="1600" kern="1200" dirty="0">
              <a:solidFill>
                <a:schemeClr val="tx1"/>
              </a:solidFill>
            </a:rPr>
            <a:t> Real-time language translation and sign language recognition expand communication possibilities for deaf or hard-of-hearing individuals sign language avatars, etc. - </a:t>
          </a:r>
          <a:r>
            <a:rPr lang="en-IE" sz="1600" kern="1200" dirty="0">
              <a:hlinkClick xmlns:r="http://schemas.openxmlformats.org/officeDocument/2006/relationships" r:id="rId1"/>
            </a:rPr>
            <a:t>ISL : Avatar Page</a:t>
          </a:r>
          <a:r>
            <a:rPr lang="en-IE" sz="1600" kern="120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solidFill>
                <a:schemeClr val="tx1"/>
              </a:solidFill>
            </a:rPr>
            <a:t>Personalization: </a:t>
          </a:r>
          <a:r>
            <a:rPr lang="en-IE" sz="1600" b="0" kern="1200" dirty="0">
              <a:solidFill>
                <a:schemeClr val="tx1"/>
              </a:solidFill>
            </a:rPr>
            <a:t>AI-driven applications can adapt over time, learning from user behaviour to provide better support and reduce frustration – e.g. Grammarly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600" b="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solidFill>
                <a:schemeClr val="tx1"/>
              </a:solidFill>
            </a:rPr>
            <a:t>Accessibility Across Digital Platforms - </a:t>
          </a:r>
          <a:r>
            <a:rPr lang="en-IE" sz="1600" kern="1200" dirty="0">
              <a:solidFill>
                <a:schemeClr val="tx1"/>
              </a:solidFill>
            </a:rPr>
            <a:t>Automatic captioning, transcription services, and AI-generated alt text make online content more inclusive for individuals with visual or auditory disabilities – transcription tools within Office 365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168146" y="413943"/>
        <a:ext cx="9936304" cy="3108188"/>
      </dsp:txXfrm>
    </dsp:sp>
    <dsp:sp modelId="{FA36D421-5CD6-4AD2-8D55-5187978D0D6E}">
      <dsp:nvSpPr>
        <dsp:cNvPr id="0" name=""/>
        <dsp:cNvSpPr/>
      </dsp:nvSpPr>
      <dsp:spPr>
        <a:xfrm>
          <a:off x="0" y="3690278"/>
          <a:ext cx="10272596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15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200" kern="1200" dirty="0"/>
        </a:p>
      </dsp:txBody>
      <dsp:txXfrm>
        <a:off x="0" y="3690278"/>
        <a:ext cx="10272596" cy="2649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69F64-4D8B-4381-953F-5E5EB1120211}">
      <dsp:nvSpPr>
        <dsp:cNvPr id="0" name=""/>
        <dsp:cNvSpPr/>
      </dsp:nvSpPr>
      <dsp:spPr>
        <a:xfrm>
          <a:off x="0" y="14690"/>
          <a:ext cx="9902544" cy="411756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solidFill>
                <a:schemeClr val="tx1"/>
              </a:solidFill>
            </a:rPr>
            <a:t>Adaptive Prosthetics:</a:t>
          </a:r>
          <a:r>
            <a:rPr lang="en-IE" sz="1400" kern="1200" dirty="0">
              <a:solidFill>
                <a:schemeClr val="tx1"/>
              </a:solidFill>
            </a:rPr>
            <a:t> AI-driven prosthetic devices with enhanced precision and adaptability for real-time user needs.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solidFill>
                <a:schemeClr val="tx1"/>
              </a:solidFill>
            </a:rPr>
            <a:t>Companion Robots:</a:t>
          </a:r>
          <a:r>
            <a:rPr lang="en-IE" sz="1400" kern="1200" dirty="0">
              <a:solidFill>
                <a:schemeClr val="tx1"/>
              </a:solidFill>
            </a:rPr>
            <a:t> Providing emotional support, assistance with daily tasks, or even social interaction for individuals with limited mobility or isolation- </a:t>
          </a:r>
          <a:r>
            <a:rPr lang="en-IE" sz="1400" kern="1200" dirty="0" err="1">
              <a:solidFill>
                <a:schemeClr val="tx1"/>
              </a:solidFill>
            </a:rPr>
            <a:t>e.g</a:t>
          </a:r>
          <a:r>
            <a:rPr lang="en-IE" sz="1400" kern="1200" dirty="0">
              <a:solidFill>
                <a:schemeClr val="tx1"/>
              </a:solidFill>
            </a:rPr>
            <a:t> Gemini from Google been an example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solidFill>
                <a:schemeClr val="tx1"/>
              </a:solidFill>
            </a:rPr>
            <a:t>Cognitive Enhancements: </a:t>
          </a:r>
          <a:r>
            <a:rPr lang="en-IE" sz="1400" b="0" kern="1200" dirty="0">
              <a:solidFill>
                <a:schemeClr val="tx1"/>
              </a:solidFill>
            </a:rPr>
            <a:t>Tools for memory support, task organisation, and learning aids for people with cognitive disabilities – like the Luna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b="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solidFill>
                <a:schemeClr val="tx1"/>
              </a:solidFill>
            </a:rPr>
            <a:t>Immersive Experiences with AR/VR: </a:t>
          </a:r>
          <a:r>
            <a:rPr lang="en-IE" sz="1400" kern="1200" dirty="0">
              <a:solidFill>
                <a:schemeClr val="tx1"/>
              </a:solidFill>
            </a:rPr>
            <a:t>Developing </a:t>
          </a:r>
          <a:r>
            <a:rPr lang="en-IE" sz="1400" b="1" kern="1200" dirty="0">
              <a:solidFill>
                <a:schemeClr val="tx1"/>
              </a:solidFill>
            </a:rPr>
            <a:t>immersive environments</a:t>
          </a:r>
          <a:r>
            <a:rPr lang="en-IE" sz="1400" kern="1200" dirty="0">
              <a:solidFill>
                <a:schemeClr val="tx1"/>
              </a:solidFill>
            </a:rPr>
            <a:t> that can simulate real-world scenarios to aid in therapy, skill development, and accessibility training.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400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>
              <a:solidFill>
                <a:schemeClr val="tx1"/>
              </a:solidFill>
            </a:rPr>
            <a:t>Advancing Policies and Ethical Design: </a:t>
          </a:r>
          <a:r>
            <a:rPr lang="en-IE" sz="1400" kern="1200" dirty="0">
              <a:solidFill>
                <a:schemeClr val="tx1"/>
              </a:solidFill>
            </a:rPr>
            <a:t>Opportunities to influence global standards for inclusive technology design. Collaborative efforts to create </a:t>
          </a:r>
          <a:r>
            <a:rPr lang="en-IE" sz="1400" b="0" kern="1200" dirty="0">
              <a:solidFill>
                <a:schemeClr val="tx1"/>
              </a:solidFill>
            </a:rPr>
            <a:t>affordable and universally accessible assistive tools.</a:t>
          </a:r>
        </a:p>
      </dsp:txBody>
      <dsp:txXfrm>
        <a:off x="201003" y="215693"/>
        <a:ext cx="9500538" cy="3715557"/>
      </dsp:txXfrm>
    </dsp:sp>
    <dsp:sp modelId="{FA36D421-5CD6-4AD2-8D55-5187978D0D6E}">
      <dsp:nvSpPr>
        <dsp:cNvPr id="0" name=""/>
        <dsp:cNvSpPr/>
      </dsp:nvSpPr>
      <dsp:spPr>
        <a:xfrm>
          <a:off x="0" y="4132254"/>
          <a:ext cx="9902544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406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400" kern="1200" dirty="0"/>
        </a:p>
      </dsp:txBody>
      <dsp:txXfrm>
        <a:off x="0" y="4132254"/>
        <a:ext cx="9902544" cy="7120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69F64-4D8B-4381-953F-5E5EB1120211}">
      <dsp:nvSpPr>
        <dsp:cNvPr id="0" name=""/>
        <dsp:cNvSpPr/>
      </dsp:nvSpPr>
      <dsp:spPr>
        <a:xfrm>
          <a:off x="0" y="8908"/>
          <a:ext cx="10554207" cy="406108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solidFill>
                <a:schemeClr val="tx1"/>
              </a:solidFill>
            </a:rPr>
            <a:t>Ethical Concerns:</a:t>
          </a:r>
          <a:r>
            <a:rPr lang="en-IE" sz="1600" kern="1200" dirty="0">
              <a:solidFill>
                <a:schemeClr val="tx1"/>
              </a:solidFill>
            </a:rPr>
            <a:t> Privacy, data security, and bias in AI systems -  Lack of representation of marginalised groups in development processes.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solidFill>
                <a:schemeClr val="tx1"/>
              </a:solidFill>
            </a:rPr>
            <a:t>Accessibility Gaps:</a:t>
          </a:r>
          <a:r>
            <a:rPr lang="en-IE" sz="1600" kern="1200" dirty="0">
              <a:solidFill>
                <a:schemeClr val="tx1"/>
              </a:solidFill>
            </a:rPr>
            <a:t> Ensuring inclusivity in AI design - Ensuring these technologies are easy to use for people with diverse disabilities. Addressing compatibility with other assistive tools (e.g., screen readers, Braille devices).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>
              <a:solidFill>
                <a:schemeClr val="tx1"/>
              </a:solidFill>
            </a:rPr>
            <a:t>Privacy and Security Concerns - </a:t>
          </a:r>
          <a:r>
            <a:rPr lang="en-IE" sz="1600" kern="1200" dirty="0">
              <a:solidFill>
                <a:schemeClr val="tx1"/>
              </a:solidFill>
            </a:rPr>
            <a:t>Generative AI systems often require significant data collection, which raises concerns about how personal and sensitive data is handled. Risks of unauthorised access or misuse of user data.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IE" sz="16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600" b="1" kern="1200" dirty="0">
              <a:solidFill>
                <a:schemeClr val="tx1"/>
              </a:solidFill>
            </a:rPr>
            <a:t>Training and Awareness - </a:t>
          </a:r>
          <a:r>
            <a:rPr lang="en-IE" sz="1600" b="0" kern="1200" dirty="0">
              <a:solidFill>
                <a:schemeClr val="tx1"/>
              </a:solidFill>
            </a:rPr>
            <a:t>Users</a:t>
          </a:r>
          <a:r>
            <a:rPr lang="en-IE" sz="1600" kern="1200" dirty="0">
              <a:solidFill>
                <a:schemeClr val="tx1"/>
              </a:solidFill>
            </a:rPr>
            <a:t> and caregivers may require training to fully benefit from these tools.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E" sz="1600" kern="1200" dirty="0">
              <a:solidFill>
                <a:schemeClr val="tx1"/>
              </a:solidFill>
            </a:rPr>
            <a:t>Lack of awareness about available technologies or how to integrate them effectively.</a:t>
          </a:r>
        </a:p>
      </dsp:txBody>
      <dsp:txXfrm>
        <a:off x="198246" y="207154"/>
        <a:ext cx="10157715" cy="3664595"/>
      </dsp:txXfrm>
    </dsp:sp>
    <dsp:sp modelId="{FA36D421-5CD6-4AD2-8D55-5187978D0D6E}">
      <dsp:nvSpPr>
        <dsp:cNvPr id="0" name=""/>
        <dsp:cNvSpPr/>
      </dsp:nvSpPr>
      <dsp:spPr>
        <a:xfrm>
          <a:off x="0" y="4151939"/>
          <a:ext cx="10554207" cy="8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09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400" kern="1200" dirty="0"/>
        </a:p>
      </dsp:txBody>
      <dsp:txXfrm>
        <a:off x="0" y="4151939"/>
        <a:ext cx="10554207" cy="827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69F64-4D8B-4381-953F-5E5EB1120211}">
      <dsp:nvSpPr>
        <dsp:cNvPr id="0" name=""/>
        <dsp:cNvSpPr/>
      </dsp:nvSpPr>
      <dsp:spPr>
        <a:xfrm>
          <a:off x="0" y="150091"/>
          <a:ext cx="10237959" cy="298116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>
              <a:solidFill>
                <a:schemeClr val="tx1"/>
              </a:solidFill>
            </a:rPr>
            <a:t>By integrating AI into workplaces and educational institutions, individuals with disabilities can overcome barriers to employment and education, promoting inclusivity and equity.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>
              <a:solidFill>
                <a:schemeClr val="tx1"/>
              </a:solidFill>
            </a:rPr>
            <a:t>Assistive AI tools help users participate fully in social, professional, and recreational activities.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>
              <a:solidFill>
                <a:schemeClr val="tx1"/>
              </a:solidFill>
            </a:rPr>
            <a:t>Call to action: Advocate for inclusive innovation and accessibility.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145528" y="295619"/>
        <a:ext cx="9946903" cy="2690104"/>
      </dsp:txXfrm>
    </dsp:sp>
    <dsp:sp modelId="{FA36D421-5CD6-4AD2-8D55-5187978D0D6E}">
      <dsp:nvSpPr>
        <dsp:cNvPr id="0" name=""/>
        <dsp:cNvSpPr/>
      </dsp:nvSpPr>
      <dsp:spPr>
        <a:xfrm>
          <a:off x="0" y="3030857"/>
          <a:ext cx="10237959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05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3030857"/>
        <a:ext cx="10237959" cy="43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D886A-E497-4A57-903F-2A134D426071}" type="datetimeFigureOut">
              <a:rPr lang="en-IE" smtClean="0"/>
              <a:t>27/05/2025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E0F69-2E9D-412C-B12E-DFEFA3B66F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06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B8A-D372-458B-BFCD-1C1D1D229F2D}" type="datetime1">
              <a:rPr lang="en-IE" smtClean="0"/>
              <a:t>27/05/2025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18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DDDC-B115-42AB-A9BD-B09F85E1CAC3}" type="datetime1">
              <a:rPr lang="en-IE" smtClean="0"/>
              <a:t>27/05/2025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291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4FB-D20C-4CCA-9753-A27C8CB85C22}" type="datetime1">
              <a:rPr lang="en-IE" smtClean="0"/>
              <a:t>27/05/2025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534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9ECA-638A-4FBB-BB4F-5905A6BC0238}" type="datetime1">
              <a:rPr lang="en-IE" smtClean="0"/>
              <a:t>27/05/2025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774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3C3E-2E41-44F5-818F-96B4B7C6A83E}" type="datetime1">
              <a:rPr lang="en-IE" smtClean="0"/>
              <a:t>27/05/2025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‹#›</a:t>
            </a:fld>
            <a:endParaRPr lang="en-I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29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7C7F-340B-4C4D-BA35-CBCE77137BF1}" type="datetime1">
              <a:rPr lang="en-IE" smtClean="0"/>
              <a:t>27/05/2025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684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A23C-6501-4200-A731-BC006CB4B5A3}" type="datetime1">
              <a:rPr lang="en-IE" smtClean="0"/>
              <a:t>27/05/2025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74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C7D7-1DCB-443F-BEE1-E4753A4BFC3B}" type="datetime1">
              <a:rPr lang="en-IE" smtClean="0"/>
              <a:t>27/05/2025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823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76BC-47E5-4B01-A464-520AABB40114}" type="datetime1">
              <a:rPr lang="en-IE" smtClean="0"/>
              <a:t>27/05/2025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691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194123-6C3B-4B41-997C-A4CD84F48F09}" type="datetime1">
              <a:rPr lang="en-IE" smtClean="0"/>
              <a:t>27/05/2025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5B7704-1A23-4145-AC28-F6EB6A6CCA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279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707B-5EF2-4541-95A9-4C55788FB5C9}" type="datetime1">
              <a:rPr lang="en-IE" smtClean="0"/>
              <a:t>27/05/2025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355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942C27-6202-4AA3-9AB7-27D56C25001D}" type="datetime1">
              <a:rPr lang="en-IE" smtClean="0"/>
              <a:t>27/05/2025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5B7704-1A23-4145-AC28-F6EB6A6CCAB1}" type="slidenum">
              <a:rPr lang="en-IE" smtClean="0"/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33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skds@tcd.i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7.jpeg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tan rectangles with white text&#10;&#10;Description automatically generated">
            <a:extLst>
              <a:ext uri="{FF2B5EF4-FFF2-40B4-BE49-F238E27FC236}">
                <a16:creationId xmlns:a16="http://schemas.microsoft.com/office/drawing/2014/main" id="{FC347CBB-BDF7-EAB7-F690-FA59BF81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99" y="-16634"/>
            <a:ext cx="2684501" cy="2590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0D89A-29CA-E997-E156-188BF4715C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>
                <a:ea typeface="Calibri Light"/>
                <a:cs typeface="Calibri Light"/>
              </a:rPr>
              <a:t>Assistive Technology and Gen AI 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CE5C8-CA79-1AF2-6FF8-609BE4423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Supporting disabled users in TCD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2ACA-803F-DE35-4536-8FC929C9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1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1DE7C-925F-6063-A974-13BEE997F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45785" y="5316784"/>
            <a:ext cx="364621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tan rectangles with white text&#10;&#10;Description automatically generated">
            <a:extLst>
              <a:ext uri="{FF2B5EF4-FFF2-40B4-BE49-F238E27FC236}">
                <a16:creationId xmlns:a16="http://schemas.microsoft.com/office/drawing/2014/main" id="{FC347CBB-BDF7-EAB7-F690-FA59BF81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064" y="147959"/>
            <a:ext cx="2197608" cy="14574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2ACA-803F-DE35-4536-8FC929C9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10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7E282-E7C8-88D9-E229-3CE35199A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45785" y="5188768"/>
            <a:ext cx="3646215" cy="1143001"/>
          </a:xfrm>
          <a:prstGeom prst="rect">
            <a:avLst/>
          </a:prstGeom>
        </p:spPr>
      </p:pic>
      <p:graphicFrame>
        <p:nvGraphicFramePr>
          <p:cNvPr id="13" name="TextBox 6">
            <a:extLst>
              <a:ext uri="{FF2B5EF4-FFF2-40B4-BE49-F238E27FC236}">
                <a16:creationId xmlns:a16="http://schemas.microsoft.com/office/drawing/2014/main" id="{0708ECA1-FB20-2EAB-F657-58102A26A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652671"/>
              </p:ext>
            </p:extLst>
          </p:nvPr>
        </p:nvGraphicFramePr>
        <p:xfrm>
          <a:off x="974523" y="2130733"/>
          <a:ext cx="10237959" cy="351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C2D49B3-F709-85E6-8288-B26E2F11DA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96963" y="955130"/>
            <a:ext cx="26003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IE" sz="4400" b="1" dirty="0"/>
              <a:t>Conclusion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9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0743" y="127561"/>
            <a:ext cx="11250869" cy="5864033"/>
            <a:chOff x="0" y="0"/>
            <a:chExt cx="4444788" cy="23166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4788" cy="2316655"/>
            </a:xfrm>
            <a:custGeom>
              <a:avLst/>
              <a:gdLst/>
              <a:ahLst/>
              <a:cxnLst/>
              <a:rect l="l" t="t" r="r" b="b"/>
              <a:pathLst>
                <a:path w="4444788" h="2316655">
                  <a:moveTo>
                    <a:pt x="0" y="0"/>
                  </a:moveTo>
                  <a:lnTo>
                    <a:pt x="4444788" y="0"/>
                  </a:lnTo>
                  <a:lnTo>
                    <a:pt x="4444788" y="2316655"/>
                  </a:lnTo>
                  <a:lnTo>
                    <a:pt x="0" y="2316655"/>
                  </a:lnTo>
                  <a:close/>
                </a:path>
              </a:pathLst>
            </a:custGeom>
            <a:solidFill>
              <a:srgbClr val="FFFFF3"/>
            </a:solidFill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0" y="3468211"/>
            <a:ext cx="38299" cy="2523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73"/>
              </a:lnSpc>
              <a:spcBef>
                <a:spcPct val="0"/>
              </a:spcBef>
            </a:pPr>
            <a:r>
              <a:rPr lang="en-US" sz="1266">
                <a:solidFill>
                  <a:srgbClr val="000000"/>
                </a:solidFill>
                <a:latin typeface="Open Sans Light"/>
              </a:rPr>
              <a:t>.</a:t>
            </a:r>
          </a:p>
          <a:p>
            <a:pPr>
              <a:lnSpc>
                <a:spcPts val="1773"/>
              </a:lnSpc>
              <a:spcBef>
                <a:spcPct val="0"/>
              </a:spcBef>
            </a:pPr>
            <a:endParaRPr lang="en-US" sz="1266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1773"/>
              </a:lnSpc>
              <a:spcBef>
                <a:spcPct val="0"/>
              </a:spcBef>
            </a:pPr>
            <a:endParaRPr lang="en-US" sz="1266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1773"/>
              </a:lnSpc>
              <a:spcBef>
                <a:spcPct val="0"/>
              </a:spcBef>
            </a:pPr>
            <a:endParaRPr lang="en-US" sz="1266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1773"/>
              </a:lnSpc>
              <a:spcBef>
                <a:spcPct val="0"/>
              </a:spcBef>
            </a:pPr>
            <a:endParaRPr lang="en-US" sz="1266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1773"/>
              </a:lnSpc>
              <a:spcBef>
                <a:spcPct val="0"/>
              </a:spcBef>
            </a:pPr>
            <a:endParaRPr lang="en-US" sz="1266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1773"/>
              </a:lnSpc>
              <a:spcBef>
                <a:spcPct val="0"/>
              </a:spcBef>
            </a:pPr>
            <a:endParaRPr lang="en-US" sz="1266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1773"/>
              </a:lnSpc>
              <a:spcBef>
                <a:spcPct val="0"/>
              </a:spcBef>
            </a:pPr>
            <a:endParaRPr lang="en-US" sz="1266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1773"/>
              </a:lnSpc>
              <a:spcBef>
                <a:spcPct val="0"/>
              </a:spcBef>
            </a:pPr>
            <a:endParaRPr lang="en-US" sz="1266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1773"/>
              </a:lnSpc>
              <a:spcBef>
                <a:spcPct val="0"/>
              </a:spcBef>
            </a:pPr>
            <a:endParaRPr lang="en-US" sz="1266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1773"/>
              </a:lnSpc>
              <a:spcBef>
                <a:spcPct val="0"/>
              </a:spcBef>
            </a:pPr>
            <a:endParaRPr lang="en-US" sz="1266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8" name="Picture 4" descr="Printing House Square on Trinity College campus, where the Disability Service is located.">
            <a:extLst>
              <a:ext uri="{FF2B5EF4-FFF2-40B4-BE49-F238E27FC236}">
                <a16:creationId xmlns:a16="http://schemas.microsoft.com/office/drawing/2014/main" id="{AA94A184-24EB-4471-95C1-161EF9CFA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75" b="32564"/>
          <a:stretch/>
        </p:blipFill>
        <p:spPr>
          <a:xfrm>
            <a:off x="470565" y="394355"/>
            <a:ext cx="11250869" cy="342417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E54ADE-4432-42CE-85DF-EC85F2F49E3B}"/>
              </a:ext>
            </a:extLst>
          </p:cNvPr>
          <p:cNvSpPr txBox="1">
            <a:spLocks/>
          </p:cNvSpPr>
          <p:nvPr/>
        </p:nvSpPr>
        <p:spPr>
          <a:xfrm>
            <a:off x="711201" y="3866754"/>
            <a:ext cx="329088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823278"/>
                </a:solidFill>
              </a:rPr>
              <a:t>How to contact The Disability Service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DEB85DE-B4CB-4A4E-8EDF-98C6427334EE}"/>
              </a:ext>
            </a:extLst>
          </p:cNvPr>
          <p:cNvSpPr txBox="1">
            <a:spLocks/>
          </p:cNvSpPr>
          <p:nvPr/>
        </p:nvSpPr>
        <p:spPr>
          <a:xfrm>
            <a:off x="4002088" y="3866753"/>
            <a:ext cx="7814542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.</a:t>
            </a:r>
            <a:endParaRPr lang="en-US" sz="2933" dirty="0"/>
          </a:p>
          <a:p>
            <a:pPr marL="0">
              <a:lnSpc>
                <a:spcPct val="90000"/>
              </a:lnSpc>
            </a:pPr>
            <a:r>
              <a:rPr lang="en-US" sz="2400" dirty="0"/>
              <a:t>Email – 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askds@tcd.ie.</a:t>
            </a:r>
          </a:p>
          <a:p>
            <a:pPr marL="0">
              <a:lnSpc>
                <a:spcPct val="90000"/>
              </a:lnSpc>
            </a:pPr>
            <a:r>
              <a:rPr lang="en-US" sz="2400" dirty="0"/>
              <a:t>Visit us at the disAbility Hub in Printing House Square.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51C58-0CCE-6745-688F-31959EC4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30410" y="6319440"/>
            <a:ext cx="1870268" cy="5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7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tan rectangles with white text&#10;&#10;Description automatically generated">
            <a:extLst>
              <a:ext uri="{FF2B5EF4-FFF2-40B4-BE49-F238E27FC236}">
                <a16:creationId xmlns:a16="http://schemas.microsoft.com/office/drawing/2014/main" id="{FC347CBB-BDF7-EAB7-F690-FA59BF81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99" y="-16634"/>
            <a:ext cx="2684501" cy="25901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2ACA-803F-DE35-4536-8FC929C9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2</a:t>
            </a:fld>
            <a:endParaRPr lang="en-IE"/>
          </a:p>
        </p:txBody>
      </p:sp>
      <p:graphicFrame>
        <p:nvGraphicFramePr>
          <p:cNvPr id="13" name="TextBox 6">
            <a:extLst>
              <a:ext uri="{FF2B5EF4-FFF2-40B4-BE49-F238E27FC236}">
                <a16:creationId xmlns:a16="http://schemas.microsoft.com/office/drawing/2014/main" id="{0708ECA1-FB20-2EAB-F657-58102A26A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11436"/>
              </p:ext>
            </p:extLst>
          </p:nvPr>
        </p:nvGraphicFramePr>
        <p:xfrm>
          <a:off x="974524" y="2130733"/>
          <a:ext cx="8434652" cy="3538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C2D49B3-F709-85E6-8288-B26E2F11DA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51243" y="517667"/>
            <a:ext cx="327525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Introduction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7E282-E7C8-88D9-E229-3CE35199A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545785" y="5188768"/>
            <a:ext cx="364621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2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tan rectangles with white text&#10;&#10;Description automatically generated">
            <a:extLst>
              <a:ext uri="{FF2B5EF4-FFF2-40B4-BE49-F238E27FC236}">
                <a16:creationId xmlns:a16="http://schemas.microsoft.com/office/drawing/2014/main" id="{FC347CBB-BDF7-EAB7-F690-FA59BF81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99" y="-16634"/>
            <a:ext cx="2684501" cy="25901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2ACA-803F-DE35-4536-8FC929C9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3</a:t>
            </a:fld>
            <a:endParaRPr lang="en-IE"/>
          </a:p>
        </p:txBody>
      </p:sp>
      <p:graphicFrame>
        <p:nvGraphicFramePr>
          <p:cNvPr id="13" name="TextBox 6">
            <a:extLst>
              <a:ext uri="{FF2B5EF4-FFF2-40B4-BE49-F238E27FC236}">
                <a16:creationId xmlns:a16="http://schemas.microsoft.com/office/drawing/2014/main" id="{0708ECA1-FB20-2EAB-F657-58102A26A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816473"/>
              </p:ext>
            </p:extLst>
          </p:nvPr>
        </p:nvGraphicFramePr>
        <p:xfrm>
          <a:off x="178996" y="1775920"/>
          <a:ext cx="9019868" cy="455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C2D49B3-F709-85E6-8288-B26E2F11DA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51243" y="171418"/>
            <a:ext cx="715465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IE" sz="4500" dirty="0"/>
              <a:t>Key Applications of Generative </a:t>
            </a:r>
            <a:br>
              <a:rPr lang="en-IE" sz="4500" dirty="0"/>
            </a:br>
            <a:r>
              <a:rPr lang="en-IE" sz="4500" dirty="0"/>
              <a:t>AI in Assistive Technology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0B3BB-5DD6-5A4A-FF73-ADB3B6AC22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843" y="3750392"/>
            <a:ext cx="4182725" cy="2287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9DB01-6BF5-594A-2A07-AE799F87FD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9986" y="3750392"/>
            <a:ext cx="4182725" cy="2434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87E282-E7C8-88D9-E229-3CE35199A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039814" y="5188768"/>
            <a:ext cx="3033312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tan rectangles with white text&#10;&#10;Description automatically generated">
            <a:extLst>
              <a:ext uri="{FF2B5EF4-FFF2-40B4-BE49-F238E27FC236}">
                <a16:creationId xmlns:a16="http://schemas.microsoft.com/office/drawing/2014/main" id="{FC347CBB-BDF7-EAB7-F690-FA59BF81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92" y="171417"/>
            <a:ext cx="1712976" cy="14773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2ACA-803F-DE35-4536-8FC929C9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4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7E282-E7C8-88D9-E229-3CE35199A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45785" y="5188768"/>
            <a:ext cx="3646215" cy="1143001"/>
          </a:xfrm>
          <a:prstGeom prst="rect">
            <a:avLst/>
          </a:prstGeom>
        </p:spPr>
      </p:pic>
      <p:graphicFrame>
        <p:nvGraphicFramePr>
          <p:cNvPr id="13" name="TextBox 6">
            <a:extLst>
              <a:ext uri="{FF2B5EF4-FFF2-40B4-BE49-F238E27FC236}">
                <a16:creationId xmlns:a16="http://schemas.microsoft.com/office/drawing/2014/main" id="{0708ECA1-FB20-2EAB-F657-58102A26A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625351"/>
              </p:ext>
            </p:extLst>
          </p:nvPr>
        </p:nvGraphicFramePr>
        <p:xfrm>
          <a:off x="75310" y="1903936"/>
          <a:ext cx="5612888" cy="455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C2D49B3-F709-85E6-8288-B26E2F11DA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51243" y="171418"/>
            <a:ext cx="715465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IE" sz="4500" dirty="0"/>
              <a:t>Key Applications of Generative </a:t>
            </a:r>
            <a:br>
              <a:rPr lang="en-IE" sz="4500" dirty="0"/>
            </a:br>
            <a:r>
              <a:rPr lang="en-IE" sz="4500" dirty="0"/>
              <a:t>AI in Assistive Technology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AutoShape 2" descr="Jamworks AI Note Taking App: Study App for Students">
            <a:extLst>
              <a:ext uri="{FF2B5EF4-FFF2-40B4-BE49-F238E27FC236}">
                <a16:creationId xmlns:a16="http://schemas.microsoft.com/office/drawing/2014/main" id="{7E19E658-77B1-A470-4D02-EC40EF4AB1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2D9D4F-8A17-516F-D5BD-4B3EBB3DD6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648746"/>
            <a:ext cx="6020690" cy="2772156"/>
          </a:xfrm>
          <a:prstGeom prst="rect">
            <a:avLst/>
          </a:prstGeom>
        </p:spPr>
      </p:pic>
      <p:pic>
        <p:nvPicPr>
          <p:cNvPr id="5124" name="Picture 4" descr="Sonocent">
            <a:extLst>
              <a:ext uri="{FF2B5EF4-FFF2-40B4-BE49-F238E27FC236}">
                <a16:creationId xmlns:a16="http://schemas.microsoft.com/office/drawing/2014/main" id="{BA40DA73-8D62-C7D0-5DD6-230EF79B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79" y="4505396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8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tan rectangles with white text&#10;&#10;Description automatically generated">
            <a:extLst>
              <a:ext uri="{FF2B5EF4-FFF2-40B4-BE49-F238E27FC236}">
                <a16:creationId xmlns:a16="http://schemas.microsoft.com/office/drawing/2014/main" id="{FC347CBB-BDF7-EAB7-F690-FA59BF81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92" y="171417"/>
            <a:ext cx="1712976" cy="14773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2ACA-803F-DE35-4536-8FC929C9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5</a:t>
            </a:fld>
            <a:endParaRPr lang="en-IE"/>
          </a:p>
        </p:txBody>
      </p:sp>
      <p:graphicFrame>
        <p:nvGraphicFramePr>
          <p:cNvPr id="13" name="TextBox 6">
            <a:extLst>
              <a:ext uri="{FF2B5EF4-FFF2-40B4-BE49-F238E27FC236}">
                <a16:creationId xmlns:a16="http://schemas.microsoft.com/office/drawing/2014/main" id="{0708ECA1-FB20-2EAB-F657-58102A26A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630297"/>
              </p:ext>
            </p:extLst>
          </p:nvPr>
        </p:nvGraphicFramePr>
        <p:xfrm>
          <a:off x="75310" y="1903936"/>
          <a:ext cx="5612888" cy="455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C2D49B3-F709-85E6-8288-B26E2F11DA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51243" y="171418"/>
            <a:ext cx="715465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IE" sz="4500" dirty="0"/>
              <a:t>Key Applications of Generative </a:t>
            </a:r>
            <a:br>
              <a:rPr lang="en-IE" sz="4500" dirty="0"/>
            </a:br>
            <a:r>
              <a:rPr lang="en-IE" sz="4500" dirty="0"/>
              <a:t>AI in Assistive Technology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AutoShape 2" descr="Jamworks AI Note Taking App: Study App for Students">
            <a:extLst>
              <a:ext uri="{FF2B5EF4-FFF2-40B4-BE49-F238E27FC236}">
                <a16:creationId xmlns:a16="http://schemas.microsoft.com/office/drawing/2014/main" id="{7E19E658-77B1-A470-4D02-EC40EF4AB1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DB40DF-0A02-FEC5-3201-4AA9A07CBE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699188"/>
            <a:ext cx="3972903" cy="1999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3CFBB7-E5AC-0520-DF49-5CC094B665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9179" y="3699140"/>
            <a:ext cx="4907511" cy="25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8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tan rectangles with white text&#10;&#10;Description automatically generated">
            <a:extLst>
              <a:ext uri="{FF2B5EF4-FFF2-40B4-BE49-F238E27FC236}">
                <a16:creationId xmlns:a16="http://schemas.microsoft.com/office/drawing/2014/main" id="{FC347CBB-BDF7-EAB7-F690-FA59BF81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99" y="-16634"/>
            <a:ext cx="2684501" cy="25901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2ACA-803F-DE35-4536-8FC929C9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6</a:t>
            </a:fld>
            <a:endParaRPr lang="en-IE"/>
          </a:p>
        </p:txBody>
      </p:sp>
      <p:graphicFrame>
        <p:nvGraphicFramePr>
          <p:cNvPr id="13" name="TextBox 6">
            <a:extLst>
              <a:ext uri="{FF2B5EF4-FFF2-40B4-BE49-F238E27FC236}">
                <a16:creationId xmlns:a16="http://schemas.microsoft.com/office/drawing/2014/main" id="{0708ECA1-FB20-2EAB-F657-58102A26A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881095"/>
              </p:ext>
            </p:extLst>
          </p:nvPr>
        </p:nvGraphicFramePr>
        <p:xfrm>
          <a:off x="974524" y="2130732"/>
          <a:ext cx="10958396" cy="395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C2D49B3-F709-85E6-8288-B26E2F11DA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3617" y="143188"/>
            <a:ext cx="715465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IE" sz="4500" dirty="0"/>
              <a:t>Key Applications of Generative </a:t>
            </a:r>
            <a:br>
              <a:rPr lang="en-IE" sz="4500" dirty="0"/>
            </a:br>
            <a:r>
              <a:rPr lang="en-IE" sz="4500" dirty="0"/>
              <a:t>AI in Assistive Technology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074" name="Picture 2" descr="Assistive Technology: Microsoft Seeing ...">
            <a:extLst>
              <a:ext uri="{FF2B5EF4-FFF2-40B4-BE49-F238E27FC236}">
                <a16:creationId xmlns:a16="http://schemas.microsoft.com/office/drawing/2014/main" id="{9344AFAE-1F39-FE32-7B21-6DEBBC6A1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26" y="3429000"/>
            <a:ext cx="3886200" cy="195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ision Impairment">
            <a:extLst>
              <a:ext uri="{FF2B5EF4-FFF2-40B4-BE49-F238E27FC236}">
                <a16:creationId xmlns:a16="http://schemas.microsoft.com/office/drawing/2014/main" id="{6A2BAEEA-753A-276F-540C-C4A5AC4E8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24" y="3309755"/>
            <a:ext cx="3105150" cy="18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87E282-E7C8-88D9-E229-3CE35199A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545785" y="5188768"/>
            <a:ext cx="364621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2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tan rectangles with white text&#10;&#10;Description automatically generated">
            <a:extLst>
              <a:ext uri="{FF2B5EF4-FFF2-40B4-BE49-F238E27FC236}">
                <a16:creationId xmlns:a16="http://schemas.microsoft.com/office/drawing/2014/main" id="{FC347CBB-BDF7-EAB7-F690-FA59BF81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99" y="-16634"/>
            <a:ext cx="2684501" cy="25901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2ACA-803F-DE35-4536-8FC929C9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7</a:t>
            </a:fld>
            <a:endParaRPr lang="en-IE"/>
          </a:p>
        </p:txBody>
      </p:sp>
      <p:graphicFrame>
        <p:nvGraphicFramePr>
          <p:cNvPr id="13" name="TextBox 6">
            <a:extLst>
              <a:ext uri="{FF2B5EF4-FFF2-40B4-BE49-F238E27FC236}">
                <a16:creationId xmlns:a16="http://schemas.microsoft.com/office/drawing/2014/main" id="{0708ECA1-FB20-2EAB-F657-58102A26A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223784"/>
              </p:ext>
            </p:extLst>
          </p:nvPr>
        </p:nvGraphicFramePr>
        <p:xfrm>
          <a:off x="526468" y="1984429"/>
          <a:ext cx="10272596" cy="420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C2D49B3-F709-85E6-8288-B26E2F11DA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62097" y="526231"/>
            <a:ext cx="808368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IE" sz="4500" dirty="0"/>
              <a:t>Benefits for Users with Disabilities</a:t>
            </a:r>
            <a:endParaRPr kumimoji="0" lang="en-US" altLang="en-US" sz="4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7E282-E7C8-88D9-E229-3CE35199A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052560" y="5495544"/>
            <a:ext cx="3139440" cy="8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tan rectangles with white text&#10;&#10;Description automatically generated">
            <a:extLst>
              <a:ext uri="{FF2B5EF4-FFF2-40B4-BE49-F238E27FC236}">
                <a16:creationId xmlns:a16="http://schemas.microsoft.com/office/drawing/2014/main" id="{FC347CBB-BDF7-EAB7-F690-FA59BF81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99" y="-16634"/>
            <a:ext cx="2684501" cy="25901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2ACA-803F-DE35-4536-8FC929C9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8</a:t>
            </a:fld>
            <a:endParaRPr lang="en-IE"/>
          </a:p>
        </p:txBody>
      </p:sp>
      <p:graphicFrame>
        <p:nvGraphicFramePr>
          <p:cNvPr id="13" name="TextBox 6">
            <a:extLst>
              <a:ext uri="{FF2B5EF4-FFF2-40B4-BE49-F238E27FC236}">
                <a16:creationId xmlns:a16="http://schemas.microsoft.com/office/drawing/2014/main" id="{0708ECA1-FB20-2EAB-F657-58102A26A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960702"/>
              </p:ext>
            </p:extLst>
          </p:nvPr>
        </p:nvGraphicFramePr>
        <p:xfrm>
          <a:off x="398452" y="1399592"/>
          <a:ext cx="9902544" cy="485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C2D49B3-F709-85E6-8288-B26E2F11DA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39763" y="340946"/>
            <a:ext cx="493391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IE" sz="4500" dirty="0"/>
              <a:t>Future Opportunities</a:t>
            </a:r>
            <a:endParaRPr kumimoji="0" lang="en-US" altLang="en-US" sz="4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7E282-E7C8-88D9-E229-3CE35199A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545785" y="5188768"/>
            <a:ext cx="364621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4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tan rectangles with white text&#10;&#10;Description automatically generated">
            <a:extLst>
              <a:ext uri="{FF2B5EF4-FFF2-40B4-BE49-F238E27FC236}">
                <a16:creationId xmlns:a16="http://schemas.microsoft.com/office/drawing/2014/main" id="{FC347CBB-BDF7-EAB7-F690-FA59BF81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860" y="70939"/>
            <a:ext cx="2291542" cy="169370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02ACA-803F-DE35-4536-8FC929C9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7704-1A23-4145-AC28-F6EB6A6CCAB1}" type="slidenum">
              <a:rPr lang="en-IE" smtClean="0"/>
              <a:t>9</a:t>
            </a:fld>
            <a:endParaRPr lang="en-IE"/>
          </a:p>
        </p:txBody>
      </p:sp>
      <p:graphicFrame>
        <p:nvGraphicFramePr>
          <p:cNvPr id="13" name="TextBox 6">
            <a:extLst>
              <a:ext uri="{FF2B5EF4-FFF2-40B4-BE49-F238E27FC236}">
                <a16:creationId xmlns:a16="http://schemas.microsoft.com/office/drawing/2014/main" id="{0708ECA1-FB20-2EAB-F657-58102A26A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393222"/>
              </p:ext>
            </p:extLst>
          </p:nvPr>
        </p:nvGraphicFramePr>
        <p:xfrm>
          <a:off x="217424" y="1841666"/>
          <a:ext cx="10554207" cy="4325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C2D49B3-F709-85E6-8288-B26E2F11DA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02440" y="406259"/>
            <a:ext cx="70596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IE" sz="4500" dirty="0"/>
              <a:t>Challenges and Considerations</a:t>
            </a:r>
            <a:endParaRPr kumimoji="0" lang="en-US" altLang="en-US" sz="4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7E282-E7C8-88D9-E229-3CE35199A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545785" y="5188768"/>
            <a:ext cx="364621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02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000000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FB1A5D9E879428FAD0E5F1E9D84CB" ma:contentTypeVersion="21" ma:contentTypeDescription="Create a new document." ma:contentTypeScope="" ma:versionID="a1afdef67f09e8d766295b9b51d7981d">
  <xsd:schema xmlns:xsd="http://www.w3.org/2001/XMLSchema" xmlns:xs="http://www.w3.org/2001/XMLSchema" xmlns:p="http://schemas.microsoft.com/office/2006/metadata/properties" xmlns:ns2="b75b2abb-2467-431c-8e9a-9d2fbe665b2f" xmlns:ns3="696ea64d-43f0-47d9-9aa7-ac0529ba0654" targetNamespace="http://schemas.microsoft.com/office/2006/metadata/properties" ma:root="true" ma:fieldsID="a0cbb247cc2c49f0320ffeb6ca747375" ns2:_="" ns3:_="">
    <xsd:import namespace="b75b2abb-2467-431c-8e9a-9d2fbe665b2f"/>
    <xsd:import namespace="696ea64d-43f0-47d9-9aa7-ac0529ba06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AddedtoSite_x003f_" minOccurs="0"/>
                <xsd:element ref="ns2:Academic_x0028_s_x0029_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b2abb-2467-431c-8e9a-9d2fbe665b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d9b36d8-e8b0-4d46-88aa-db730269c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ddedtoSite_x003f_" ma:index="26" nillable="true" ma:displayName="Added to Site?" ma:default="0" ma:format="Dropdown" ma:internalName="AddedtoSite_x003f_">
      <xsd:simpleType>
        <xsd:restriction base="dms:Boolean"/>
      </xsd:simpleType>
    </xsd:element>
    <xsd:element name="Academic_x0028_s_x0029_" ma:index="27" nillable="true" ma:displayName="Academic(s)" ma:format="Dropdown" ma:internalName="Academic_x0028_s_x0029_">
      <xsd:simpleType>
        <xsd:restriction base="dms:Text">
          <xsd:maxLength value="255"/>
        </xsd:restriction>
      </xsd:simpleType>
    </xsd:element>
    <xsd:element name="Notes" ma:index="28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ea64d-43f0-47d9-9aa7-ac0529ba06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53c254-8df5-4128-ac3f-0f2b64ef77f0}" ma:internalName="TaxCatchAll" ma:showField="CatchAllData" ma:web="696ea64d-43f0-47d9-9aa7-ac0529ba06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5b2abb-2467-431c-8e9a-9d2fbe665b2f">
      <Terms xmlns="http://schemas.microsoft.com/office/infopath/2007/PartnerControls"/>
    </lcf76f155ced4ddcb4097134ff3c332f>
    <TaxCatchAll xmlns="696ea64d-43f0-47d9-9aa7-ac0529ba0654" xsi:nil="true"/>
    <Academic_x0028_s_x0029_ xmlns="b75b2abb-2467-431c-8e9a-9d2fbe665b2f" xsi:nil="true"/>
    <AddedtoSite_x003f_ xmlns="b75b2abb-2467-431c-8e9a-9d2fbe665b2f">false</AddedtoSite_x003f_>
    <Notes xmlns="b75b2abb-2467-431c-8e9a-9d2fbe665b2f" xsi:nil="true"/>
  </documentManagement>
</p:properties>
</file>

<file path=customXml/itemProps1.xml><?xml version="1.0" encoding="utf-8"?>
<ds:datastoreItem xmlns:ds="http://schemas.openxmlformats.org/officeDocument/2006/customXml" ds:itemID="{73B2BFFD-1ED9-445A-B54C-F306A64B84A1}"/>
</file>

<file path=customXml/itemProps2.xml><?xml version="1.0" encoding="utf-8"?>
<ds:datastoreItem xmlns:ds="http://schemas.openxmlformats.org/officeDocument/2006/customXml" ds:itemID="{0DD216AA-69A1-447F-B47E-3971816CF377}"/>
</file>

<file path=customXml/itemProps3.xml><?xml version="1.0" encoding="utf-8"?>
<ds:datastoreItem xmlns:ds="http://schemas.openxmlformats.org/officeDocument/2006/customXml" ds:itemID="{14426CE1-5668-4578-8A2D-AF7B185075F2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</TotalTime>
  <Words>753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Open Sans Light</vt:lpstr>
      <vt:lpstr>Retrospect</vt:lpstr>
      <vt:lpstr>Assistive Technology and Gen AI </vt:lpstr>
      <vt:lpstr>Introduction </vt:lpstr>
      <vt:lpstr>Key Applications of Generative  AI in Assistive Technology.</vt:lpstr>
      <vt:lpstr>Key Applications of Generative  AI in Assistive Technology.</vt:lpstr>
      <vt:lpstr>Key Applications of Generative  AI in Assistive Technology.</vt:lpstr>
      <vt:lpstr>Key Applications of Generative  AI in Assistive Technology.</vt:lpstr>
      <vt:lpstr>Benefits for Users with Disabilities</vt:lpstr>
      <vt:lpstr>Future Opportunities</vt:lpstr>
      <vt:lpstr>Challenges and Considerations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Seán Doherty</dc:creator>
  <cp:lastModifiedBy>Andrew Costello</cp:lastModifiedBy>
  <cp:revision>5</cp:revision>
  <dcterms:created xsi:type="dcterms:W3CDTF">2025-01-31T14:36:12Z</dcterms:created>
  <dcterms:modified xsi:type="dcterms:W3CDTF">2025-05-27T09:22:01Z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0x01010098EFB1A5D9E879428FAD0E5F1E9D84CB</vt:lpwstr>
  </property>
</Properties>
</file>