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8" r:id="rId2"/>
    <p:sldId id="259" r:id="rId3"/>
    <p:sldId id="260" r:id="rId4"/>
    <p:sldId id="261" r:id="rId5"/>
    <p:sldId id="262" r:id="rId6"/>
    <p:sldId id="263" r:id="rId7"/>
    <p:sldId id="264" r:id="rId8"/>
    <p:sldId id="265" r:id="rId9"/>
    <p:sldId id="266" r:id="rId10"/>
    <p:sldId id="267" r:id="rId11"/>
    <p:sldId id="268" r:id="rId12"/>
    <p:sldId id="278" r:id="rId13"/>
    <p:sldId id="277" r:id="rId14"/>
    <p:sldId id="279" r:id="rId15"/>
    <p:sldId id="269" r:id="rId16"/>
    <p:sldId id="274" r:id="rId17"/>
    <p:sldId id="280" r:id="rId18"/>
    <p:sldId id="273" r:id="rId19"/>
    <p:sldId id="271" r:id="rId20"/>
    <p:sldId id="272" r:id="rId21"/>
    <p:sldId id="275"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372" y="44"/>
      </p:cViewPr>
      <p:guideLst/>
    </p:cSldViewPr>
  </p:slideViewPr>
  <p:notesTextViewPr>
    <p:cViewPr>
      <p:scale>
        <a:sx n="1" d="1"/>
        <a:sy n="1" d="1"/>
      </p:scale>
      <p:origin x="0" y="0"/>
    </p:cViewPr>
  </p:notesTextViewPr>
  <p:notesViewPr>
    <p:cSldViewPr snapToGrid="0">
      <p:cViewPr varScale="1">
        <p:scale>
          <a:sx n="65" d="100"/>
          <a:sy n="65" d="100"/>
        </p:scale>
        <p:origin x="1522"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C550D8-9C43-44C9-9109-4CA40014C4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74250FDD-E7FF-4FEA-86FF-3DA239FEA69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A6577-B665-4947-9F2E-22BA889AD739}" type="datetimeFigureOut">
              <a:rPr lang="en-IE" smtClean="0"/>
              <a:t>02/04/2020</a:t>
            </a:fld>
            <a:endParaRPr lang="en-IE"/>
          </a:p>
        </p:txBody>
      </p:sp>
      <p:sp>
        <p:nvSpPr>
          <p:cNvPr id="4" name="Slide Image Placeholder 3">
            <a:extLst>
              <a:ext uri="{FF2B5EF4-FFF2-40B4-BE49-F238E27FC236}">
                <a16:creationId xmlns:a16="http://schemas.microsoft.com/office/drawing/2014/main" id="{5DF5484A-B834-4041-91AA-DBC60D79B13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a:extLst>
              <a:ext uri="{FF2B5EF4-FFF2-40B4-BE49-F238E27FC236}">
                <a16:creationId xmlns:a16="http://schemas.microsoft.com/office/drawing/2014/main" id="{C07C27B6-46D7-430D-ABE0-5D534326A30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a:extLst>
              <a:ext uri="{FF2B5EF4-FFF2-40B4-BE49-F238E27FC236}">
                <a16:creationId xmlns:a16="http://schemas.microsoft.com/office/drawing/2014/main" id="{54A86951-F9A0-4CFD-B4A4-C7B598BD2CD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a:extLst>
              <a:ext uri="{FF2B5EF4-FFF2-40B4-BE49-F238E27FC236}">
                <a16:creationId xmlns:a16="http://schemas.microsoft.com/office/drawing/2014/main" id="{C7FB76BF-F97C-443E-9EBD-6709B8B324B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1D28B-13C2-4499-9DB4-38DFC35A9A32}" type="slidenum">
              <a:rPr lang="en-IE" smtClean="0"/>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9A2B-1FFF-428E-AB93-E16DDCF1D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7699231-8933-47B0-9A9F-F7FE2C253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DC7E672-E6D5-4426-BA45-89E58D8BD1C2}"/>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5" name="Footer Placeholder 4">
            <a:extLst>
              <a:ext uri="{FF2B5EF4-FFF2-40B4-BE49-F238E27FC236}">
                <a16:creationId xmlns:a16="http://schemas.microsoft.com/office/drawing/2014/main" id="{50D3F97B-BF59-4D73-A877-3931198FFBE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4BA72AF-CA8D-4752-BF56-51F568DB3B42}"/>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212213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580D-0E36-4C94-8E72-576F86D171D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B22D85F-86F1-4DEA-9CE2-A92EA31E3E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6D12704-5803-4F15-A746-FB1BFFA93AEB}"/>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5" name="Footer Placeholder 4">
            <a:extLst>
              <a:ext uri="{FF2B5EF4-FFF2-40B4-BE49-F238E27FC236}">
                <a16:creationId xmlns:a16="http://schemas.microsoft.com/office/drawing/2014/main" id="{B79CFD88-4AF7-4D79-90BA-EAE321A825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B15F6A4-BAE9-414E-BC99-3FC10DD1DD76}"/>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325216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21D43-F162-4175-A9B2-85D8F6A20D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487154B-FE43-4BA7-BC96-49C510D8E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145594D-EED6-4FFB-9F80-A1689521647E}"/>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5" name="Footer Placeholder 4">
            <a:extLst>
              <a:ext uri="{FF2B5EF4-FFF2-40B4-BE49-F238E27FC236}">
                <a16:creationId xmlns:a16="http://schemas.microsoft.com/office/drawing/2014/main" id="{B32AB629-8767-4B53-9658-308CA07116B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6CAACA-B636-4209-8667-A99D32AA5564}"/>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133049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F2F4-2557-4AC7-B2BB-B6AC4133381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8C5708E-4B84-4102-9897-56EC13487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B5A285-B911-4086-BBC5-F74E2E6CEB32}"/>
              </a:ext>
            </a:extLst>
          </p:cNvPr>
          <p:cNvSpPr>
            <a:spLocks noGrp="1"/>
          </p:cNvSpPr>
          <p:nvPr>
            <p:ph type="dt" sz="half" idx="10"/>
          </p:nvPr>
        </p:nvSpPr>
        <p:spPr/>
        <p:txBody>
          <a:bodyPr/>
          <a:lstStyle/>
          <a:p>
            <a:fld id="{48A87A34-81AB-432B-8DAE-1953F412C126}" type="datetimeFigureOut">
              <a:rPr lang="en-US" smtClean="0"/>
              <a:t>4/2/2020</a:t>
            </a:fld>
            <a:endParaRPr lang="en-US" dirty="0"/>
          </a:p>
        </p:txBody>
      </p:sp>
      <p:sp>
        <p:nvSpPr>
          <p:cNvPr id="5" name="Footer Placeholder 4">
            <a:extLst>
              <a:ext uri="{FF2B5EF4-FFF2-40B4-BE49-F238E27FC236}">
                <a16:creationId xmlns:a16="http://schemas.microsoft.com/office/drawing/2014/main" id="{76AB7FDB-7383-48EC-B57B-0C578F4831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E72A66-6D0A-4D0E-B208-65D98A8C529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0879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6F50-CC7B-4AB0-9186-D8127AFBD6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1098847-2370-4DB0-A322-41CE2B31DE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436221-D6C1-42E3-A6E7-7C7A2070B83A}"/>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5" name="Footer Placeholder 4">
            <a:extLst>
              <a:ext uri="{FF2B5EF4-FFF2-40B4-BE49-F238E27FC236}">
                <a16:creationId xmlns:a16="http://schemas.microsoft.com/office/drawing/2014/main" id="{E6B85986-5356-4977-96BE-F3345CF1D29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025A39D-3F7B-47B9-8640-FDAC4EEC38F6}"/>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248596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07C5-B875-4E8C-B3FA-ECA3B6463D1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D7BD03C-FB02-4B86-A1ED-6F8ED9BCE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3B4CE6F-5AED-49AD-8C41-AA5CA4FAE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6FC754F-D304-4700-BDE7-F37A35218199}"/>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6" name="Footer Placeholder 5">
            <a:extLst>
              <a:ext uri="{FF2B5EF4-FFF2-40B4-BE49-F238E27FC236}">
                <a16:creationId xmlns:a16="http://schemas.microsoft.com/office/drawing/2014/main" id="{769809E4-51E4-4E97-A0A8-5B8B08A0512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C0AF868-960C-465F-8BBA-5CF03128B1E0}"/>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312069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D149-B3CE-4748-ABE2-63EB91C5DD9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DB05152-2070-48EA-932B-6A14AD1A9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9B006-0D6E-46EE-A30C-E062B3F45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60B02D2-88A7-4501-93FA-91E6FF46E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2871E-37A0-4958-BC45-E9AB9BACD3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8654A22-F282-495B-A356-A8307D5868E5}"/>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8" name="Footer Placeholder 7">
            <a:extLst>
              <a:ext uri="{FF2B5EF4-FFF2-40B4-BE49-F238E27FC236}">
                <a16:creationId xmlns:a16="http://schemas.microsoft.com/office/drawing/2014/main" id="{39CC6D13-652E-4913-B3C9-31EEAAB797F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7BDFD6F-B8CC-48F9-AF39-EDED7C24F743}"/>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93120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F1B2-E594-4C55-B139-64850A31146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D009BA96-DA09-449A-9106-BCEF9F7543B0}"/>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4" name="Footer Placeholder 3">
            <a:extLst>
              <a:ext uri="{FF2B5EF4-FFF2-40B4-BE49-F238E27FC236}">
                <a16:creationId xmlns:a16="http://schemas.microsoft.com/office/drawing/2014/main" id="{5FC7DB92-0C0A-41BD-9996-5E6800BABB9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B0A6A1B-63A7-41E4-B9B0-0137C06E5023}"/>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288446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ACD60-1EDD-487A-A3B9-38DA129320B9}"/>
              </a:ext>
            </a:extLst>
          </p:cNvPr>
          <p:cNvSpPr>
            <a:spLocks noGrp="1"/>
          </p:cNvSpPr>
          <p:nvPr>
            <p:ph type="dt" sz="half" idx="10"/>
          </p:nvPr>
        </p:nvSpPr>
        <p:spPr/>
        <p:txBody>
          <a:bodyPr/>
          <a:lstStyle/>
          <a:p>
            <a:fld id="{59AC60B8-D00E-4FF1-B2B4-EF92A3CFB0A1}" type="datetimeFigureOut">
              <a:rPr lang="en-IE" smtClean="0"/>
              <a:t>02/04/2020</a:t>
            </a:fld>
            <a:endParaRPr lang="en-IE" dirty="0"/>
          </a:p>
        </p:txBody>
      </p:sp>
      <p:sp>
        <p:nvSpPr>
          <p:cNvPr id="3" name="Footer Placeholder 2">
            <a:extLst>
              <a:ext uri="{FF2B5EF4-FFF2-40B4-BE49-F238E27FC236}">
                <a16:creationId xmlns:a16="http://schemas.microsoft.com/office/drawing/2014/main" id="{A1F99C32-FCD2-4B8F-AE64-26FEC3E567BA}"/>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3F74B4B-D876-4E2D-8ADD-1D47D8AE864C}"/>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12422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B54D-005B-4A77-B911-A230C7043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4C95B6F-A075-4334-8A40-3E09A7326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97859A9-346B-4AE9-BD2A-219DBCA55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DED87-0398-4C1B-9474-E41F64647937}"/>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6" name="Footer Placeholder 5">
            <a:extLst>
              <a:ext uri="{FF2B5EF4-FFF2-40B4-BE49-F238E27FC236}">
                <a16:creationId xmlns:a16="http://schemas.microsoft.com/office/drawing/2014/main" id="{2554364D-A045-4D0F-89F3-AF828D34031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5E1D776-CE2A-4B34-AA93-A120A097E951}"/>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162892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7BD6-3E7B-4A9B-B82C-94EBFD622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4B3268-9BD0-4149-8811-C9B212D80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A551109-E919-4CF1-9196-8D2C67C11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C89CD-01BE-4985-91FC-1552704CF9CF}"/>
              </a:ext>
            </a:extLst>
          </p:cNvPr>
          <p:cNvSpPr>
            <a:spLocks noGrp="1"/>
          </p:cNvSpPr>
          <p:nvPr>
            <p:ph type="dt" sz="half" idx="10"/>
          </p:nvPr>
        </p:nvSpPr>
        <p:spPr/>
        <p:txBody>
          <a:bodyPr/>
          <a:lstStyle/>
          <a:p>
            <a:fld id="{59AC60B8-D00E-4FF1-B2B4-EF92A3CFB0A1}" type="datetimeFigureOut">
              <a:rPr lang="en-IE" smtClean="0"/>
              <a:t>02/04/2020</a:t>
            </a:fld>
            <a:endParaRPr lang="en-IE"/>
          </a:p>
        </p:txBody>
      </p:sp>
      <p:sp>
        <p:nvSpPr>
          <p:cNvPr id="6" name="Footer Placeholder 5">
            <a:extLst>
              <a:ext uri="{FF2B5EF4-FFF2-40B4-BE49-F238E27FC236}">
                <a16:creationId xmlns:a16="http://schemas.microsoft.com/office/drawing/2014/main" id="{12ECAF83-E199-4911-9510-8F136EEA69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A075B0C-AAE8-4E71-920E-8015A2383958}"/>
              </a:ext>
            </a:extLst>
          </p:cNvPr>
          <p:cNvSpPr>
            <a:spLocks noGrp="1"/>
          </p:cNvSpPr>
          <p:nvPr>
            <p:ph type="sldNum" sz="quarter" idx="12"/>
          </p:nvPr>
        </p:nvSpPr>
        <p:spPr/>
        <p:txBody>
          <a:bodyPr/>
          <a:lstStyle/>
          <a:p>
            <a:fld id="{CFC6FE3A-1376-46E2-BFB8-FC5D855D9E21}" type="slidenum">
              <a:rPr lang="en-IE" smtClean="0"/>
              <a:t>‹#›</a:t>
            </a:fld>
            <a:endParaRPr lang="en-IE"/>
          </a:p>
        </p:txBody>
      </p:sp>
    </p:spTree>
    <p:extLst>
      <p:ext uri="{BB962C8B-B14F-4D97-AF65-F5344CB8AC3E}">
        <p14:creationId xmlns:p14="http://schemas.microsoft.com/office/powerpoint/2010/main" val="287806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D8A4C-8129-4826-BFFE-009F1BCB0F9C}"/>
              </a:ext>
            </a:extLst>
          </p:cNvPr>
          <p:cNvSpPr>
            <a:spLocks noGrp="1"/>
          </p:cNvSpPr>
          <p:nvPr>
            <p:ph type="title"/>
          </p:nvPr>
        </p:nvSpPr>
        <p:spPr>
          <a:xfrm>
            <a:off x="838200" y="388143"/>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71E2AFCD-96B3-4D92-8747-E04DD0B22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F0C514B3-DE67-4ADA-ADBC-4166FDD59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C60B8-D00E-4FF1-B2B4-EF92A3CFB0A1}" type="datetimeFigureOut">
              <a:rPr lang="en-IE" smtClean="0"/>
              <a:t>02/04/2020</a:t>
            </a:fld>
            <a:endParaRPr lang="en-IE"/>
          </a:p>
        </p:txBody>
      </p:sp>
      <p:sp>
        <p:nvSpPr>
          <p:cNvPr id="5" name="Footer Placeholder 4">
            <a:extLst>
              <a:ext uri="{FF2B5EF4-FFF2-40B4-BE49-F238E27FC236}">
                <a16:creationId xmlns:a16="http://schemas.microsoft.com/office/drawing/2014/main" id="{0814179A-25F2-4A8C-A775-9DAF6AB55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6B8C19D1-ED15-4716-8B8D-43FD19021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6FE3A-1376-46E2-BFB8-FC5D855D9E21}" type="slidenum">
              <a:rPr lang="en-IE" smtClean="0"/>
              <a:t>‹#›</a:t>
            </a:fld>
            <a:endParaRPr lang="en-IE"/>
          </a:p>
        </p:txBody>
      </p:sp>
      <p:sp>
        <p:nvSpPr>
          <p:cNvPr id="7" name="Rectangle 6">
            <a:extLst>
              <a:ext uri="{FF2B5EF4-FFF2-40B4-BE49-F238E27FC236}">
                <a16:creationId xmlns:a16="http://schemas.microsoft.com/office/drawing/2014/main" id="{C670BF06-BFD7-4412-83D1-DAE9D9B9B54C}"/>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A picture containing drawing&#10;&#10;Description automatically generated">
            <a:extLst>
              <a:ext uri="{FF2B5EF4-FFF2-40B4-BE49-F238E27FC236}">
                <a16:creationId xmlns:a16="http://schemas.microsoft.com/office/drawing/2014/main" id="{5B7F7104-548B-40A5-A784-4FBA9D1CCA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8973" y="-118471"/>
            <a:ext cx="3628524" cy="1237382"/>
          </a:xfrm>
          <a:prstGeom prst="rect">
            <a:avLst/>
          </a:prstGeom>
        </p:spPr>
      </p:pic>
      <p:pic>
        <p:nvPicPr>
          <p:cNvPr id="9" name="Picture 8" descr="A close up of a logo&#10;&#10;Description automatically generated">
            <a:extLst>
              <a:ext uri="{FF2B5EF4-FFF2-40B4-BE49-F238E27FC236}">
                <a16:creationId xmlns:a16="http://schemas.microsoft.com/office/drawing/2014/main" id="{036FA27A-15CF-4B72-AA86-DA81AF995BD5}"/>
              </a:ext>
            </a:extLst>
          </p:cNvPr>
          <p:cNvPicPr>
            <a:picLocks noChangeAspect="1"/>
          </p:cNvPicPr>
          <p:nvPr userDrawn="1"/>
        </p:nvPicPr>
        <p:blipFill>
          <a:blip r:embed="rId14">
            <a:alphaModFix amt="15000"/>
            <a:extLst>
              <a:ext uri="{28A0092B-C50C-407E-A947-70E740481C1C}">
                <a14:useLocalDpi xmlns:a14="http://schemas.microsoft.com/office/drawing/2010/main" val="0"/>
              </a:ext>
            </a:extLst>
          </a:blip>
          <a:stretch>
            <a:fillRect/>
          </a:stretch>
        </p:blipFill>
        <p:spPr>
          <a:xfrm>
            <a:off x="5885169" y="1493560"/>
            <a:ext cx="8398478" cy="5787485"/>
          </a:xfrm>
          <a:prstGeom prst="rect">
            <a:avLst/>
          </a:prstGeom>
          <a:noFill/>
        </p:spPr>
      </p:pic>
    </p:spTree>
    <p:extLst>
      <p:ext uri="{BB962C8B-B14F-4D97-AF65-F5344CB8AC3E}">
        <p14:creationId xmlns:p14="http://schemas.microsoft.com/office/powerpoint/2010/main" val="28262205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3.jpe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F77D7-6C3A-490D-A4C3-B7CDB918B0F8}"/>
              </a:ext>
            </a:extLst>
          </p:cNvPr>
          <p:cNvSpPr>
            <a:spLocks noGrp="1"/>
          </p:cNvSpPr>
          <p:nvPr>
            <p:ph idx="1"/>
          </p:nvPr>
        </p:nvSpPr>
        <p:spPr/>
        <p:txBody>
          <a:bodyPr/>
          <a:lstStyle/>
          <a:p>
            <a:pPr marL="0" indent="0">
              <a:buNone/>
            </a:pPr>
            <a:r>
              <a:rPr lang="en-GB" sz="4000" dirty="0" err="1"/>
              <a:t>Dr.</a:t>
            </a:r>
            <a:r>
              <a:rPr lang="en-GB" sz="4000" dirty="0"/>
              <a:t> Gareth Bennett</a:t>
            </a:r>
          </a:p>
          <a:p>
            <a:pPr marL="0" indent="0">
              <a:buNone/>
            </a:pPr>
            <a:r>
              <a:rPr lang="en-GB" sz="4000" dirty="0"/>
              <a:t>Group 5</a:t>
            </a:r>
          </a:p>
          <a:p>
            <a:pPr marL="0" indent="0">
              <a:buNone/>
            </a:pPr>
            <a:r>
              <a:rPr lang="en-GB" dirty="0"/>
              <a:t>Conor Kirwan</a:t>
            </a:r>
          </a:p>
          <a:p>
            <a:pPr marL="0" indent="0">
              <a:buNone/>
            </a:pPr>
            <a:r>
              <a:rPr lang="en-GB" dirty="0"/>
              <a:t>Eimear O’Connor</a:t>
            </a:r>
          </a:p>
          <a:p>
            <a:pPr marL="0" indent="0">
              <a:buNone/>
            </a:pPr>
            <a:r>
              <a:rPr lang="en-GB" dirty="0"/>
              <a:t>Leo Devlin</a:t>
            </a:r>
          </a:p>
          <a:p>
            <a:pPr marL="0" indent="0">
              <a:buNone/>
            </a:pPr>
            <a:r>
              <a:rPr lang="en-GB" dirty="0"/>
              <a:t>Matty Burke</a:t>
            </a:r>
            <a:endParaRPr lang="en-IE" dirty="0"/>
          </a:p>
          <a:p>
            <a:endParaRPr lang="en-IE" dirty="0"/>
          </a:p>
        </p:txBody>
      </p:sp>
      <p:sp>
        <p:nvSpPr>
          <p:cNvPr id="4" name="Title 1">
            <a:extLst>
              <a:ext uri="{FF2B5EF4-FFF2-40B4-BE49-F238E27FC236}">
                <a16:creationId xmlns:a16="http://schemas.microsoft.com/office/drawing/2014/main" id="{50CF3BBC-1A1F-46E9-BB64-4CD952B013BF}"/>
              </a:ext>
            </a:extLst>
          </p:cNvPr>
          <p:cNvSpPr>
            <a:spLocks noGrp="1"/>
          </p:cNvSpPr>
          <p:nvPr>
            <p:ph type="title"/>
          </p:nvPr>
        </p:nvSpPr>
        <p:spPr>
          <a:xfrm>
            <a:off x="751703" y="681037"/>
            <a:ext cx="10058400" cy="1450975"/>
          </a:xfrm>
        </p:spPr>
        <p:txBody>
          <a:bodyPr>
            <a:normAutofit/>
          </a:bodyPr>
          <a:lstStyle/>
          <a:p>
            <a:r>
              <a:rPr lang="en-GB" sz="5400" dirty="0">
                <a:latin typeface="Times New Roman" panose="02020603050405020304" pitchFamily="18" charset="0"/>
                <a:cs typeface="Times New Roman" panose="02020603050405020304" pitchFamily="18" charset="0"/>
              </a:rPr>
              <a:t>3B8 Universal Design Innovation</a:t>
            </a:r>
            <a:endParaRPr lang="en-IE" sz="5400" dirty="0">
              <a:latin typeface="Times New Roman" panose="02020603050405020304" pitchFamily="18" charset="0"/>
              <a:cs typeface="Times New Roman" panose="02020603050405020304" pitchFamily="18" charset="0"/>
            </a:endParaRPr>
          </a:p>
        </p:txBody>
      </p:sp>
      <p:pic>
        <p:nvPicPr>
          <p:cNvPr id="6" name="Picture 5" descr="A screenshot of a cell phone&#10;&#10;Description automatically generated">
            <a:extLst>
              <a:ext uri="{FF2B5EF4-FFF2-40B4-BE49-F238E27FC236}">
                <a16:creationId xmlns:a16="http://schemas.microsoft.com/office/drawing/2014/main" id="{24D26346-526C-41AC-A8F9-7AF18B1CA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967" y="4725989"/>
            <a:ext cx="1546655" cy="1546655"/>
          </a:xfrm>
          <a:prstGeom prst="rect">
            <a:avLst/>
          </a:prstGeom>
        </p:spPr>
      </p:pic>
      <p:sp>
        <p:nvSpPr>
          <p:cNvPr id="7" name="TextBox 6">
            <a:extLst>
              <a:ext uri="{FF2B5EF4-FFF2-40B4-BE49-F238E27FC236}">
                <a16:creationId xmlns:a16="http://schemas.microsoft.com/office/drawing/2014/main" id="{77E1B132-1199-4B88-AE84-CFD883D0191A}"/>
              </a:ext>
            </a:extLst>
          </p:cNvPr>
          <p:cNvSpPr txBox="1"/>
          <p:nvPr/>
        </p:nvSpPr>
        <p:spPr>
          <a:xfrm>
            <a:off x="7722973" y="4978308"/>
            <a:ext cx="4361935" cy="83099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Department  of  Mechanical and  manufacturing  engineering</a:t>
            </a:r>
            <a:endParaRPr lang="en-IE" sz="2400" dirty="0">
              <a:latin typeface="Times New Roman" panose="02020603050405020304" pitchFamily="18" charset="0"/>
              <a:cs typeface="Times New Roman" panose="02020603050405020304" pitchFamily="18" charset="0"/>
            </a:endParaRPr>
          </a:p>
        </p:txBody>
      </p:sp>
      <p:pic>
        <p:nvPicPr>
          <p:cNvPr id="8" name="Picture 7" descr="A picture containing table&#10;&#10;Description automatically generated">
            <a:extLst>
              <a:ext uri="{FF2B5EF4-FFF2-40B4-BE49-F238E27FC236}">
                <a16:creationId xmlns:a16="http://schemas.microsoft.com/office/drawing/2014/main" id="{7FA6CE56-F2A0-4F8B-B8B1-EE24FDF13A64}"/>
              </a:ext>
            </a:extLst>
          </p:cNvPr>
          <p:cNvPicPr>
            <a:picLocks noChangeAspect="1"/>
          </p:cNvPicPr>
          <p:nvPr/>
        </p:nvPicPr>
        <p:blipFill rotWithShape="1">
          <a:blip r:embed="rId3">
            <a:extLst>
              <a:ext uri="{28A0092B-C50C-407E-A947-70E740481C1C}">
                <a14:useLocalDpi xmlns:a14="http://schemas.microsoft.com/office/drawing/2010/main" val="0"/>
              </a:ext>
            </a:extLst>
          </a:blip>
          <a:srcRect l="10531" t="4023" b="17002"/>
          <a:stretch/>
        </p:blipFill>
        <p:spPr>
          <a:xfrm>
            <a:off x="3751384" y="2819802"/>
            <a:ext cx="2054231" cy="2701767"/>
          </a:xfrm>
          <a:prstGeom prst="rect">
            <a:avLst/>
          </a:prstGeom>
        </p:spPr>
      </p:pic>
    </p:spTree>
    <p:extLst>
      <p:ext uri="{BB962C8B-B14F-4D97-AF65-F5344CB8AC3E}">
        <p14:creationId xmlns:p14="http://schemas.microsoft.com/office/powerpoint/2010/main" val="343551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920764" y="-73771"/>
            <a:ext cx="10515600" cy="1325563"/>
          </a:xfrm>
        </p:spPr>
        <p:txBody>
          <a:bodyPr>
            <a:normAutofit/>
          </a:bodyPr>
          <a:lstStyle/>
          <a:p>
            <a:r>
              <a:rPr lang="en-GB" sz="5400" dirty="0">
                <a:latin typeface="Times New Roman" panose="02020603050405020304" pitchFamily="18" charset="0"/>
                <a:cs typeface="Times New Roman" panose="02020603050405020304" pitchFamily="18" charset="0"/>
              </a:rPr>
              <a:t>Choosing Prototype</a:t>
            </a:r>
            <a:endParaRPr lang="en-IE" sz="5400" dirty="0"/>
          </a:p>
        </p:txBody>
      </p:sp>
      <p:pic>
        <p:nvPicPr>
          <p:cNvPr id="4" name="Picture 3">
            <a:extLst>
              <a:ext uri="{FF2B5EF4-FFF2-40B4-BE49-F238E27FC236}">
                <a16:creationId xmlns:a16="http://schemas.microsoft.com/office/drawing/2014/main" id="{A30D829E-50C7-4B6B-B0E9-A2F8A673CBCF}"/>
              </a:ext>
            </a:extLst>
          </p:cNvPr>
          <p:cNvPicPr>
            <a:picLocks noChangeAspect="1"/>
          </p:cNvPicPr>
          <p:nvPr/>
        </p:nvPicPr>
        <p:blipFill rotWithShape="1">
          <a:blip r:embed="rId2"/>
          <a:srcRect t="1414" r="1096"/>
          <a:stretch/>
        </p:blipFill>
        <p:spPr>
          <a:xfrm>
            <a:off x="7563112" y="1136316"/>
            <a:ext cx="4276921" cy="2845274"/>
          </a:xfrm>
          <a:prstGeom prst="rect">
            <a:avLst/>
          </a:prstGeom>
        </p:spPr>
      </p:pic>
      <p:sp>
        <p:nvSpPr>
          <p:cNvPr id="5" name="Rectangle 4">
            <a:extLst>
              <a:ext uri="{FF2B5EF4-FFF2-40B4-BE49-F238E27FC236}">
                <a16:creationId xmlns:a16="http://schemas.microsoft.com/office/drawing/2014/main" id="{CAF1D0EF-D260-4941-B743-1815394BF6D9}"/>
              </a:ext>
            </a:extLst>
          </p:cNvPr>
          <p:cNvSpPr/>
          <p:nvPr/>
        </p:nvSpPr>
        <p:spPr>
          <a:xfrm>
            <a:off x="1002302" y="2900520"/>
            <a:ext cx="6680882" cy="1015663"/>
          </a:xfrm>
          <a:prstGeom prst="rect">
            <a:avLst/>
          </a:prstGeom>
        </p:spPr>
        <p:txBody>
          <a:bodyPr wrap="square">
            <a:spAutoFit/>
          </a:bodyPr>
          <a:lstStyle/>
          <a:p>
            <a:r>
              <a:rPr lang="en-US" sz="3000" dirty="0">
                <a:latin typeface="Times New Roman" panose="02020603050405020304" pitchFamily="18" charset="0"/>
                <a:cs typeface="Times New Roman" panose="02020603050405020304" pitchFamily="18" charset="0"/>
              </a:rPr>
              <a:t>Pugh Matrix not the only factor used to determine final concept.</a:t>
            </a:r>
            <a:endParaRPr lang="en-IE" sz="3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722DCA-E0A5-431C-A714-9380B24EFB7B}"/>
              </a:ext>
            </a:extLst>
          </p:cNvPr>
          <p:cNvSpPr txBox="1"/>
          <p:nvPr/>
        </p:nvSpPr>
        <p:spPr>
          <a:xfrm>
            <a:off x="1031482" y="1251792"/>
            <a:ext cx="3105337" cy="830997"/>
          </a:xfrm>
          <a:prstGeom prst="rect">
            <a:avLst/>
          </a:prstGeom>
          <a:noFill/>
        </p:spPr>
        <p:txBody>
          <a:bodyPr wrap="none" rtlCol="0">
            <a:spAutoFit/>
          </a:bodyPr>
          <a:lstStyle/>
          <a:p>
            <a:pPr lvl="0"/>
            <a:r>
              <a:rPr lang="en-IE" sz="3000" dirty="0">
                <a:solidFill>
                  <a:prstClr val="black"/>
                </a:solidFill>
                <a:latin typeface="Times New Roman" panose="02020603050405020304" pitchFamily="18" charset="0"/>
                <a:cs typeface="Times New Roman" panose="02020603050405020304" pitchFamily="18" charset="0"/>
              </a:rPr>
              <a:t>Pugh matrix made.</a:t>
            </a:r>
          </a:p>
          <a:p>
            <a:endParaRPr lang="en-IE" dirty="0"/>
          </a:p>
        </p:txBody>
      </p:sp>
      <p:sp>
        <p:nvSpPr>
          <p:cNvPr id="7" name="TextBox 6">
            <a:extLst>
              <a:ext uri="{FF2B5EF4-FFF2-40B4-BE49-F238E27FC236}">
                <a16:creationId xmlns:a16="http://schemas.microsoft.com/office/drawing/2014/main" id="{ED891405-DBCB-4FFF-A3E5-E7D0F5CB5E91}"/>
              </a:ext>
            </a:extLst>
          </p:cNvPr>
          <p:cNvSpPr txBox="1"/>
          <p:nvPr/>
        </p:nvSpPr>
        <p:spPr>
          <a:xfrm>
            <a:off x="1002302" y="2004116"/>
            <a:ext cx="4698722" cy="830997"/>
          </a:xfrm>
          <a:prstGeom prst="rect">
            <a:avLst/>
          </a:prstGeom>
          <a:noFill/>
        </p:spPr>
        <p:txBody>
          <a:bodyPr wrap="none" rtlCol="0">
            <a:spAutoFit/>
          </a:bodyPr>
          <a:lstStyle/>
          <a:p>
            <a:pPr lvl="0"/>
            <a:r>
              <a:rPr lang="en-IE" sz="3000" dirty="0">
                <a:solidFill>
                  <a:prstClr val="black"/>
                </a:solidFill>
                <a:latin typeface="Times New Roman" panose="02020603050405020304" pitchFamily="18" charset="0"/>
                <a:cs typeface="Times New Roman" panose="02020603050405020304" pitchFamily="18" charset="0"/>
              </a:rPr>
              <a:t>Indicators scored the highest.</a:t>
            </a:r>
          </a:p>
          <a:p>
            <a:endParaRPr lang="en-IE" dirty="0"/>
          </a:p>
        </p:txBody>
      </p:sp>
      <p:sp>
        <p:nvSpPr>
          <p:cNvPr id="8" name="Rectangle 7">
            <a:extLst>
              <a:ext uri="{FF2B5EF4-FFF2-40B4-BE49-F238E27FC236}">
                <a16:creationId xmlns:a16="http://schemas.microsoft.com/office/drawing/2014/main" id="{347C61B3-B8C3-4B9B-B8ED-A4CFFDB2EB0A}"/>
              </a:ext>
            </a:extLst>
          </p:cNvPr>
          <p:cNvSpPr/>
          <p:nvPr/>
        </p:nvSpPr>
        <p:spPr>
          <a:xfrm>
            <a:off x="1002302" y="4345295"/>
            <a:ext cx="6096000" cy="1477328"/>
          </a:xfrm>
          <a:prstGeom prst="rect">
            <a:avLst/>
          </a:prstGeom>
        </p:spPr>
        <p:txBody>
          <a:bodyPr>
            <a:spAutoFit/>
          </a:bodyPr>
          <a:lstStyle/>
          <a:p>
            <a:pPr lvl="0"/>
            <a:r>
              <a:rPr lang="en-US" sz="3000" dirty="0">
                <a:solidFill>
                  <a:prstClr val="black"/>
                </a:solidFill>
                <a:latin typeface="Times New Roman" panose="02020603050405020304" pitchFamily="18" charset="0"/>
                <a:cs typeface="Times New Roman" panose="02020603050405020304" pitchFamily="18" charset="0"/>
              </a:rPr>
              <a:t>In the end though, it was decided that it would be best to do the indicator gloves.</a:t>
            </a:r>
            <a:endParaRPr lang="en-IE" sz="3000" dirty="0">
              <a:solidFill>
                <a:prstClr val="black"/>
              </a:solidFill>
              <a:latin typeface="Times New Roman" panose="02020603050405020304" pitchFamily="18" charset="0"/>
              <a:cs typeface="Times New Roman" panose="02020603050405020304" pitchFamily="18" charset="0"/>
            </a:endParaRPr>
          </a:p>
        </p:txBody>
      </p:sp>
      <p:pic>
        <p:nvPicPr>
          <p:cNvPr id="9" name="Graphic 8" descr="Question mark">
            <a:extLst>
              <a:ext uri="{FF2B5EF4-FFF2-40B4-BE49-F238E27FC236}">
                <a16:creationId xmlns:a16="http://schemas.microsoft.com/office/drawing/2014/main" id="{64A2E497-7C48-46ED-ABBB-2B1547935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8917" y="74073"/>
            <a:ext cx="914400" cy="914400"/>
          </a:xfrm>
          <a:prstGeom prst="rect">
            <a:avLst/>
          </a:prstGeom>
        </p:spPr>
      </p:pic>
    </p:spTree>
    <p:extLst>
      <p:ext uri="{BB962C8B-B14F-4D97-AF65-F5344CB8AC3E}">
        <p14:creationId xmlns:p14="http://schemas.microsoft.com/office/powerpoint/2010/main" val="35302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498109" y="0"/>
            <a:ext cx="9574969" cy="1325563"/>
          </a:xfrm>
        </p:spPr>
        <p:txBody>
          <a:bodyPr>
            <a:normAutofit/>
          </a:bodyPr>
          <a:lstStyle/>
          <a:p>
            <a:r>
              <a:rPr lang="en-GB" sz="5400" dirty="0">
                <a:latin typeface="Times New Roman" panose="02020603050405020304" pitchFamily="18" charset="0"/>
                <a:cs typeface="Times New Roman" panose="02020603050405020304" pitchFamily="18" charset="0"/>
              </a:rPr>
              <a:t>The Design</a:t>
            </a:r>
            <a:endParaRPr lang="en-IE" sz="5400" dirty="0"/>
          </a:p>
        </p:txBody>
      </p:sp>
      <p:pic>
        <p:nvPicPr>
          <p:cNvPr id="6" name="Picture 5">
            <a:extLst>
              <a:ext uri="{FF2B5EF4-FFF2-40B4-BE49-F238E27FC236}">
                <a16:creationId xmlns:a16="http://schemas.microsoft.com/office/drawing/2014/main" id="{EDB1A6A0-408A-4CF6-9D8E-3E1E1E7763F5}"/>
              </a:ext>
            </a:extLst>
          </p:cNvPr>
          <p:cNvPicPr>
            <a:picLocks noChangeAspect="1"/>
          </p:cNvPicPr>
          <p:nvPr/>
        </p:nvPicPr>
        <p:blipFill rotWithShape="1">
          <a:blip r:embed="rId2"/>
          <a:srcRect l="13526" t="1862" r="19697" b="1062"/>
          <a:stretch/>
        </p:blipFill>
        <p:spPr>
          <a:xfrm rot="16200000">
            <a:off x="1825308" y="3799581"/>
            <a:ext cx="1590729" cy="4459339"/>
          </a:xfrm>
          <a:prstGeom prst="rect">
            <a:avLst/>
          </a:prstGeom>
        </p:spPr>
      </p:pic>
      <p:pic>
        <p:nvPicPr>
          <p:cNvPr id="9" name="Picture 6">
            <a:extLst>
              <a:ext uri="{FF2B5EF4-FFF2-40B4-BE49-F238E27FC236}">
                <a16:creationId xmlns:a16="http://schemas.microsoft.com/office/drawing/2014/main" id="{7F0295D1-54F6-4BCE-8910-C6B4A8E0B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3" t="44810" r="19058" b="19458"/>
          <a:stretch/>
        </p:blipFill>
        <p:spPr bwMode="auto">
          <a:xfrm>
            <a:off x="9210849" y="4013443"/>
            <a:ext cx="2662259" cy="24408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BEDB649-0B60-4167-9145-120131C62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135" y="1131909"/>
            <a:ext cx="3377412" cy="24408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3CF7EA8-3D73-4181-9A8D-5B6D827024CC}"/>
              </a:ext>
            </a:extLst>
          </p:cNvPr>
          <p:cNvSpPr txBox="1"/>
          <p:nvPr/>
        </p:nvSpPr>
        <p:spPr>
          <a:xfrm>
            <a:off x="391003" y="1001132"/>
            <a:ext cx="4236416"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A plan was set up for over the Christmas period.</a:t>
            </a:r>
            <a:endParaRPr lang="en-IE"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E3950D6-3F1B-4535-B8C2-BE8DC4CBBCF1}"/>
              </a:ext>
            </a:extLst>
          </p:cNvPr>
          <p:cNvSpPr txBox="1"/>
          <p:nvPr/>
        </p:nvSpPr>
        <p:spPr>
          <a:xfrm>
            <a:off x="318892" y="3507017"/>
            <a:ext cx="4908890" cy="1815882"/>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Everyone would do research on a certain topic in order to select the required electronic parts and to 3D print an adequate part</a:t>
            </a:r>
            <a:endParaRPr lang="en-IE"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9CD3F68-6693-41C9-B01C-BFD4C09EF918}"/>
              </a:ext>
            </a:extLst>
          </p:cNvPr>
          <p:cNvSpPr txBox="1"/>
          <p:nvPr/>
        </p:nvSpPr>
        <p:spPr>
          <a:xfrm>
            <a:off x="346646" y="2044005"/>
            <a:ext cx="4325130"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A rough sketch of the design was drawn up, specifying key features &amp; materials</a:t>
            </a:r>
            <a:endParaRPr lang="en-IE"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4B127DE-6B0E-4767-9EE7-486F1203EAA9}"/>
              </a:ext>
            </a:extLst>
          </p:cNvPr>
          <p:cNvPicPr>
            <a:picLocks noChangeAspect="1"/>
          </p:cNvPicPr>
          <p:nvPr/>
        </p:nvPicPr>
        <p:blipFill>
          <a:blip r:embed="rId5"/>
          <a:stretch>
            <a:fillRect/>
          </a:stretch>
        </p:blipFill>
        <p:spPr>
          <a:xfrm>
            <a:off x="9210849" y="334712"/>
            <a:ext cx="2662259" cy="3238084"/>
          </a:xfrm>
          <a:prstGeom prst="rect">
            <a:avLst/>
          </a:prstGeom>
        </p:spPr>
      </p:pic>
      <p:pic>
        <p:nvPicPr>
          <p:cNvPr id="7" name="Picture 6">
            <a:extLst>
              <a:ext uri="{FF2B5EF4-FFF2-40B4-BE49-F238E27FC236}">
                <a16:creationId xmlns:a16="http://schemas.microsoft.com/office/drawing/2014/main" id="{EDEF84E3-C5BB-443F-8F86-7A3DAF4A3161}"/>
              </a:ext>
            </a:extLst>
          </p:cNvPr>
          <p:cNvPicPr>
            <a:picLocks noChangeAspect="1"/>
          </p:cNvPicPr>
          <p:nvPr/>
        </p:nvPicPr>
        <p:blipFill>
          <a:blip r:embed="rId6"/>
          <a:stretch>
            <a:fillRect/>
          </a:stretch>
        </p:blipFill>
        <p:spPr>
          <a:xfrm rot="16200000">
            <a:off x="5865399" y="3545181"/>
            <a:ext cx="2440886" cy="3377412"/>
          </a:xfrm>
          <a:prstGeom prst="rect">
            <a:avLst/>
          </a:prstGeom>
        </p:spPr>
      </p:pic>
      <p:pic>
        <p:nvPicPr>
          <p:cNvPr id="5" name="Graphic 4" descr="Pencil">
            <a:extLst>
              <a:ext uri="{FF2B5EF4-FFF2-40B4-BE49-F238E27FC236}">
                <a16:creationId xmlns:a16="http://schemas.microsoft.com/office/drawing/2014/main" id="{CCA9DEEC-66D5-4F38-86F6-F2C7C125AC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8298" y="-2814"/>
            <a:ext cx="914400" cy="914400"/>
          </a:xfrm>
          <a:prstGeom prst="rect">
            <a:avLst/>
          </a:prstGeom>
        </p:spPr>
      </p:pic>
    </p:spTree>
    <p:extLst>
      <p:ext uri="{BB962C8B-B14F-4D97-AF65-F5344CB8AC3E}">
        <p14:creationId xmlns:p14="http://schemas.microsoft.com/office/powerpoint/2010/main" val="39414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959297" y="-180377"/>
            <a:ext cx="10515600" cy="1341803"/>
          </a:xfrm>
        </p:spPr>
        <p:txBody>
          <a:bodyPr>
            <a:normAutofit/>
          </a:bodyPr>
          <a:lstStyle/>
          <a:p>
            <a:r>
              <a:rPr lang="en-GB" sz="5400" dirty="0">
                <a:latin typeface="Times New Roman" panose="02020603050405020304" pitchFamily="18" charset="0"/>
                <a:cs typeface="Times New Roman" panose="02020603050405020304" pitchFamily="18" charset="0"/>
              </a:rPr>
              <a:t>Parts</a:t>
            </a:r>
            <a:endParaRPr lang="en-IE" sz="5400" dirty="0"/>
          </a:p>
        </p:txBody>
      </p:sp>
      <p:pic>
        <p:nvPicPr>
          <p:cNvPr id="3" name="Picture 14">
            <a:extLst>
              <a:ext uri="{FF2B5EF4-FFF2-40B4-BE49-F238E27FC236}">
                <a16:creationId xmlns:a16="http://schemas.microsoft.com/office/drawing/2014/main" id="{35E3E34B-4658-462D-8F0E-155FB0BBC5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392" b="11578"/>
          <a:stretch/>
        </p:blipFill>
        <p:spPr bwMode="auto">
          <a:xfrm>
            <a:off x="8399593" y="3795980"/>
            <a:ext cx="3098886" cy="2478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C969D8F7-3629-47B0-B97C-8B38EBE6E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285" y="3795980"/>
            <a:ext cx="1964755" cy="2478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E43A55-DB67-4404-A4FF-DF29F1AAD877}"/>
              </a:ext>
            </a:extLst>
          </p:cNvPr>
          <p:cNvPicPr>
            <a:picLocks noChangeAspect="1"/>
          </p:cNvPicPr>
          <p:nvPr/>
        </p:nvPicPr>
        <p:blipFill rotWithShape="1">
          <a:blip r:embed="rId4"/>
          <a:srcRect l="5283" r="22574"/>
          <a:stretch/>
        </p:blipFill>
        <p:spPr>
          <a:xfrm>
            <a:off x="9217097" y="1080654"/>
            <a:ext cx="2281382" cy="2574954"/>
          </a:xfrm>
          <a:prstGeom prst="rect">
            <a:avLst/>
          </a:prstGeom>
        </p:spPr>
      </p:pic>
      <p:pic>
        <p:nvPicPr>
          <p:cNvPr id="6" name="Picture 8">
            <a:extLst>
              <a:ext uri="{FF2B5EF4-FFF2-40B4-BE49-F238E27FC236}">
                <a16:creationId xmlns:a16="http://schemas.microsoft.com/office/drawing/2014/main" id="{03269783-3ABB-41D8-80DF-EA867FF14F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568" b="20270"/>
          <a:stretch/>
        </p:blipFill>
        <p:spPr bwMode="auto">
          <a:xfrm>
            <a:off x="5932285" y="1080654"/>
            <a:ext cx="2801981" cy="2569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9BE5F6-919A-49EB-BA65-9D27B9C9F83B}"/>
              </a:ext>
            </a:extLst>
          </p:cNvPr>
          <p:cNvSpPr txBox="1"/>
          <p:nvPr/>
        </p:nvSpPr>
        <p:spPr>
          <a:xfrm>
            <a:off x="294514" y="3552182"/>
            <a:ext cx="4868613"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Parts were ordered mainly from the website Adafruit.</a:t>
            </a:r>
            <a:endParaRPr lang="en-IE"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878DA9B-F264-4201-94C9-4AFD0A19BF1A}"/>
              </a:ext>
            </a:extLst>
          </p:cNvPr>
          <p:cNvSpPr txBox="1"/>
          <p:nvPr/>
        </p:nvSpPr>
        <p:spPr>
          <a:xfrm>
            <a:off x="332823" y="1049412"/>
            <a:ext cx="5116631"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electronic parts were chosen, taking into account, size, weight, functionality, etc.</a:t>
            </a:r>
            <a:endParaRPr lang="en-IE"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65319C6-23EE-4859-818E-C1DD84CE92E5}"/>
              </a:ext>
            </a:extLst>
          </p:cNvPr>
          <p:cNvSpPr txBox="1"/>
          <p:nvPr/>
        </p:nvSpPr>
        <p:spPr>
          <a:xfrm>
            <a:off x="311165" y="2632592"/>
            <a:ext cx="4249305"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A full parts list was devised.</a:t>
            </a:r>
            <a:endParaRPr lang="en-IE"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BCE9B96-A164-44ED-9A4F-C6626575A2F8}"/>
              </a:ext>
            </a:extLst>
          </p:cNvPr>
          <p:cNvSpPr txBox="1"/>
          <p:nvPr/>
        </p:nvSpPr>
        <p:spPr>
          <a:xfrm>
            <a:off x="331215" y="4587934"/>
            <a:ext cx="4831911"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Eventually the parts arrived, in the mean time the design of the glove and band were finalised.</a:t>
            </a:r>
            <a:endParaRPr lang="en-I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0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048125" y="0"/>
            <a:ext cx="7305675" cy="1341803"/>
          </a:xfrm>
        </p:spPr>
        <p:txBody>
          <a:bodyPr>
            <a:normAutofit/>
          </a:bodyPr>
          <a:lstStyle/>
          <a:p>
            <a:r>
              <a:rPr lang="en-GB" sz="5400" dirty="0">
                <a:latin typeface="Times New Roman" panose="02020603050405020304" pitchFamily="18" charset="0"/>
                <a:cs typeface="Times New Roman" panose="02020603050405020304" pitchFamily="18" charset="0"/>
              </a:rPr>
              <a:t>Drawings</a:t>
            </a:r>
            <a:endParaRPr lang="en-IE" sz="5400" dirty="0"/>
          </a:p>
        </p:txBody>
      </p:sp>
      <p:pic>
        <p:nvPicPr>
          <p:cNvPr id="6" name="Picture 10">
            <a:extLst>
              <a:ext uri="{FF2B5EF4-FFF2-40B4-BE49-F238E27FC236}">
                <a16:creationId xmlns:a16="http://schemas.microsoft.com/office/drawing/2014/main" id="{773A8E2D-E0CD-4ABC-89E3-F334BE3D8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36" b="33160"/>
          <a:stretch/>
        </p:blipFill>
        <p:spPr bwMode="auto">
          <a:xfrm>
            <a:off x="7967665" y="4198441"/>
            <a:ext cx="3792535" cy="2447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ool, man&#10;&#10;Description automatically generated">
            <a:extLst>
              <a:ext uri="{FF2B5EF4-FFF2-40B4-BE49-F238E27FC236}">
                <a16:creationId xmlns:a16="http://schemas.microsoft.com/office/drawing/2014/main" id="{DCE3D4CB-7B87-4F99-9BC4-5C856420A12D}"/>
              </a:ext>
            </a:extLst>
          </p:cNvPr>
          <p:cNvPicPr>
            <a:picLocks noChangeAspect="1"/>
          </p:cNvPicPr>
          <p:nvPr/>
        </p:nvPicPr>
        <p:blipFill rotWithShape="1">
          <a:blip r:embed="rId3">
            <a:extLst>
              <a:ext uri="{28A0092B-C50C-407E-A947-70E740481C1C}">
                <a14:useLocalDpi xmlns:a14="http://schemas.microsoft.com/office/drawing/2010/main" val="0"/>
              </a:ext>
            </a:extLst>
          </a:blip>
          <a:srcRect l="6330" t="20984" r="14638" b="25144"/>
          <a:stretch/>
        </p:blipFill>
        <p:spPr>
          <a:xfrm>
            <a:off x="8588057" y="211922"/>
            <a:ext cx="3199852" cy="3694546"/>
          </a:xfrm>
          <a:prstGeom prst="rect">
            <a:avLst/>
          </a:prstGeom>
        </p:spPr>
      </p:pic>
      <p:sp>
        <p:nvSpPr>
          <p:cNvPr id="10" name="TextBox 9">
            <a:extLst>
              <a:ext uri="{FF2B5EF4-FFF2-40B4-BE49-F238E27FC236}">
                <a16:creationId xmlns:a16="http://schemas.microsoft.com/office/drawing/2014/main" id="{D72DBDCB-B9BB-4B3B-96B6-4CACE18F4395}"/>
              </a:ext>
            </a:extLst>
          </p:cNvPr>
          <p:cNvSpPr txBox="1"/>
          <p:nvPr/>
        </p:nvSpPr>
        <p:spPr>
          <a:xfrm>
            <a:off x="404090" y="1176009"/>
            <a:ext cx="6393874"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These were the drawings designed for the for the glove and band</a:t>
            </a:r>
            <a:endParaRPr lang="en-IE"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3CDF1CC-B399-4036-89E6-408DA4C676BF}"/>
              </a:ext>
            </a:extLst>
          </p:cNvPr>
          <p:cNvSpPr txBox="1"/>
          <p:nvPr/>
        </p:nvSpPr>
        <p:spPr>
          <a:xfrm>
            <a:off x="404093" y="2446891"/>
            <a:ext cx="7305676"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design is universal and functions easy with the tactile button switch</a:t>
            </a:r>
            <a:endParaRPr lang="en-IE"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DFDFFA1-7C2B-4375-A4B0-D1C3EDD60388}"/>
              </a:ext>
            </a:extLst>
          </p:cNvPr>
          <p:cNvSpPr txBox="1"/>
          <p:nvPr/>
        </p:nvSpPr>
        <p:spPr>
          <a:xfrm>
            <a:off x="404090" y="3551761"/>
            <a:ext cx="7095837"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glove material is stylish and comfortable which providing protection from the elements </a:t>
            </a:r>
            <a:endParaRPr lang="en-IE"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DC26432-56DC-45FF-B5D4-34B57FD1DA38}"/>
              </a:ext>
            </a:extLst>
          </p:cNvPr>
          <p:cNvSpPr txBox="1"/>
          <p:nvPr/>
        </p:nvSpPr>
        <p:spPr>
          <a:xfrm>
            <a:off x="404090" y="4822643"/>
            <a:ext cx="6994237"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band adds extra visibility when trying to indicate the direction</a:t>
            </a:r>
            <a:endParaRPr lang="en-IE" sz="2800"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id="{55CAF81E-E16D-4CA2-9DEA-5F15576AA257}"/>
              </a:ext>
            </a:extLst>
          </p:cNvPr>
          <p:cNvSpPr/>
          <p:nvPr/>
        </p:nvSpPr>
        <p:spPr>
          <a:xfrm rot="19280071">
            <a:off x="6844145" y="2175718"/>
            <a:ext cx="2807855" cy="1528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Arrow: Right 15">
            <a:extLst>
              <a:ext uri="{FF2B5EF4-FFF2-40B4-BE49-F238E27FC236}">
                <a16:creationId xmlns:a16="http://schemas.microsoft.com/office/drawing/2014/main" id="{8EF9F80A-FD20-4C96-873D-DB318208D585}"/>
              </a:ext>
            </a:extLst>
          </p:cNvPr>
          <p:cNvSpPr/>
          <p:nvPr/>
        </p:nvSpPr>
        <p:spPr>
          <a:xfrm rot="20446452">
            <a:off x="7124955" y="3571245"/>
            <a:ext cx="3126170" cy="14599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Right 16">
            <a:extLst>
              <a:ext uri="{FF2B5EF4-FFF2-40B4-BE49-F238E27FC236}">
                <a16:creationId xmlns:a16="http://schemas.microsoft.com/office/drawing/2014/main" id="{3034FD85-E4DD-487C-923B-C9662D6248EB}"/>
              </a:ext>
            </a:extLst>
          </p:cNvPr>
          <p:cNvSpPr/>
          <p:nvPr/>
        </p:nvSpPr>
        <p:spPr>
          <a:xfrm rot="524926">
            <a:off x="6329868" y="5632017"/>
            <a:ext cx="2807855" cy="1528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03793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048125" y="-224610"/>
            <a:ext cx="7305675" cy="1341803"/>
          </a:xfrm>
        </p:spPr>
        <p:txBody>
          <a:bodyPr>
            <a:normAutofit/>
          </a:bodyPr>
          <a:lstStyle/>
          <a:p>
            <a:r>
              <a:rPr lang="en-GB" sz="5400" dirty="0">
                <a:latin typeface="Times New Roman" panose="02020603050405020304" pitchFamily="18" charset="0"/>
                <a:cs typeface="Times New Roman" panose="02020603050405020304" pitchFamily="18" charset="0"/>
              </a:rPr>
              <a:t>Drawings</a:t>
            </a:r>
            <a:endParaRPr lang="en-IE" sz="5400" dirty="0"/>
          </a:p>
        </p:txBody>
      </p:sp>
      <p:pic>
        <p:nvPicPr>
          <p:cNvPr id="10" name="Picture 9" descr="A picture containing book, text, photo, skiing&#10;&#10;Description automatically generated">
            <a:extLst>
              <a:ext uri="{FF2B5EF4-FFF2-40B4-BE49-F238E27FC236}">
                <a16:creationId xmlns:a16="http://schemas.microsoft.com/office/drawing/2014/main" id="{486147C1-B6BF-49B1-B219-15459936F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018" y="838629"/>
            <a:ext cx="4971617" cy="5803684"/>
          </a:xfrm>
          <a:prstGeom prst="rect">
            <a:avLst/>
          </a:prstGeom>
        </p:spPr>
      </p:pic>
      <p:pic>
        <p:nvPicPr>
          <p:cNvPr id="11" name="Content Placeholder 4" descr="A picture containing game&#10;&#10;Description automatically generated">
            <a:extLst>
              <a:ext uri="{FF2B5EF4-FFF2-40B4-BE49-F238E27FC236}">
                <a16:creationId xmlns:a16="http://schemas.microsoft.com/office/drawing/2014/main" id="{8C3FA4D7-5B12-4FBA-BD5F-4C8FA6F6C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03" y="2921746"/>
            <a:ext cx="5330117" cy="3840639"/>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4A57E8BA-C7BA-4EFC-9E77-BDAFBAB71862}"/>
              </a:ext>
            </a:extLst>
          </p:cNvPr>
          <p:cNvPicPr>
            <a:picLocks noChangeAspect="1"/>
          </p:cNvPicPr>
          <p:nvPr/>
        </p:nvPicPr>
        <p:blipFill rotWithShape="1">
          <a:blip r:embed="rId4">
            <a:extLst>
              <a:ext uri="{28A0092B-C50C-407E-A947-70E740481C1C}">
                <a14:useLocalDpi xmlns:a14="http://schemas.microsoft.com/office/drawing/2010/main" val="0"/>
              </a:ext>
            </a:extLst>
          </a:blip>
          <a:srcRect l="4063" t="6399" r="3711" b="8817"/>
          <a:stretch/>
        </p:blipFill>
        <p:spPr>
          <a:xfrm>
            <a:off x="245603" y="935929"/>
            <a:ext cx="4193310" cy="1865745"/>
          </a:xfrm>
          <a:prstGeom prst="rect">
            <a:avLst/>
          </a:prstGeom>
        </p:spPr>
      </p:pic>
      <p:pic>
        <p:nvPicPr>
          <p:cNvPr id="13" name="Picture 12" descr="A close up of an animal&#10;&#10;Description automatically generated">
            <a:extLst>
              <a:ext uri="{FF2B5EF4-FFF2-40B4-BE49-F238E27FC236}">
                <a16:creationId xmlns:a16="http://schemas.microsoft.com/office/drawing/2014/main" id="{AFF54809-AD2F-494D-ABC5-B75EADACC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44" y="838629"/>
            <a:ext cx="5385539" cy="5803684"/>
          </a:xfrm>
          <a:prstGeom prst="rect">
            <a:avLst/>
          </a:prstGeom>
        </p:spPr>
      </p:pic>
    </p:spTree>
    <p:extLst>
      <p:ext uri="{BB962C8B-B14F-4D97-AF65-F5344CB8AC3E}">
        <p14:creationId xmlns:p14="http://schemas.microsoft.com/office/powerpoint/2010/main" val="9358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602182" y="-110620"/>
            <a:ext cx="7225145" cy="1341803"/>
          </a:xfrm>
        </p:spPr>
        <p:txBody>
          <a:bodyPr>
            <a:normAutofit/>
          </a:bodyPr>
          <a:lstStyle/>
          <a:p>
            <a:r>
              <a:rPr lang="en-GB" sz="5400" dirty="0">
                <a:latin typeface="Times New Roman" panose="02020603050405020304" pitchFamily="18" charset="0"/>
                <a:cs typeface="Times New Roman" panose="02020603050405020304" pitchFamily="18" charset="0"/>
              </a:rPr>
              <a:t>Testing the Electronics</a:t>
            </a:r>
            <a:endParaRPr lang="en-IE" sz="5400" dirty="0"/>
          </a:p>
        </p:txBody>
      </p:sp>
      <p:pic>
        <p:nvPicPr>
          <p:cNvPr id="4" name="Picture 3">
            <a:extLst>
              <a:ext uri="{FF2B5EF4-FFF2-40B4-BE49-F238E27FC236}">
                <a16:creationId xmlns:a16="http://schemas.microsoft.com/office/drawing/2014/main" id="{B747946D-14A4-45C5-9FC1-134BF2E2E768}"/>
              </a:ext>
            </a:extLst>
          </p:cNvPr>
          <p:cNvPicPr>
            <a:picLocks noChangeAspect="1"/>
          </p:cNvPicPr>
          <p:nvPr/>
        </p:nvPicPr>
        <p:blipFill>
          <a:blip r:embed="rId2"/>
          <a:stretch>
            <a:fillRect/>
          </a:stretch>
        </p:blipFill>
        <p:spPr>
          <a:xfrm>
            <a:off x="5033819" y="2318859"/>
            <a:ext cx="3514726" cy="3951166"/>
          </a:xfrm>
          <a:prstGeom prst="rect">
            <a:avLst/>
          </a:prstGeom>
        </p:spPr>
      </p:pic>
      <p:pic>
        <p:nvPicPr>
          <p:cNvPr id="3074" name="Picture 2">
            <a:extLst>
              <a:ext uri="{FF2B5EF4-FFF2-40B4-BE49-F238E27FC236}">
                <a16:creationId xmlns:a16="http://schemas.microsoft.com/office/drawing/2014/main" id="{7CD37E78-0A99-4DA1-96D5-80E338951B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51"/>
          <a:stretch/>
        </p:blipFill>
        <p:spPr bwMode="auto">
          <a:xfrm>
            <a:off x="8677275" y="1034473"/>
            <a:ext cx="3514725" cy="5366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25CED8-4A16-4BD0-B8AB-E49FEF911AC4}"/>
              </a:ext>
            </a:extLst>
          </p:cNvPr>
          <p:cNvSpPr txBox="1"/>
          <p:nvPr/>
        </p:nvSpPr>
        <p:spPr>
          <a:xfrm>
            <a:off x="185405" y="2497976"/>
            <a:ext cx="5287769"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LED ring will flash orange when the button is pressed</a:t>
            </a:r>
            <a:endParaRPr lang="en-IE" sz="2800" dirty="0">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5A5325E2-0BE8-4883-9C01-33BDD55A5D3A}"/>
              </a:ext>
            </a:extLst>
          </p:cNvPr>
          <p:cNvSpPr/>
          <p:nvPr/>
        </p:nvSpPr>
        <p:spPr>
          <a:xfrm rot="3054630">
            <a:off x="3943926" y="3078737"/>
            <a:ext cx="2807855" cy="1528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D374CB4A-30BA-4E84-86A4-9C294A6854B1}"/>
              </a:ext>
            </a:extLst>
          </p:cNvPr>
          <p:cNvSpPr txBox="1"/>
          <p:nvPr/>
        </p:nvSpPr>
        <p:spPr>
          <a:xfrm>
            <a:off x="185405" y="1231183"/>
            <a:ext cx="5042377"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LED ring and strips remain bright when not indicating</a:t>
            </a:r>
            <a:endParaRPr lang="en-IE"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5A0729E-2082-418D-8BC7-43D51118316E}"/>
              </a:ext>
            </a:extLst>
          </p:cNvPr>
          <p:cNvSpPr txBox="1"/>
          <p:nvPr/>
        </p:nvSpPr>
        <p:spPr>
          <a:xfrm>
            <a:off x="185405" y="3753640"/>
            <a:ext cx="5033818"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A transceiver picks up this button being pressed, and it also flashes orange</a:t>
            </a:r>
            <a:endParaRPr lang="en-IE" sz="2800" dirty="0">
              <a:latin typeface="Times New Roman" panose="02020603050405020304" pitchFamily="18" charset="0"/>
              <a:cs typeface="Times New Roman" panose="02020603050405020304" pitchFamily="18" charset="0"/>
            </a:endParaRPr>
          </a:p>
        </p:txBody>
      </p:sp>
      <p:sp>
        <p:nvSpPr>
          <p:cNvPr id="10" name="Arrow: Right 9">
            <a:extLst>
              <a:ext uri="{FF2B5EF4-FFF2-40B4-BE49-F238E27FC236}">
                <a16:creationId xmlns:a16="http://schemas.microsoft.com/office/drawing/2014/main" id="{74116986-8B40-402A-BBB0-AF4B49A1149D}"/>
              </a:ext>
            </a:extLst>
          </p:cNvPr>
          <p:cNvSpPr/>
          <p:nvPr/>
        </p:nvSpPr>
        <p:spPr>
          <a:xfrm rot="646185">
            <a:off x="4550559" y="2259319"/>
            <a:ext cx="4452029" cy="175023"/>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6" grpId="0"/>
      <p:bldP spid="8"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747654" y="-198803"/>
            <a:ext cx="10515600" cy="1341803"/>
          </a:xfrm>
        </p:spPr>
        <p:txBody>
          <a:bodyPr>
            <a:normAutofit/>
          </a:bodyPr>
          <a:lstStyle/>
          <a:p>
            <a:r>
              <a:rPr lang="en-GB" sz="5400" dirty="0">
                <a:latin typeface="Times New Roman" panose="02020603050405020304" pitchFamily="18" charset="0"/>
                <a:cs typeface="Times New Roman" panose="02020603050405020304" pitchFamily="18" charset="0"/>
              </a:rPr>
              <a:t>The Prototype - Glove</a:t>
            </a:r>
            <a:endParaRPr lang="en-IE" sz="5400" dirty="0"/>
          </a:p>
        </p:txBody>
      </p:sp>
      <p:pic>
        <p:nvPicPr>
          <p:cNvPr id="4" name="Picture 3">
            <a:extLst>
              <a:ext uri="{FF2B5EF4-FFF2-40B4-BE49-F238E27FC236}">
                <a16:creationId xmlns:a16="http://schemas.microsoft.com/office/drawing/2014/main" id="{1CFA5435-731E-465B-AF47-9A6C0CBB0982}"/>
              </a:ext>
            </a:extLst>
          </p:cNvPr>
          <p:cNvPicPr>
            <a:picLocks noChangeAspect="1"/>
          </p:cNvPicPr>
          <p:nvPr/>
        </p:nvPicPr>
        <p:blipFill>
          <a:blip r:embed="rId2"/>
          <a:stretch>
            <a:fillRect/>
          </a:stretch>
        </p:blipFill>
        <p:spPr>
          <a:xfrm>
            <a:off x="8611188" y="891024"/>
            <a:ext cx="3023733" cy="2827907"/>
          </a:xfrm>
          <a:prstGeom prst="rect">
            <a:avLst/>
          </a:prstGeom>
        </p:spPr>
      </p:pic>
      <p:pic>
        <p:nvPicPr>
          <p:cNvPr id="6" name="Picture 18">
            <a:extLst>
              <a:ext uri="{FF2B5EF4-FFF2-40B4-BE49-F238E27FC236}">
                <a16:creationId xmlns:a16="http://schemas.microsoft.com/office/drawing/2014/main" id="{DC0FAA43-DB51-4D58-948F-4773D9D83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043" b="12931"/>
          <a:stretch/>
        </p:blipFill>
        <p:spPr bwMode="auto">
          <a:xfrm>
            <a:off x="8611189" y="3879272"/>
            <a:ext cx="3023733" cy="25759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9AE968-92FE-4F16-8B72-0C8F896F056F}"/>
              </a:ext>
            </a:extLst>
          </p:cNvPr>
          <p:cNvSpPr txBox="1"/>
          <p:nvPr/>
        </p:nvSpPr>
        <p:spPr>
          <a:xfrm>
            <a:off x="390824" y="1350871"/>
            <a:ext cx="4753831"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glove has an inner and outer lining for extra protection</a:t>
            </a:r>
          </a:p>
        </p:txBody>
      </p:sp>
      <p:sp>
        <p:nvSpPr>
          <p:cNvPr id="8" name="TextBox 7">
            <a:extLst>
              <a:ext uri="{FF2B5EF4-FFF2-40B4-BE49-F238E27FC236}">
                <a16:creationId xmlns:a16="http://schemas.microsoft.com/office/drawing/2014/main" id="{0E1F2D2C-ABB7-42CF-8330-C40F9C74CC31}"/>
              </a:ext>
            </a:extLst>
          </p:cNvPr>
          <p:cNvSpPr txBox="1"/>
          <p:nvPr/>
        </p:nvSpPr>
        <p:spPr>
          <a:xfrm>
            <a:off x="390824" y="2774582"/>
            <a:ext cx="4624521"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A </a:t>
            </a:r>
            <a:r>
              <a:rPr lang="en-GB" sz="2800" dirty="0" err="1">
                <a:latin typeface="Times New Roman" panose="02020603050405020304" pitchFamily="18" charset="0"/>
                <a:cs typeface="Times New Roman" panose="02020603050405020304" pitchFamily="18" charset="0"/>
              </a:rPr>
              <a:t>velcro</a:t>
            </a:r>
            <a:r>
              <a:rPr lang="en-GB" sz="2800" dirty="0">
                <a:latin typeface="Times New Roman" panose="02020603050405020304" pitchFamily="18" charset="0"/>
                <a:cs typeface="Times New Roman" panose="02020603050405020304" pitchFamily="18" charset="0"/>
              </a:rPr>
              <a:t> strip holds the 2 linings together </a:t>
            </a:r>
            <a:endParaRPr lang="en-IE"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81F4C47-57FA-4EBF-ACDA-9E22A097554A}"/>
              </a:ext>
            </a:extLst>
          </p:cNvPr>
          <p:cNvSpPr txBox="1"/>
          <p:nvPr/>
        </p:nvSpPr>
        <p:spPr>
          <a:xfrm>
            <a:off x="390824" y="4198293"/>
            <a:ext cx="4624521"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inner lining is machine washable </a:t>
            </a:r>
            <a:endParaRPr lang="en-IE"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059209-17A0-41B2-9E33-1C64A969CED5}"/>
              </a:ext>
            </a:extLst>
          </p:cNvPr>
          <p:cNvSpPr txBox="1"/>
          <p:nvPr/>
        </p:nvSpPr>
        <p:spPr>
          <a:xfrm>
            <a:off x="390824" y="5501073"/>
            <a:ext cx="5400376"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outer lining holds the electronics and LED’s</a:t>
            </a:r>
            <a:endParaRPr lang="en-IE" sz="2800" dirty="0">
              <a:latin typeface="Times New Roman" panose="02020603050405020304" pitchFamily="18" charset="0"/>
              <a:cs typeface="Times New Roman" panose="02020603050405020304" pitchFamily="18" charset="0"/>
            </a:endParaRPr>
          </a:p>
        </p:txBody>
      </p:sp>
      <p:sp>
        <p:nvSpPr>
          <p:cNvPr id="11" name="Arrow: Right 10">
            <a:extLst>
              <a:ext uri="{FF2B5EF4-FFF2-40B4-BE49-F238E27FC236}">
                <a16:creationId xmlns:a16="http://schemas.microsoft.com/office/drawing/2014/main" id="{F80DC61B-391C-4E69-BD4D-373AD76027CD}"/>
              </a:ext>
            </a:extLst>
          </p:cNvPr>
          <p:cNvSpPr/>
          <p:nvPr/>
        </p:nvSpPr>
        <p:spPr>
          <a:xfrm rot="646185">
            <a:off x="4992696" y="2328143"/>
            <a:ext cx="3803157" cy="23396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C09490CE-879D-41DB-B2B0-C38760B757C4}"/>
              </a:ext>
            </a:extLst>
          </p:cNvPr>
          <p:cNvSpPr/>
          <p:nvPr/>
        </p:nvSpPr>
        <p:spPr>
          <a:xfrm rot="21392951">
            <a:off x="5015334" y="1524764"/>
            <a:ext cx="5784411" cy="213555"/>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2C32F441-A471-4395-B739-CB2770A98E3E}"/>
              </a:ext>
            </a:extLst>
          </p:cNvPr>
          <p:cNvPicPr>
            <a:picLocks noChangeAspect="1"/>
          </p:cNvPicPr>
          <p:nvPr/>
        </p:nvPicPr>
        <p:blipFill>
          <a:blip r:embed="rId4"/>
          <a:stretch>
            <a:fillRect/>
          </a:stretch>
        </p:blipFill>
        <p:spPr>
          <a:xfrm>
            <a:off x="5144655" y="3326928"/>
            <a:ext cx="2799899" cy="2575907"/>
          </a:xfrm>
          <a:prstGeom prst="rect">
            <a:avLst/>
          </a:prstGeom>
        </p:spPr>
      </p:pic>
      <p:sp>
        <p:nvSpPr>
          <p:cNvPr id="14" name="Arrow: Right 13">
            <a:extLst>
              <a:ext uri="{FF2B5EF4-FFF2-40B4-BE49-F238E27FC236}">
                <a16:creationId xmlns:a16="http://schemas.microsoft.com/office/drawing/2014/main" id="{34595CF5-A4BC-4B82-A132-5A3EE75CF3BB}"/>
              </a:ext>
            </a:extLst>
          </p:cNvPr>
          <p:cNvSpPr/>
          <p:nvPr/>
        </p:nvSpPr>
        <p:spPr>
          <a:xfrm rot="535937">
            <a:off x="2909759" y="4900771"/>
            <a:ext cx="3803157" cy="23396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2104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433618" y="-156802"/>
            <a:ext cx="10515600" cy="1341803"/>
          </a:xfrm>
        </p:spPr>
        <p:txBody>
          <a:bodyPr>
            <a:normAutofit/>
          </a:bodyPr>
          <a:lstStyle/>
          <a:p>
            <a:r>
              <a:rPr lang="en-GB" sz="5400" dirty="0">
                <a:latin typeface="Times New Roman" panose="02020603050405020304" pitchFamily="18" charset="0"/>
                <a:cs typeface="Times New Roman" panose="02020603050405020304" pitchFamily="18" charset="0"/>
              </a:rPr>
              <a:t>The Prototype - Band</a:t>
            </a:r>
            <a:endParaRPr lang="en-IE" sz="5400" dirty="0">
              <a:latin typeface="Times New Roman" panose="02020603050405020304" pitchFamily="18" charset="0"/>
              <a:cs typeface="Times New Roman" panose="02020603050405020304" pitchFamily="18" charset="0"/>
            </a:endParaRPr>
          </a:p>
        </p:txBody>
      </p:sp>
      <p:pic>
        <p:nvPicPr>
          <p:cNvPr id="13" name="Picture 12" descr="A picture containing table, indoor, sitting, wooden&#10;&#10;Description automatically generated">
            <a:extLst>
              <a:ext uri="{FF2B5EF4-FFF2-40B4-BE49-F238E27FC236}">
                <a16:creationId xmlns:a16="http://schemas.microsoft.com/office/drawing/2014/main" id="{487D8FBC-B461-4BD4-974E-2A3A6C9102FD}"/>
              </a:ext>
            </a:extLst>
          </p:cNvPr>
          <p:cNvPicPr>
            <a:picLocks noChangeAspect="1"/>
          </p:cNvPicPr>
          <p:nvPr/>
        </p:nvPicPr>
        <p:blipFill rotWithShape="1">
          <a:blip r:embed="rId2">
            <a:extLst>
              <a:ext uri="{28A0092B-C50C-407E-A947-70E740481C1C}">
                <a14:useLocalDpi xmlns:a14="http://schemas.microsoft.com/office/drawing/2010/main" val="0"/>
              </a:ext>
            </a:extLst>
          </a:blip>
          <a:srcRect l="26178" t="12107" r="13014" b="21496"/>
          <a:stretch/>
        </p:blipFill>
        <p:spPr>
          <a:xfrm>
            <a:off x="8913580" y="819828"/>
            <a:ext cx="2756803" cy="2257648"/>
          </a:xfrm>
          <a:prstGeom prst="rect">
            <a:avLst/>
          </a:prstGeom>
        </p:spPr>
      </p:pic>
      <p:sp>
        <p:nvSpPr>
          <p:cNvPr id="28" name="TextBox 27">
            <a:extLst>
              <a:ext uri="{FF2B5EF4-FFF2-40B4-BE49-F238E27FC236}">
                <a16:creationId xmlns:a16="http://schemas.microsoft.com/office/drawing/2014/main" id="{BA8D19A3-3EE9-4577-AB00-A4C18F7B6503}"/>
              </a:ext>
            </a:extLst>
          </p:cNvPr>
          <p:cNvSpPr txBox="1"/>
          <p:nvPr/>
        </p:nvSpPr>
        <p:spPr>
          <a:xfrm>
            <a:off x="350448" y="1251746"/>
            <a:ext cx="6166339"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band is made from the strap of a recycled school bag</a:t>
            </a:r>
            <a:endParaRPr lang="en-IE"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0C87FDF-7DC7-423A-A65F-0E31D036C74F}"/>
              </a:ext>
            </a:extLst>
          </p:cNvPr>
          <p:cNvSpPr txBox="1"/>
          <p:nvPr/>
        </p:nvSpPr>
        <p:spPr>
          <a:xfrm>
            <a:off x="350448" y="2598172"/>
            <a:ext cx="5549279"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It also houses the electronics, hidden in the 3D printed box</a:t>
            </a:r>
            <a:endParaRPr lang="en-IE" sz="2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90C0BD3-0252-46F4-9DA4-26049FDE58C9}"/>
              </a:ext>
            </a:extLst>
          </p:cNvPr>
          <p:cNvSpPr txBox="1"/>
          <p:nvPr/>
        </p:nvSpPr>
        <p:spPr>
          <a:xfrm>
            <a:off x="350447" y="3944598"/>
            <a:ext cx="3450721"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band is adjustable and can be worn on the arm or leg</a:t>
            </a:r>
            <a:endParaRPr lang="en-IE"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B15636F-3067-4ECE-95C5-6F1DF679C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200" y="3299117"/>
            <a:ext cx="3943351" cy="295751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A picture containing game&#10;&#10;Description automatically generated">
            <a:extLst>
              <a:ext uri="{FF2B5EF4-FFF2-40B4-BE49-F238E27FC236}">
                <a16:creationId xmlns:a16="http://schemas.microsoft.com/office/drawing/2014/main" id="{AEB4CD6D-CA52-4881-9930-1259D80AC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537" y="3299117"/>
            <a:ext cx="4047685" cy="2916577"/>
          </a:xfrm>
          <a:prstGeom prst="rect">
            <a:avLst/>
          </a:prstGeom>
        </p:spPr>
      </p:pic>
      <p:pic>
        <p:nvPicPr>
          <p:cNvPr id="1028" name="Picture 4" descr="See the source image">
            <a:extLst>
              <a:ext uri="{FF2B5EF4-FFF2-40B4-BE49-F238E27FC236}">
                <a16:creationId xmlns:a16="http://schemas.microsoft.com/office/drawing/2014/main" id="{7405F8B6-428F-407B-B7DC-C6F019CED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727" y="819828"/>
            <a:ext cx="2577523" cy="2412897"/>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57BC6C81-0519-4E28-AD12-AA5531C979E8}"/>
              </a:ext>
            </a:extLst>
          </p:cNvPr>
          <p:cNvSpPr/>
          <p:nvPr/>
        </p:nvSpPr>
        <p:spPr>
          <a:xfrm rot="388784">
            <a:off x="3578954" y="2111774"/>
            <a:ext cx="2807855" cy="1528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78CC80A0-B94F-44D2-9DCD-047E66BAA600}"/>
              </a:ext>
            </a:extLst>
          </p:cNvPr>
          <p:cNvSpPr/>
          <p:nvPr/>
        </p:nvSpPr>
        <p:spPr>
          <a:xfrm rot="20762400">
            <a:off x="2507234" y="4589655"/>
            <a:ext cx="2807855" cy="1528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7EE8F1A9-4A41-49C7-BE15-1DB17DA7D1D9}"/>
              </a:ext>
            </a:extLst>
          </p:cNvPr>
          <p:cNvSpPr/>
          <p:nvPr/>
        </p:nvSpPr>
        <p:spPr>
          <a:xfrm>
            <a:off x="2548871" y="5130043"/>
            <a:ext cx="5828957" cy="17713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879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11"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othing, black, small, snow&#10;&#10;Description automatically generated">
            <a:extLst>
              <a:ext uri="{FF2B5EF4-FFF2-40B4-BE49-F238E27FC236}">
                <a16:creationId xmlns:a16="http://schemas.microsoft.com/office/drawing/2014/main" id="{A65DF1C9-5BAA-41E7-8586-F67519082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744" y="1375448"/>
            <a:ext cx="6893791" cy="5048443"/>
          </a:xfrm>
          <a:prstGeom prst="rect">
            <a:avLst/>
          </a:prstGeom>
        </p:spPr>
      </p:pic>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165600" y="-193750"/>
            <a:ext cx="7188200" cy="1341803"/>
          </a:xfrm>
        </p:spPr>
        <p:txBody>
          <a:bodyPr>
            <a:normAutofit/>
          </a:bodyPr>
          <a:lstStyle/>
          <a:p>
            <a:r>
              <a:rPr lang="en-GB" sz="5400" dirty="0">
                <a:latin typeface="Times New Roman" panose="02020603050405020304" pitchFamily="18" charset="0"/>
                <a:cs typeface="Times New Roman" panose="02020603050405020304" pitchFamily="18" charset="0"/>
              </a:rPr>
              <a:t>The Final Product</a:t>
            </a:r>
            <a:endParaRPr lang="en-IE" sz="5400" dirty="0"/>
          </a:p>
        </p:txBody>
      </p:sp>
      <p:pic>
        <p:nvPicPr>
          <p:cNvPr id="4" name="Picture 20">
            <a:extLst>
              <a:ext uri="{FF2B5EF4-FFF2-40B4-BE49-F238E27FC236}">
                <a16:creationId xmlns:a16="http://schemas.microsoft.com/office/drawing/2014/main" id="{FBA04BB5-5924-4652-BA47-B0065E95E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234" y="1681379"/>
            <a:ext cx="409805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picture containing building, outdoor, road, street&#10;&#10;Description automatically generated">
            <a:extLst>
              <a:ext uri="{FF2B5EF4-FFF2-40B4-BE49-F238E27FC236}">
                <a16:creationId xmlns:a16="http://schemas.microsoft.com/office/drawing/2014/main" id="{3A8CBB38-70FD-4758-B6F1-34F6274CAA5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7708" y="1629208"/>
            <a:ext cx="6527007" cy="4351338"/>
          </a:xfrm>
          <a:prstGeom prst="rect">
            <a:avLst/>
          </a:prstGeom>
        </p:spPr>
      </p:pic>
      <p:pic>
        <p:nvPicPr>
          <p:cNvPr id="8" name="Picture 7" descr="A picture containing clothing, looking, black, standing&#10;&#10;Description automatically generated">
            <a:extLst>
              <a:ext uri="{FF2B5EF4-FFF2-40B4-BE49-F238E27FC236}">
                <a16:creationId xmlns:a16="http://schemas.microsoft.com/office/drawing/2014/main" id="{EF8B3F1C-BEE7-4002-9EA7-3DC9FE52E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08" y="877454"/>
            <a:ext cx="4534914" cy="5829626"/>
          </a:xfrm>
          <a:prstGeom prst="rect">
            <a:avLst/>
          </a:prstGeom>
        </p:spPr>
      </p:pic>
    </p:spTree>
    <p:extLst>
      <p:ext uri="{BB962C8B-B14F-4D97-AF65-F5344CB8AC3E}">
        <p14:creationId xmlns:p14="http://schemas.microsoft.com/office/powerpoint/2010/main" val="11640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611418" y="-138545"/>
            <a:ext cx="7742382" cy="1431637"/>
          </a:xfrm>
        </p:spPr>
        <p:txBody>
          <a:bodyPr>
            <a:normAutofit/>
          </a:bodyPr>
          <a:lstStyle/>
          <a:p>
            <a:r>
              <a:rPr lang="en-GB" sz="5400" dirty="0">
                <a:latin typeface="Times New Roman" panose="02020603050405020304" pitchFamily="18" charset="0"/>
                <a:cs typeface="Times New Roman" panose="02020603050405020304" pitchFamily="18" charset="0"/>
              </a:rPr>
              <a:t>3D Printed Housing</a:t>
            </a:r>
            <a:endParaRPr lang="en-IE" sz="5400" dirty="0"/>
          </a:p>
        </p:txBody>
      </p:sp>
      <p:pic>
        <p:nvPicPr>
          <p:cNvPr id="4" name="Picture 3" descr="A picture containing table, sitting, sign, laptop&#10;&#10;Description automatically generated">
            <a:extLst>
              <a:ext uri="{FF2B5EF4-FFF2-40B4-BE49-F238E27FC236}">
                <a16:creationId xmlns:a16="http://schemas.microsoft.com/office/drawing/2014/main" id="{AC6D71A4-6C1D-4722-80A1-E37B74DF1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968" y="924119"/>
            <a:ext cx="2479989" cy="1683328"/>
          </a:xfrm>
          <a:prstGeom prst="rect">
            <a:avLst/>
          </a:prstGeom>
        </p:spPr>
      </p:pic>
      <p:pic>
        <p:nvPicPr>
          <p:cNvPr id="5" name="Content Placeholder 4" descr="A picture containing person, indoor, table, toy&#10;&#10;Description automatically generated">
            <a:extLst>
              <a:ext uri="{FF2B5EF4-FFF2-40B4-BE49-F238E27FC236}">
                <a16:creationId xmlns:a16="http://schemas.microsoft.com/office/drawing/2014/main" id="{DCEA3E40-B730-4BB2-A464-57649D769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725" y="2732989"/>
            <a:ext cx="2479989" cy="1819696"/>
          </a:xfrm>
          <a:prstGeom prst="rect">
            <a:avLst/>
          </a:prstGeom>
        </p:spPr>
      </p:pic>
      <p:sp>
        <p:nvSpPr>
          <p:cNvPr id="6" name="TextBox 5">
            <a:extLst>
              <a:ext uri="{FF2B5EF4-FFF2-40B4-BE49-F238E27FC236}">
                <a16:creationId xmlns:a16="http://schemas.microsoft.com/office/drawing/2014/main" id="{78FB7307-D9A1-416D-8E69-235B544A5A7A}"/>
              </a:ext>
            </a:extLst>
          </p:cNvPr>
          <p:cNvSpPr txBox="1"/>
          <p:nvPr/>
        </p:nvSpPr>
        <p:spPr>
          <a:xfrm>
            <a:off x="431437" y="1136547"/>
            <a:ext cx="5320146"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2 boxes are printed off for housing the electronics, one for the glove and one for the band</a:t>
            </a:r>
            <a:endParaRPr lang="en-IE"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6F528A8-4872-447E-9087-63B1259FA276}"/>
              </a:ext>
            </a:extLst>
          </p:cNvPr>
          <p:cNvSpPr txBox="1"/>
          <p:nvPr/>
        </p:nvSpPr>
        <p:spPr>
          <a:xfrm>
            <a:off x="431437" y="2951946"/>
            <a:ext cx="5664563"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first housing is made with PLA, a non flexible material, for the glove</a:t>
            </a:r>
            <a:endParaRPr lang="en-IE"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BF2008B-C8E2-41DB-8703-283C9BFC508F}"/>
              </a:ext>
            </a:extLst>
          </p:cNvPr>
          <p:cNvSpPr/>
          <p:nvPr/>
        </p:nvSpPr>
        <p:spPr>
          <a:xfrm>
            <a:off x="431437" y="4491182"/>
            <a:ext cx="5664563" cy="954107"/>
          </a:xfrm>
          <a:prstGeom prst="rect">
            <a:avLst/>
          </a:prstGeom>
        </p:spPr>
        <p:txBody>
          <a:bodyPr wrap="square">
            <a:spAutoFit/>
          </a:bodyPr>
          <a:lstStyle/>
          <a:p>
            <a:r>
              <a:rPr lang="en-GB" sz="2800" dirty="0">
                <a:latin typeface="Times New Roman" panose="02020603050405020304" pitchFamily="18" charset="0"/>
                <a:cs typeface="Times New Roman" panose="02020603050405020304" pitchFamily="18" charset="0"/>
              </a:rPr>
              <a:t>The second housing is made with TPU, a flexible material, for the band</a:t>
            </a:r>
            <a:endParaRPr lang="en-IE" sz="2800" dirty="0">
              <a:latin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45816199-50DB-4515-98FD-1A7D93271F04}"/>
              </a:ext>
            </a:extLst>
          </p:cNvPr>
          <p:cNvSpPr/>
          <p:nvPr/>
        </p:nvSpPr>
        <p:spPr>
          <a:xfrm rot="20629118">
            <a:off x="4692793" y="2304671"/>
            <a:ext cx="3089087" cy="20099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Right 9">
            <a:extLst>
              <a:ext uri="{FF2B5EF4-FFF2-40B4-BE49-F238E27FC236}">
                <a16:creationId xmlns:a16="http://schemas.microsoft.com/office/drawing/2014/main" id="{D9072790-C62A-41FB-B53F-D34AB75A5C13}"/>
              </a:ext>
            </a:extLst>
          </p:cNvPr>
          <p:cNvSpPr/>
          <p:nvPr/>
        </p:nvSpPr>
        <p:spPr>
          <a:xfrm rot="20333578">
            <a:off x="5745977" y="4221913"/>
            <a:ext cx="2914935" cy="24018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a:extLst>
              <a:ext uri="{FF2B5EF4-FFF2-40B4-BE49-F238E27FC236}">
                <a16:creationId xmlns:a16="http://schemas.microsoft.com/office/drawing/2014/main" id="{557C1885-9731-4073-9584-C50A060927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64"/>
          <a:stretch/>
        </p:blipFill>
        <p:spPr bwMode="auto">
          <a:xfrm>
            <a:off x="7350724" y="4707253"/>
            <a:ext cx="2479989" cy="163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500"/>
                            </p:stCondLst>
                            <p:childTnLst>
                              <p:par>
                                <p:cTn id="37" presetID="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551405" y="-44342"/>
            <a:ext cx="10058400" cy="1450757"/>
          </a:xfrm>
        </p:spPr>
        <p:txBody>
          <a:bodyPr>
            <a:normAutofit/>
          </a:bodyPr>
          <a:lstStyle/>
          <a:p>
            <a:r>
              <a:rPr lang="en-GB" sz="5400" dirty="0">
                <a:latin typeface="Times New Roman" panose="02020603050405020304" pitchFamily="18" charset="0"/>
                <a:cs typeface="Times New Roman" panose="02020603050405020304" pitchFamily="18" charset="0"/>
              </a:rPr>
              <a:t>The Task</a:t>
            </a:r>
            <a:endParaRPr lang="en-IE" sz="5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31F77D7-6C3A-490D-A4C3-B7CDB918B0F8}"/>
              </a:ext>
            </a:extLst>
          </p:cNvPr>
          <p:cNvSpPr>
            <a:spLocks noGrp="1"/>
          </p:cNvSpPr>
          <p:nvPr>
            <p:ph idx="1"/>
          </p:nvPr>
        </p:nvSpPr>
        <p:spPr>
          <a:xfrm>
            <a:off x="3338554" y="2038713"/>
            <a:ext cx="6561098" cy="2607102"/>
          </a:xfrm>
        </p:spPr>
        <p:txBody>
          <a:bodyPr>
            <a:normAutofit/>
          </a:bodyPr>
          <a:lstStyle/>
          <a:p>
            <a:pPr marL="0" indent="0">
              <a:buNone/>
            </a:pPr>
            <a:r>
              <a:rPr lang="en-US" dirty="0"/>
              <a:t>“The focus of the project is “Smarter Travel”, specifically the design of products and services to encourage or to address obstacles to more environmentally friendly, healthy and societally responsible travel modes.”</a:t>
            </a:r>
            <a:endParaRPr lang="en-IE" dirty="0"/>
          </a:p>
        </p:txBody>
      </p:sp>
      <p:pic>
        <p:nvPicPr>
          <p:cNvPr id="1026" name="Picture 2" descr="See the source image">
            <a:extLst>
              <a:ext uri="{FF2B5EF4-FFF2-40B4-BE49-F238E27FC236}">
                <a16:creationId xmlns:a16="http://schemas.microsoft.com/office/drawing/2014/main" id="{C0B0F6E5-5480-4A64-AB3C-755D7D302E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83" r="1125" b="29741"/>
          <a:stretch/>
        </p:blipFill>
        <p:spPr bwMode="auto">
          <a:xfrm>
            <a:off x="8862060" y="4287624"/>
            <a:ext cx="2998755" cy="2012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marter travel">
            <a:extLst>
              <a:ext uri="{FF2B5EF4-FFF2-40B4-BE49-F238E27FC236}">
                <a16:creationId xmlns:a16="http://schemas.microsoft.com/office/drawing/2014/main" id="{03FB8BBB-D6E6-426B-B97B-C6C89C762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85" y="4705062"/>
            <a:ext cx="3174014" cy="1582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marter travel">
            <a:extLst>
              <a:ext uri="{FF2B5EF4-FFF2-40B4-BE49-F238E27FC236}">
                <a16:creationId xmlns:a16="http://schemas.microsoft.com/office/drawing/2014/main" id="{9910A34D-B98C-47B5-8B46-11C5343DCF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8" r="5604" b="32811"/>
          <a:stretch/>
        </p:blipFill>
        <p:spPr bwMode="auto">
          <a:xfrm>
            <a:off x="164540" y="1091939"/>
            <a:ext cx="3174014" cy="169131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Bullseye">
            <a:extLst>
              <a:ext uri="{FF2B5EF4-FFF2-40B4-BE49-F238E27FC236}">
                <a16:creationId xmlns:a16="http://schemas.microsoft.com/office/drawing/2014/main" id="{F7EA6546-EC81-4A38-9B11-F4767E71B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6577" y="125206"/>
            <a:ext cx="914400" cy="914400"/>
          </a:xfrm>
          <a:prstGeom prst="rect">
            <a:avLst/>
          </a:prstGeom>
        </p:spPr>
      </p:pic>
      <p:sp>
        <p:nvSpPr>
          <p:cNvPr id="4" name="TextBox 3">
            <a:extLst>
              <a:ext uri="{FF2B5EF4-FFF2-40B4-BE49-F238E27FC236}">
                <a16:creationId xmlns:a16="http://schemas.microsoft.com/office/drawing/2014/main" id="{73E00ABD-0932-42F6-89B9-C71E966E5C0A}"/>
              </a:ext>
            </a:extLst>
          </p:cNvPr>
          <p:cNvSpPr txBox="1"/>
          <p:nvPr/>
        </p:nvSpPr>
        <p:spPr>
          <a:xfrm>
            <a:off x="131963" y="2917789"/>
            <a:ext cx="3785326"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In order to do this, research was conducted via</a:t>
            </a:r>
            <a:endParaRPr lang="en-IE" sz="2800" dirty="0">
              <a:latin typeface="Times New Roman" panose="02020603050405020304" pitchFamily="18" charset="0"/>
              <a:cs typeface="Times New Roman" panose="02020603050405020304" pitchFamily="18" charset="0"/>
            </a:endParaRPr>
          </a:p>
        </p:txBody>
      </p:sp>
      <p:pic>
        <p:nvPicPr>
          <p:cNvPr id="5" name="Picture 2" descr="Image result for surveys">
            <a:extLst>
              <a:ext uri="{FF2B5EF4-FFF2-40B4-BE49-F238E27FC236}">
                <a16:creationId xmlns:a16="http://schemas.microsoft.com/office/drawing/2014/main" id="{CEE4CF7C-7EE6-4EF4-8639-4280C4D07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0100" y="1084986"/>
            <a:ext cx="2542674" cy="163347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43D45D41-58FF-4CD5-960C-FC5646243B7D}"/>
              </a:ext>
            </a:extLst>
          </p:cNvPr>
          <p:cNvSpPr/>
          <p:nvPr/>
        </p:nvSpPr>
        <p:spPr>
          <a:xfrm rot="18144887">
            <a:off x="3205854" y="2374715"/>
            <a:ext cx="2119768" cy="9244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6050C4AE-8B5A-4BCE-844B-61D5D40F568B}"/>
              </a:ext>
            </a:extLst>
          </p:cNvPr>
          <p:cNvSpPr txBox="1"/>
          <p:nvPr/>
        </p:nvSpPr>
        <p:spPr>
          <a:xfrm>
            <a:off x="4974134" y="1039606"/>
            <a:ext cx="4137499" cy="1384995"/>
          </a:xfrm>
          <a:prstGeom prst="rect">
            <a:avLst/>
          </a:prstGeom>
          <a:noFill/>
        </p:spPr>
        <p:txBody>
          <a:bodyPr wrap="square" rtlCol="0">
            <a:spAutoFit/>
          </a:bodyPr>
          <a:lstStyle/>
          <a:p>
            <a:r>
              <a:rPr lang="en-GB" sz="2800" u="sng" dirty="0"/>
              <a:t>Surveys</a:t>
            </a:r>
            <a:r>
              <a:rPr lang="en-GB" sz="2800" dirty="0"/>
              <a:t> – To give real data and opinions from potential consumers.</a:t>
            </a:r>
            <a:endParaRPr lang="en-IE" sz="2800" dirty="0"/>
          </a:p>
        </p:txBody>
      </p:sp>
      <p:sp>
        <p:nvSpPr>
          <p:cNvPr id="16" name="Arrow: Right 15">
            <a:extLst>
              <a:ext uri="{FF2B5EF4-FFF2-40B4-BE49-F238E27FC236}">
                <a16:creationId xmlns:a16="http://schemas.microsoft.com/office/drawing/2014/main" id="{6E217983-9D08-4C2D-9CFA-7A473803E5F9}"/>
              </a:ext>
            </a:extLst>
          </p:cNvPr>
          <p:cNvSpPr/>
          <p:nvPr/>
        </p:nvSpPr>
        <p:spPr>
          <a:xfrm rot="3242241" flipV="1">
            <a:off x="3280006" y="4774903"/>
            <a:ext cx="2072692" cy="121521"/>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Right 16">
            <a:extLst>
              <a:ext uri="{FF2B5EF4-FFF2-40B4-BE49-F238E27FC236}">
                <a16:creationId xmlns:a16="http://schemas.microsoft.com/office/drawing/2014/main" id="{8FA869ED-5BFC-4CDB-ABF7-8DEADE9E6817}"/>
              </a:ext>
            </a:extLst>
          </p:cNvPr>
          <p:cNvSpPr/>
          <p:nvPr/>
        </p:nvSpPr>
        <p:spPr>
          <a:xfrm>
            <a:off x="3658570" y="3545167"/>
            <a:ext cx="1214336" cy="13558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4" descr="Image result for research">
            <a:extLst>
              <a:ext uri="{FF2B5EF4-FFF2-40B4-BE49-F238E27FC236}">
                <a16:creationId xmlns:a16="http://schemas.microsoft.com/office/drawing/2014/main" id="{AD174F9E-102E-405D-9EC0-DAB1BE8451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6141" y="2945953"/>
            <a:ext cx="2310592" cy="17294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6E28B68-C141-425C-A222-A5033E7A268F}"/>
              </a:ext>
            </a:extLst>
          </p:cNvPr>
          <p:cNvSpPr txBox="1"/>
          <p:nvPr/>
        </p:nvSpPr>
        <p:spPr>
          <a:xfrm>
            <a:off x="4974134" y="2458293"/>
            <a:ext cx="4115966" cy="2246769"/>
          </a:xfrm>
          <a:prstGeom prst="rect">
            <a:avLst/>
          </a:prstGeom>
          <a:noFill/>
        </p:spPr>
        <p:txBody>
          <a:bodyPr wrap="square" rtlCol="0">
            <a:spAutoFit/>
          </a:bodyPr>
          <a:lstStyle/>
          <a:p>
            <a:r>
              <a:rPr lang="en-GB" sz="2800" u="sng" dirty="0"/>
              <a:t>Research</a:t>
            </a:r>
            <a:r>
              <a:rPr lang="en-GB" sz="2800" dirty="0"/>
              <a:t> – Gather information on the topic and see if there is a correlation with the survey results.</a:t>
            </a:r>
            <a:endParaRPr lang="en-IE" sz="2800" u="sng" dirty="0"/>
          </a:p>
        </p:txBody>
      </p:sp>
      <p:pic>
        <p:nvPicPr>
          <p:cNvPr id="14" name="Picture 6" descr="Image result for observation">
            <a:extLst>
              <a:ext uri="{FF2B5EF4-FFF2-40B4-BE49-F238E27FC236}">
                <a16:creationId xmlns:a16="http://schemas.microsoft.com/office/drawing/2014/main" id="{B0004121-158B-4305-B419-ECE31FA13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0100" y="4829982"/>
            <a:ext cx="2542674" cy="1639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E37193F-6B1E-47D0-B07D-E7C08CE9AB77}"/>
              </a:ext>
            </a:extLst>
          </p:cNvPr>
          <p:cNvSpPr txBox="1"/>
          <p:nvPr/>
        </p:nvSpPr>
        <p:spPr>
          <a:xfrm>
            <a:off x="4974133" y="4684648"/>
            <a:ext cx="4137499" cy="1815882"/>
          </a:xfrm>
          <a:prstGeom prst="rect">
            <a:avLst/>
          </a:prstGeom>
          <a:noFill/>
        </p:spPr>
        <p:txBody>
          <a:bodyPr wrap="square" rtlCol="0">
            <a:spAutoFit/>
          </a:bodyPr>
          <a:lstStyle/>
          <a:p>
            <a:r>
              <a:rPr lang="en-GB" sz="2800" u="sng" dirty="0">
                <a:latin typeface="Times New Roman" panose="02020603050405020304" pitchFamily="18" charset="0"/>
                <a:cs typeface="Times New Roman" panose="02020603050405020304" pitchFamily="18" charset="0"/>
              </a:rPr>
              <a:t>Observations</a:t>
            </a:r>
            <a:r>
              <a:rPr lang="en-GB" sz="2800" dirty="0">
                <a:latin typeface="Times New Roman" panose="02020603050405020304" pitchFamily="18" charset="0"/>
                <a:cs typeface="Times New Roman" panose="02020603050405020304" pitchFamily="18" charset="0"/>
              </a:rPr>
              <a:t> – If there are any personal experiences that may identify a problem not previously picked up</a:t>
            </a:r>
            <a:endParaRPr lang="en-IE" sz="28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4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childTnLst>
                          </p:cTn>
                        </p:par>
                        <p:par>
                          <p:cTn id="24" fill="hold">
                            <p:stCondLst>
                              <p:cond delay="500"/>
                            </p:stCondLst>
                            <p:childTnLst>
                              <p:par>
                                <p:cTn id="25" presetID="3" presetClass="exit" presetSubtype="10" fill="hold" nodeType="afterEffect">
                                  <p:stCondLst>
                                    <p:cond delay="0"/>
                                  </p:stCondLst>
                                  <p:childTnLst>
                                    <p:animEffect transition="out" filter="blinds(horizontal)">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childTnLst>
                          </p:cTn>
                        </p:par>
                        <p:par>
                          <p:cTn id="28" fill="hold">
                            <p:stCondLst>
                              <p:cond delay="1000"/>
                            </p:stCondLst>
                            <p:childTnLst>
                              <p:par>
                                <p:cTn id="29" presetID="3" presetClass="exit" presetSubtype="10" fill="hold" nodeType="afterEffect">
                                  <p:stCondLst>
                                    <p:cond delay="0"/>
                                  </p:stCondLst>
                                  <p:childTnLst>
                                    <p:animEffect transition="out" filter="blinds(horizontal)">
                                      <p:cBhvr>
                                        <p:cTn id="30" dur="500"/>
                                        <p:tgtEl>
                                          <p:spTgt spid="1028"/>
                                        </p:tgtEl>
                                      </p:cBhvr>
                                    </p:animEffect>
                                    <p:set>
                                      <p:cBhvr>
                                        <p:cTn id="31" dur="1" fill="hold">
                                          <p:stCondLst>
                                            <p:cond delay="499"/>
                                          </p:stCondLst>
                                        </p:cTn>
                                        <p:tgtEl>
                                          <p:spTgt spid="1028"/>
                                        </p:tgtEl>
                                        <p:attrNameLst>
                                          <p:attrName>style.visibility</p:attrName>
                                        </p:attrNameLst>
                                      </p:cBhvr>
                                      <p:to>
                                        <p:strVal val="hidden"/>
                                      </p:to>
                                    </p:set>
                                  </p:childTnLst>
                                </p:cTn>
                              </p:par>
                            </p:childTnLst>
                          </p:cTn>
                        </p:par>
                        <p:par>
                          <p:cTn id="32" fill="hold">
                            <p:stCondLst>
                              <p:cond delay="1500"/>
                            </p:stCondLst>
                            <p:childTnLst>
                              <p:par>
                                <p:cTn id="33" presetID="3" presetClass="exit" presetSubtype="10" fill="hold" nodeType="afterEffect">
                                  <p:stCondLst>
                                    <p:cond delay="0"/>
                                  </p:stCondLst>
                                  <p:childTnLst>
                                    <p:animEffect transition="out" filter="blinds(horizontal)">
                                      <p:cBhvr>
                                        <p:cTn id="34" dur="500"/>
                                        <p:tgtEl>
                                          <p:spTgt spid="1030"/>
                                        </p:tgtEl>
                                      </p:cBhvr>
                                    </p:animEffect>
                                    <p:set>
                                      <p:cBhvr>
                                        <p:cTn id="35" dur="1" fill="hold">
                                          <p:stCondLst>
                                            <p:cond delay="499"/>
                                          </p:stCondLst>
                                        </p:cTn>
                                        <p:tgtEl>
                                          <p:spTgt spid="103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42"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par>
                          <p:cTn id="78" fill="hold">
                            <p:stCondLst>
                              <p:cond delay="6000"/>
                            </p:stCondLst>
                            <p:childTnLst>
                              <p:par>
                                <p:cTn id="79" presetID="42" presetClass="entr" presetSubtype="0"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par>
                          <p:cTn id="84" fill="hold">
                            <p:stCondLst>
                              <p:cond delay="7000"/>
                            </p:stCondLst>
                            <p:childTnLst>
                              <p:par>
                                <p:cTn id="85" presetID="42" presetClass="entr" presetSubtype="0"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childTnLst>
                          </p:cTn>
                        </p:par>
                        <p:par>
                          <p:cTn id="90" fill="hold">
                            <p:stCondLst>
                              <p:cond delay="8000"/>
                            </p:stCondLst>
                            <p:childTnLst>
                              <p:par>
                                <p:cTn id="91" presetID="42" presetClass="entr" presetSubtype="0"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childTnLst>
                          </p:cTn>
                        </p:par>
                        <p:par>
                          <p:cTn id="111" fill="hold">
                            <p:stCondLst>
                              <p:cond delay="1000"/>
                            </p:stCondLst>
                            <p:childTnLst>
                              <p:par>
                                <p:cTn id="112" presetID="10" presetClass="exit" presetSubtype="0" fill="hold" grpId="1" nodeType="after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childTnLst>
                          </p:cTn>
                        </p:par>
                        <p:par>
                          <p:cTn id="121" fill="hold">
                            <p:stCondLst>
                              <p:cond delay="1500"/>
                            </p:stCondLst>
                            <p:childTnLst>
                              <p:par>
                                <p:cTn id="122" presetID="10" presetClass="exit" presetSubtype="0" fill="hold" grpId="1" nodeType="after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4"/>
                                        </p:tgtEl>
                                      </p:cBhvr>
                                    </p:animEffect>
                                    <p:set>
                                      <p:cBhvr>
                                        <p:cTn id="1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10" grpId="0" animBg="1"/>
      <p:bldP spid="10" grpId="1" animBg="1"/>
      <p:bldP spid="11" grpId="0"/>
      <p:bldP spid="11" grpId="1"/>
      <p:bldP spid="16" grpId="0" animBg="1"/>
      <p:bldP spid="16" grpId="1" animBg="1"/>
      <p:bldP spid="17" grpId="0" animBg="1"/>
      <p:bldP spid="17" grpId="1" animBg="1"/>
      <p:bldP spid="13" grpId="0"/>
      <p:bldP spid="13" grpId="1"/>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646054" y="-138330"/>
            <a:ext cx="10515600" cy="1341803"/>
          </a:xfrm>
        </p:spPr>
        <p:txBody>
          <a:bodyPr>
            <a:normAutofit/>
          </a:bodyPr>
          <a:lstStyle/>
          <a:p>
            <a:r>
              <a:rPr lang="en-GB" sz="5400" dirty="0">
                <a:latin typeface="Times New Roman" panose="02020603050405020304" pitchFamily="18" charset="0"/>
                <a:cs typeface="Times New Roman" panose="02020603050405020304" pitchFamily="18" charset="0"/>
              </a:rPr>
              <a:t>Software Code</a:t>
            </a:r>
            <a:endParaRPr lang="en-IE" sz="5400" dirty="0"/>
          </a:p>
        </p:txBody>
      </p:sp>
      <p:pic>
        <p:nvPicPr>
          <p:cNvPr id="5" name="Content Placeholder 4" descr="A screenshot of a social media post&#10;&#10;Description automatically generated">
            <a:extLst>
              <a:ext uri="{FF2B5EF4-FFF2-40B4-BE49-F238E27FC236}">
                <a16:creationId xmlns:a16="http://schemas.microsoft.com/office/drawing/2014/main" id="{B3CFB0AA-7ED4-48DC-9948-6E2AB86F34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621" y="1022062"/>
            <a:ext cx="5666173" cy="4351338"/>
          </a:xfrm>
        </p:spPr>
      </p:pic>
      <p:pic>
        <p:nvPicPr>
          <p:cNvPr id="7" name="Picture 6" descr="A screenshot of a social media post&#10;&#10;Description automatically generated">
            <a:extLst>
              <a:ext uri="{FF2B5EF4-FFF2-40B4-BE49-F238E27FC236}">
                <a16:creationId xmlns:a16="http://schemas.microsoft.com/office/drawing/2014/main" id="{6C6B6914-65D5-4D8C-9EA5-F0F17C078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540" y="1022062"/>
            <a:ext cx="6096313" cy="4381725"/>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8A6AE299-162D-4E04-9D9F-2A7A9789A5C2}"/>
              </a:ext>
            </a:extLst>
          </p:cNvPr>
          <p:cNvPicPr>
            <a:picLocks noChangeAspect="1"/>
          </p:cNvPicPr>
          <p:nvPr/>
        </p:nvPicPr>
        <p:blipFill rotWithShape="1">
          <a:blip r:embed="rId4">
            <a:extLst>
              <a:ext uri="{28A0092B-C50C-407E-A947-70E740481C1C}">
                <a14:useLocalDpi xmlns:a14="http://schemas.microsoft.com/office/drawing/2010/main" val="0"/>
              </a:ext>
            </a:extLst>
          </a:blip>
          <a:srcRect r="23383"/>
          <a:stretch/>
        </p:blipFill>
        <p:spPr>
          <a:xfrm>
            <a:off x="6635015" y="1003012"/>
            <a:ext cx="4661057" cy="4349974"/>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68BFE721-35BF-4073-879B-C699D2702715}"/>
              </a:ext>
            </a:extLst>
          </p:cNvPr>
          <p:cNvPicPr>
            <a:picLocks noChangeAspect="1"/>
          </p:cNvPicPr>
          <p:nvPr/>
        </p:nvPicPr>
        <p:blipFill rotWithShape="1">
          <a:blip r:embed="rId5">
            <a:extLst>
              <a:ext uri="{28A0092B-C50C-407E-A947-70E740481C1C}">
                <a14:useLocalDpi xmlns:a14="http://schemas.microsoft.com/office/drawing/2010/main" val="0"/>
              </a:ext>
            </a:extLst>
          </a:blip>
          <a:srcRect l="-1382" t="-2106" r="42951" b="106"/>
          <a:stretch/>
        </p:blipFill>
        <p:spPr>
          <a:xfrm>
            <a:off x="9144155" y="996455"/>
            <a:ext cx="3565838" cy="2921288"/>
          </a:xfrm>
          <a:prstGeom prst="rect">
            <a:avLst/>
          </a:prstGeom>
        </p:spPr>
      </p:pic>
      <p:sp>
        <p:nvSpPr>
          <p:cNvPr id="3" name="TextBox 2">
            <a:extLst>
              <a:ext uri="{FF2B5EF4-FFF2-40B4-BE49-F238E27FC236}">
                <a16:creationId xmlns:a16="http://schemas.microsoft.com/office/drawing/2014/main" id="{6AC94010-95A6-4D1E-9D68-A08D4B9ED403}"/>
              </a:ext>
            </a:extLst>
          </p:cNvPr>
          <p:cNvSpPr txBox="1"/>
          <p:nvPr/>
        </p:nvSpPr>
        <p:spPr>
          <a:xfrm>
            <a:off x="4104540" y="5680363"/>
            <a:ext cx="4071949"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Arduino code for the glove</a:t>
            </a:r>
            <a:endParaRPr lang="en-IE"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045571D-6B1B-45C0-B036-98EC2FBB5678}"/>
              </a:ext>
            </a:extLst>
          </p:cNvPr>
          <p:cNvSpPr/>
          <p:nvPr/>
        </p:nvSpPr>
        <p:spPr>
          <a:xfrm>
            <a:off x="4104540" y="5680363"/>
            <a:ext cx="3972562" cy="523220"/>
          </a:xfrm>
          <a:prstGeom prst="rect">
            <a:avLst/>
          </a:prstGeom>
        </p:spPr>
        <p:txBody>
          <a:bodyPr wrap="non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Arduino code for the band</a:t>
            </a:r>
            <a:endParaRPr lang="en-IE" sz="2800" dirty="0">
              <a:solidFill>
                <a:prstClr val="black"/>
              </a:solidFill>
              <a:latin typeface="Times New Roman" panose="02020603050405020304" pitchFamily="18" charset="0"/>
              <a:cs typeface="Times New Roman" panose="02020603050405020304" pitchFamily="18" charset="0"/>
            </a:endParaRPr>
          </a:p>
        </p:txBody>
      </p:sp>
      <p:pic>
        <p:nvPicPr>
          <p:cNvPr id="15" name="Picture 14" descr="A screenshot of a social media post&#10;&#10;Description automatically generated">
            <a:extLst>
              <a:ext uri="{FF2B5EF4-FFF2-40B4-BE49-F238E27FC236}">
                <a16:creationId xmlns:a16="http://schemas.microsoft.com/office/drawing/2014/main" id="{F4191C51-0B05-4472-838C-1E55CF51B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21" y="1003012"/>
            <a:ext cx="6083613" cy="4349973"/>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A53A3F32-22E1-4CC2-8AC1-95C7E2C0A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417" y="991675"/>
            <a:ext cx="6216970" cy="4330923"/>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CE3868C9-D4EE-465E-A228-B58ED8445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0854" y="1022062"/>
            <a:ext cx="6216970" cy="4330923"/>
          </a:xfrm>
          <a:prstGeom prst="rect">
            <a:avLst/>
          </a:prstGeom>
        </p:spPr>
      </p:pic>
    </p:spTree>
    <p:extLst>
      <p:ext uri="{BB962C8B-B14F-4D97-AF65-F5344CB8AC3E}">
        <p14:creationId xmlns:p14="http://schemas.microsoft.com/office/powerpoint/2010/main" val="3257579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1500"/>
                            </p:stCondLst>
                            <p:childTnLst>
                              <p:par>
                                <p:cTn id="46" presetID="10" presetClass="exit" presetSubtype="0" fill="hold" nodeType="after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2000"/>
                            </p:stCondLst>
                            <p:childTnLst>
                              <p:par>
                                <p:cTn id="50" presetID="10" presetClass="exit" presetSubtype="0" fill="hold" grpId="1" nodeType="after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par>
                          <p:cTn id="58" fill="hold">
                            <p:stCondLst>
                              <p:cond delay="500"/>
                            </p:stCondLst>
                            <p:childTnLst>
                              <p:par>
                                <p:cTn id="59" presetID="42"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42"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2500"/>
                            </p:stCondLst>
                            <p:childTnLst>
                              <p:par>
                                <p:cTn id="71" presetID="42" presetClass="entr" presetSubtype="0"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1000"/>
                                        <p:tgtEl>
                                          <p:spTgt spid="10"/>
                                        </p:tgtEl>
                                      </p:cBhvr>
                                    </p:animEffect>
                                    <p:anim calcmode="lin" valueType="num">
                                      <p:cBhvr>
                                        <p:cTn id="74" dur="1000" fill="hold"/>
                                        <p:tgtEl>
                                          <p:spTgt spid="10"/>
                                        </p:tgtEl>
                                        <p:attrNameLst>
                                          <p:attrName>ppt_x</p:attrName>
                                        </p:attrNameLst>
                                      </p:cBhvr>
                                      <p:tavLst>
                                        <p:tav tm="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532745" y="-138330"/>
            <a:ext cx="10515600" cy="1341803"/>
          </a:xfrm>
        </p:spPr>
        <p:txBody>
          <a:bodyPr>
            <a:normAutofit/>
          </a:bodyPr>
          <a:lstStyle/>
          <a:p>
            <a:r>
              <a:rPr lang="en-GB" sz="5400" dirty="0">
                <a:latin typeface="Times New Roman" panose="02020603050405020304" pitchFamily="18" charset="0"/>
                <a:cs typeface="Times New Roman" panose="02020603050405020304" pitchFamily="18" charset="0"/>
              </a:rPr>
              <a:t>Schematics</a:t>
            </a:r>
            <a:endParaRPr lang="en-IE" sz="5400" dirty="0"/>
          </a:p>
        </p:txBody>
      </p:sp>
      <p:pic>
        <p:nvPicPr>
          <p:cNvPr id="5" name="Picture 4" descr="A circuit board&#10;&#10;Description automatically generated">
            <a:extLst>
              <a:ext uri="{FF2B5EF4-FFF2-40B4-BE49-F238E27FC236}">
                <a16:creationId xmlns:a16="http://schemas.microsoft.com/office/drawing/2014/main" id="{C63D4B90-344A-4E31-9ABA-9B43BCF10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495" y="1203473"/>
            <a:ext cx="5430670" cy="3562490"/>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1679684C-D28C-4738-9243-11A17943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203474"/>
            <a:ext cx="5430672" cy="3562490"/>
          </a:xfrm>
          <a:prstGeom prst="rect">
            <a:avLst/>
          </a:prstGeom>
        </p:spPr>
      </p:pic>
      <p:sp>
        <p:nvSpPr>
          <p:cNvPr id="3" name="TextBox 2">
            <a:extLst>
              <a:ext uri="{FF2B5EF4-FFF2-40B4-BE49-F238E27FC236}">
                <a16:creationId xmlns:a16="http://schemas.microsoft.com/office/drawing/2014/main" id="{1D0DC435-F31F-4C73-818F-77A85EED58D1}"/>
              </a:ext>
            </a:extLst>
          </p:cNvPr>
          <p:cNvSpPr txBox="1"/>
          <p:nvPr/>
        </p:nvSpPr>
        <p:spPr>
          <a:xfrm>
            <a:off x="1551709" y="5320145"/>
            <a:ext cx="2582758"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Glove schematic</a:t>
            </a:r>
            <a:endParaRPr lang="en-IE"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90ABE2E-B25F-4BD9-9420-73694ECE6AF6}"/>
              </a:ext>
            </a:extLst>
          </p:cNvPr>
          <p:cNvSpPr/>
          <p:nvPr/>
        </p:nvSpPr>
        <p:spPr>
          <a:xfrm>
            <a:off x="8057535" y="5320145"/>
            <a:ext cx="2462534" cy="523220"/>
          </a:xfrm>
          <a:prstGeom prst="rect">
            <a:avLst/>
          </a:prstGeom>
        </p:spPr>
        <p:txBody>
          <a:bodyPr wrap="none">
            <a:spAutoFit/>
          </a:bodyPr>
          <a:lstStyle/>
          <a:p>
            <a:r>
              <a:rPr lang="en-GB" sz="2800" dirty="0">
                <a:latin typeface="Times New Roman" panose="02020603050405020304" pitchFamily="18" charset="0"/>
                <a:cs typeface="Times New Roman" panose="02020603050405020304" pitchFamily="18" charset="0"/>
              </a:rPr>
              <a:t>Band schematic</a:t>
            </a:r>
            <a:endParaRPr lang="en-I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7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D7937B-00D8-4FFB-9063-E06B2412CE2C}"/>
              </a:ext>
            </a:extLst>
          </p:cNvPr>
          <p:cNvSpPr txBox="1"/>
          <p:nvPr/>
        </p:nvSpPr>
        <p:spPr>
          <a:xfrm>
            <a:off x="3819237" y="2327562"/>
            <a:ext cx="4553526" cy="2062103"/>
          </a:xfrm>
          <a:prstGeom prst="rect">
            <a:avLst/>
          </a:prstGeom>
          <a:noFill/>
        </p:spPr>
        <p:txBody>
          <a:bodyPr wrap="square" rtlCol="0">
            <a:spAutoFit/>
          </a:bodyPr>
          <a:lstStyle/>
          <a:p>
            <a:r>
              <a:rPr lang="en-GB" sz="6400" dirty="0">
                <a:latin typeface="Times New Roman" panose="02020603050405020304" pitchFamily="18" charset="0"/>
                <a:cs typeface="Times New Roman" panose="02020603050405020304" pitchFamily="18" charset="0"/>
              </a:rPr>
              <a:t>Thank you for listening! </a:t>
            </a:r>
            <a:endParaRPr lang="en-IE" sz="6400" dirty="0">
              <a:latin typeface="Times New Roman" panose="02020603050405020304" pitchFamily="18" charset="0"/>
              <a:cs typeface="Times New Roman" panose="02020603050405020304" pitchFamily="18" charset="0"/>
            </a:endParaRPr>
          </a:p>
        </p:txBody>
      </p:sp>
      <p:pic>
        <p:nvPicPr>
          <p:cNvPr id="10" name="Picture 9" descr="A picture containing clothing, looking, black, standing&#10;&#10;Description automatically generated">
            <a:extLst>
              <a:ext uri="{FF2B5EF4-FFF2-40B4-BE49-F238E27FC236}">
                <a16:creationId xmlns:a16="http://schemas.microsoft.com/office/drawing/2014/main" id="{8DC50645-0859-48F7-9556-BC04C2DA0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71" y="1136446"/>
            <a:ext cx="2440984" cy="2663778"/>
          </a:xfrm>
          <a:prstGeom prst="rect">
            <a:avLst/>
          </a:prstGeom>
        </p:spPr>
      </p:pic>
      <p:pic>
        <p:nvPicPr>
          <p:cNvPr id="11" name="Picture 10" descr="A picture containing book, text, photo, skiing&#10;&#10;Description automatically generated">
            <a:extLst>
              <a:ext uri="{FF2B5EF4-FFF2-40B4-BE49-F238E27FC236}">
                <a16:creationId xmlns:a16="http://schemas.microsoft.com/office/drawing/2014/main" id="{C0581336-75CF-4CEB-B455-AA14712E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934" y="210686"/>
            <a:ext cx="3526531" cy="3778285"/>
          </a:xfrm>
          <a:prstGeom prst="rect">
            <a:avLst/>
          </a:prstGeom>
        </p:spPr>
      </p:pic>
      <p:pic>
        <p:nvPicPr>
          <p:cNvPr id="12" name="Picture 11" descr="A picture containing table, indoor, sitting, wooden&#10;&#10;Description automatically generated">
            <a:extLst>
              <a:ext uri="{FF2B5EF4-FFF2-40B4-BE49-F238E27FC236}">
                <a16:creationId xmlns:a16="http://schemas.microsoft.com/office/drawing/2014/main" id="{E3944AE1-0249-4276-91D5-EAB0FD605290}"/>
              </a:ext>
            </a:extLst>
          </p:cNvPr>
          <p:cNvPicPr>
            <a:picLocks noChangeAspect="1"/>
          </p:cNvPicPr>
          <p:nvPr/>
        </p:nvPicPr>
        <p:blipFill rotWithShape="1">
          <a:blip r:embed="rId4">
            <a:extLst>
              <a:ext uri="{28A0092B-C50C-407E-A947-70E740481C1C}">
                <a14:useLocalDpi xmlns:a14="http://schemas.microsoft.com/office/drawing/2010/main" val="0"/>
              </a:ext>
            </a:extLst>
          </a:blip>
          <a:srcRect l="26178" t="12107" r="13014" b="21496"/>
          <a:stretch/>
        </p:blipFill>
        <p:spPr>
          <a:xfrm>
            <a:off x="4736640" y="4389665"/>
            <a:ext cx="2756803" cy="2116876"/>
          </a:xfrm>
          <a:prstGeom prst="rect">
            <a:avLst/>
          </a:prstGeom>
        </p:spPr>
      </p:pic>
      <p:pic>
        <p:nvPicPr>
          <p:cNvPr id="13" name="Content Placeholder 6" descr="A picture containing building, outdoor, road, street&#10;&#10;Description automatically generated">
            <a:extLst>
              <a:ext uri="{FF2B5EF4-FFF2-40B4-BE49-F238E27FC236}">
                <a16:creationId xmlns:a16="http://schemas.microsoft.com/office/drawing/2014/main" id="{E1914E3B-01DD-4FCB-A7DB-901B3A532BD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9132" t="6473" r="23205" b="25581"/>
          <a:stretch/>
        </p:blipFill>
        <p:spPr>
          <a:xfrm>
            <a:off x="468471" y="4389665"/>
            <a:ext cx="3458308" cy="2116876"/>
          </a:xfrm>
          <a:prstGeom prst="rect">
            <a:avLst/>
          </a:prstGeom>
        </p:spPr>
      </p:pic>
      <p:pic>
        <p:nvPicPr>
          <p:cNvPr id="14" name="Picture 13" descr="A picture containing clothing, black, small, snow&#10;&#10;Description automatically generated">
            <a:extLst>
              <a:ext uri="{FF2B5EF4-FFF2-40B4-BE49-F238E27FC236}">
                <a16:creationId xmlns:a16="http://schemas.microsoft.com/office/drawing/2014/main" id="{FDEFDA99-9F7D-45E9-A3FC-4C703AF40516}"/>
              </a:ext>
            </a:extLst>
          </p:cNvPr>
          <p:cNvPicPr>
            <a:picLocks noChangeAspect="1"/>
          </p:cNvPicPr>
          <p:nvPr/>
        </p:nvPicPr>
        <p:blipFill rotWithShape="1">
          <a:blip r:embed="rId6">
            <a:extLst>
              <a:ext uri="{28A0092B-C50C-407E-A947-70E740481C1C}">
                <a14:useLocalDpi xmlns:a14="http://schemas.microsoft.com/office/drawing/2010/main" val="0"/>
              </a:ext>
            </a:extLst>
          </a:blip>
          <a:srcRect b="12300"/>
          <a:stretch/>
        </p:blipFill>
        <p:spPr>
          <a:xfrm>
            <a:off x="4285673" y="210687"/>
            <a:ext cx="3735828" cy="2062104"/>
          </a:xfrm>
          <a:prstGeom prst="rect">
            <a:avLst/>
          </a:prstGeom>
        </p:spPr>
      </p:pic>
      <p:pic>
        <p:nvPicPr>
          <p:cNvPr id="15" name="Picture 14" descr="A close up of a device&#10;&#10;Description automatically generated">
            <a:extLst>
              <a:ext uri="{FF2B5EF4-FFF2-40B4-BE49-F238E27FC236}">
                <a16:creationId xmlns:a16="http://schemas.microsoft.com/office/drawing/2014/main" id="{23286E84-F186-4234-98B1-A7117381CE8A}"/>
              </a:ext>
            </a:extLst>
          </p:cNvPr>
          <p:cNvPicPr>
            <a:picLocks noChangeAspect="1"/>
          </p:cNvPicPr>
          <p:nvPr/>
        </p:nvPicPr>
        <p:blipFill rotWithShape="1">
          <a:blip r:embed="rId7">
            <a:extLst>
              <a:ext uri="{28A0092B-C50C-407E-A947-70E740481C1C}">
                <a14:useLocalDpi xmlns:a14="http://schemas.microsoft.com/office/drawing/2010/main" val="0"/>
              </a:ext>
            </a:extLst>
          </a:blip>
          <a:srcRect l="4063" t="6399" r="3711" b="8817"/>
          <a:stretch/>
        </p:blipFill>
        <p:spPr>
          <a:xfrm>
            <a:off x="7842156" y="4389665"/>
            <a:ext cx="4193310" cy="1865745"/>
          </a:xfrm>
          <a:prstGeom prst="rect">
            <a:avLst/>
          </a:prstGeom>
        </p:spPr>
      </p:pic>
    </p:spTree>
    <p:extLst>
      <p:ext uri="{BB962C8B-B14F-4D97-AF65-F5344CB8AC3E}">
        <p14:creationId xmlns:p14="http://schemas.microsoft.com/office/powerpoint/2010/main" val="9812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619788" y="-136761"/>
            <a:ext cx="10515600" cy="1325563"/>
          </a:xfrm>
        </p:spPr>
        <p:txBody>
          <a:bodyPr>
            <a:normAutofit/>
          </a:bodyPr>
          <a:lstStyle/>
          <a:p>
            <a:r>
              <a:rPr lang="en-GB" sz="5400" dirty="0" err="1">
                <a:latin typeface="Times New Roman" panose="02020603050405020304" pitchFamily="18" charset="0"/>
                <a:cs typeface="Times New Roman" panose="02020603050405020304" pitchFamily="18" charset="0"/>
              </a:rPr>
              <a:t>Needfinding</a:t>
            </a:r>
            <a:r>
              <a:rPr lang="en-GB" sz="5400" dirty="0">
                <a:latin typeface="Times New Roman" panose="02020603050405020304" pitchFamily="18" charset="0"/>
                <a:cs typeface="Times New Roman" panose="02020603050405020304" pitchFamily="18" charset="0"/>
              </a:rPr>
              <a:t> &amp; Research</a:t>
            </a:r>
            <a:endParaRPr lang="en-IE" sz="5400" dirty="0"/>
          </a:p>
        </p:txBody>
      </p:sp>
      <p:pic>
        <p:nvPicPr>
          <p:cNvPr id="4" name="Picture 3">
            <a:extLst>
              <a:ext uri="{FF2B5EF4-FFF2-40B4-BE49-F238E27FC236}">
                <a16:creationId xmlns:a16="http://schemas.microsoft.com/office/drawing/2014/main" id="{5099F25D-E4A5-40F4-A5D2-7470F0A58963}"/>
              </a:ext>
            </a:extLst>
          </p:cNvPr>
          <p:cNvPicPr>
            <a:picLocks noChangeAspect="1"/>
          </p:cNvPicPr>
          <p:nvPr/>
        </p:nvPicPr>
        <p:blipFill>
          <a:blip r:embed="rId2"/>
          <a:stretch>
            <a:fillRect/>
          </a:stretch>
        </p:blipFill>
        <p:spPr>
          <a:xfrm>
            <a:off x="9309863" y="3103837"/>
            <a:ext cx="2597398" cy="3144958"/>
          </a:xfrm>
          <a:prstGeom prst="rect">
            <a:avLst/>
          </a:prstGeom>
        </p:spPr>
      </p:pic>
      <p:pic>
        <p:nvPicPr>
          <p:cNvPr id="5" name="Picture 4">
            <a:extLst>
              <a:ext uri="{FF2B5EF4-FFF2-40B4-BE49-F238E27FC236}">
                <a16:creationId xmlns:a16="http://schemas.microsoft.com/office/drawing/2014/main" id="{EACAB61E-1168-4349-B11B-2C8D72C066C3}"/>
              </a:ext>
            </a:extLst>
          </p:cNvPr>
          <p:cNvPicPr>
            <a:picLocks noChangeAspect="1"/>
          </p:cNvPicPr>
          <p:nvPr/>
        </p:nvPicPr>
        <p:blipFill>
          <a:blip r:embed="rId3"/>
          <a:stretch>
            <a:fillRect/>
          </a:stretch>
        </p:blipFill>
        <p:spPr>
          <a:xfrm>
            <a:off x="6010958" y="1887817"/>
            <a:ext cx="3152775" cy="2447925"/>
          </a:xfrm>
          <a:prstGeom prst="rect">
            <a:avLst/>
          </a:prstGeom>
        </p:spPr>
      </p:pic>
      <p:pic>
        <p:nvPicPr>
          <p:cNvPr id="6" name="Picture 5">
            <a:extLst>
              <a:ext uri="{FF2B5EF4-FFF2-40B4-BE49-F238E27FC236}">
                <a16:creationId xmlns:a16="http://schemas.microsoft.com/office/drawing/2014/main" id="{A6EFB0AC-CB27-46F7-AF7B-B6C922EBF478}"/>
              </a:ext>
            </a:extLst>
          </p:cNvPr>
          <p:cNvPicPr>
            <a:picLocks noChangeAspect="1"/>
          </p:cNvPicPr>
          <p:nvPr/>
        </p:nvPicPr>
        <p:blipFill rotWithShape="1">
          <a:blip r:embed="rId4"/>
          <a:srcRect r="34607"/>
          <a:stretch/>
        </p:blipFill>
        <p:spPr>
          <a:xfrm>
            <a:off x="8051698" y="886658"/>
            <a:ext cx="3855563" cy="819150"/>
          </a:xfrm>
          <a:prstGeom prst="rect">
            <a:avLst/>
          </a:prstGeom>
        </p:spPr>
      </p:pic>
      <p:pic>
        <p:nvPicPr>
          <p:cNvPr id="7" name="Picture 6">
            <a:extLst>
              <a:ext uri="{FF2B5EF4-FFF2-40B4-BE49-F238E27FC236}">
                <a16:creationId xmlns:a16="http://schemas.microsoft.com/office/drawing/2014/main" id="{70A417D1-A3EE-4175-BE6A-688A9DDE762D}"/>
              </a:ext>
            </a:extLst>
          </p:cNvPr>
          <p:cNvPicPr>
            <a:picLocks noChangeAspect="1"/>
          </p:cNvPicPr>
          <p:nvPr/>
        </p:nvPicPr>
        <p:blipFill>
          <a:blip r:embed="rId5"/>
          <a:stretch>
            <a:fillRect/>
          </a:stretch>
        </p:blipFill>
        <p:spPr>
          <a:xfrm>
            <a:off x="7094599" y="890117"/>
            <a:ext cx="4826492" cy="2692795"/>
          </a:xfrm>
          <a:prstGeom prst="rect">
            <a:avLst/>
          </a:prstGeom>
        </p:spPr>
      </p:pic>
      <p:pic>
        <p:nvPicPr>
          <p:cNvPr id="8" name="Picture 7">
            <a:extLst>
              <a:ext uri="{FF2B5EF4-FFF2-40B4-BE49-F238E27FC236}">
                <a16:creationId xmlns:a16="http://schemas.microsoft.com/office/drawing/2014/main" id="{3431AE95-E0AF-4D1D-B67A-AD2C4E5CE306}"/>
              </a:ext>
            </a:extLst>
          </p:cNvPr>
          <p:cNvPicPr>
            <a:picLocks noChangeAspect="1"/>
          </p:cNvPicPr>
          <p:nvPr/>
        </p:nvPicPr>
        <p:blipFill>
          <a:blip r:embed="rId6"/>
          <a:stretch>
            <a:fillRect/>
          </a:stretch>
        </p:blipFill>
        <p:spPr>
          <a:xfrm>
            <a:off x="7094599" y="3844522"/>
            <a:ext cx="4826492" cy="2636708"/>
          </a:xfrm>
          <a:prstGeom prst="rect">
            <a:avLst/>
          </a:prstGeom>
        </p:spPr>
      </p:pic>
      <p:pic>
        <p:nvPicPr>
          <p:cNvPr id="10" name="Content Placeholder 13" descr="Books">
            <a:extLst>
              <a:ext uri="{FF2B5EF4-FFF2-40B4-BE49-F238E27FC236}">
                <a16:creationId xmlns:a16="http://schemas.microsoft.com/office/drawing/2014/main" id="{DD01B968-124C-4689-98D2-7A0880B9B4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4342" y="0"/>
            <a:ext cx="914400" cy="914400"/>
          </a:xfrm>
          <a:prstGeom prst="rect">
            <a:avLst/>
          </a:prstGeom>
        </p:spPr>
      </p:pic>
      <p:sp>
        <p:nvSpPr>
          <p:cNvPr id="3" name="TextBox 2">
            <a:extLst>
              <a:ext uri="{FF2B5EF4-FFF2-40B4-BE49-F238E27FC236}">
                <a16:creationId xmlns:a16="http://schemas.microsoft.com/office/drawing/2014/main" id="{68E882ED-7A21-4FC4-8387-65280412360E}"/>
              </a:ext>
            </a:extLst>
          </p:cNvPr>
          <p:cNvSpPr txBox="1"/>
          <p:nvPr/>
        </p:nvSpPr>
        <p:spPr>
          <a:xfrm>
            <a:off x="339923" y="1364597"/>
            <a:ext cx="6023932" cy="523220"/>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Some sample questions from the survey.</a:t>
            </a:r>
            <a:endParaRPr lang="en-IE"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915D593-D45B-4102-BBAC-BFB5626A0EB0}"/>
              </a:ext>
            </a:extLst>
          </p:cNvPr>
          <p:cNvSpPr txBox="1"/>
          <p:nvPr/>
        </p:nvSpPr>
        <p:spPr>
          <a:xfrm>
            <a:off x="339922" y="2411339"/>
            <a:ext cx="5432805"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Important to gain information e.g. % of people commuting using a certain mode of transport.</a:t>
            </a:r>
            <a:endParaRPr lang="en-IE"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D41E5B-29F0-4152-8F81-158584FAB2C6}"/>
              </a:ext>
            </a:extLst>
          </p:cNvPr>
          <p:cNvSpPr txBox="1"/>
          <p:nvPr/>
        </p:nvSpPr>
        <p:spPr>
          <a:xfrm>
            <a:off x="339923" y="1370462"/>
            <a:ext cx="6023932" cy="523220"/>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Some sample answers from the survey.</a:t>
            </a:r>
            <a:endParaRPr lang="en-IE"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822E847-EE9C-4117-A96A-A78DB161453D}"/>
              </a:ext>
            </a:extLst>
          </p:cNvPr>
          <p:cNvSpPr/>
          <p:nvPr/>
        </p:nvSpPr>
        <p:spPr>
          <a:xfrm>
            <a:off x="338428" y="2515791"/>
            <a:ext cx="5669257" cy="1384995"/>
          </a:xfrm>
          <a:prstGeom prst="rect">
            <a:avLst/>
          </a:prstGeom>
        </p:spPr>
        <p:txBody>
          <a:bodyPr wrap="squar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Shows us information that may not be gathered from observations or research.</a:t>
            </a:r>
            <a:endParaRPr lang="en-IE" sz="2800" dirty="0">
              <a:solidFill>
                <a:prstClr val="black"/>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6BB9ACA-8CF6-4599-B6B9-E933757A1C61}"/>
              </a:ext>
            </a:extLst>
          </p:cNvPr>
          <p:cNvSpPr/>
          <p:nvPr/>
        </p:nvSpPr>
        <p:spPr>
          <a:xfrm>
            <a:off x="370100" y="4178195"/>
            <a:ext cx="5639221" cy="1384995"/>
          </a:xfrm>
          <a:prstGeom prst="rect">
            <a:avLst/>
          </a:prstGeom>
        </p:spPr>
        <p:txBody>
          <a:bodyPr wrap="squar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Helps us to identify problems &amp; identify potential stake holders for the project.</a:t>
            </a:r>
            <a:endParaRPr lang="en-IE" sz="2800"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415D5FF-BA07-4830-91E5-930477034D67}"/>
              </a:ext>
            </a:extLst>
          </p:cNvPr>
          <p:cNvPicPr>
            <a:picLocks noChangeAspect="1"/>
          </p:cNvPicPr>
          <p:nvPr/>
        </p:nvPicPr>
        <p:blipFill>
          <a:blip r:embed="rId9"/>
          <a:stretch>
            <a:fillRect/>
          </a:stretch>
        </p:blipFill>
        <p:spPr>
          <a:xfrm>
            <a:off x="7576143" y="848619"/>
            <a:ext cx="3748315" cy="2692795"/>
          </a:xfrm>
          <a:prstGeom prst="rect">
            <a:avLst/>
          </a:prstGeom>
        </p:spPr>
      </p:pic>
      <p:pic>
        <p:nvPicPr>
          <p:cNvPr id="13" name="Picture 12">
            <a:extLst>
              <a:ext uri="{FF2B5EF4-FFF2-40B4-BE49-F238E27FC236}">
                <a16:creationId xmlns:a16="http://schemas.microsoft.com/office/drawing/2014/main" id="{5F107FA0-4D84-4D61-95B2-6F89CBA7AD45}"/>
              </a:ext>
            </a:extLst>
          </p:cNvPr>
          <p:cNvPicPr>
            <a:picLocks noChangeAspect="1"/>
          </p:cNvPicPr>
          <p:nvPr/>
        </p:nvPicPr>
        <p:blipFill>
          <a:blip r:embed="rId10"/>
          <a:stretch>
            <a:fillRect/>
          </a:stretch>
        </p:blipFill>
        <p:spPr>
          <a:xfrm>
            <a:off x="7587345" y="3688360"/>
            <a:ext cx="3748315" cy="2692794"/>
          </a:xfrm>
          <a:prstGeom prst="rect">
            <a:avLst/>
          </a:prstGeom>
        </p:spPr>
      </p:pic>
      <p:sp>
        <p:nvSpPr>
          <p:cNvPr id="17" name="Rectangle 16">
            <a:extLst>
              <a:ext uri="{FF2B5EF4-FFF2-40B4-BE49-F238E27FC236}">
                <a16:creationId xmlns:a16="http://schemas.microsoft.com/office/drawing/2014/main" id="{BCBEA40A-AE38-4FCA-8502-E94B0758F9E4}"/>
              </a:ext>
            </a:extLst>
          </p:cNvPr>
          <p:cNvSpPr/>
          <p:nvPr/>
        </p:nvSpPr>
        <p:spPr>
          <a:xfrm>
            <a:off x="338428" y="1373921"/>
            <a:ext cx="5757572" cy="954107"/>
          </a:xfrm>
          <a:prstGeom prst="rect">
            <a:avLst/>
          </a:prstGeom>
        </p:spPr>
        <p:txBody>
          <a:bodyPr wrap="squar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Some research into cycling accidents in Ireland (Irish Times, 2018)</a:t>
            </a:r>
            <a:endParaRPr lang="en-IE" sz="2800"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3F509171-9330-4F82-9DC0-EBE3B90C1A61}"/>
              </a:ext>
            </a:extLst>
          </p:cNvPr>
          <p:cNvSpPr/>
          <p:nvPr/>
        </p:nvSpPr>
        <p:spPr>
          <a:xfrm>
            <a:off x="355081" y="2588919"/>
            <a:ext cx="5669257" cy="954107"/>
          </a:xfrm>
          <a:prstGeom prst="rect">
            <a:avLst/>
          </a:prstGeom>
        </p:spPr>
        <p:txBody>
          <a:bodyPr wrap="squar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It shows an increase in cyclist accidents and deaths in recent years</a:t>
            </a:r>
            <a:endParaRPr lang="en-IE" sz="2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762A956-5E4F-4D97-928F-1E5DBC52BFFC}"/>
              </a:ext>
            </a:extLst>
          </p:cNvPr>
          <p:cNvSpPr/>
          <p:nvPr/>
        </p:nvSpPr>
        <p:spPr>
          <a:xfrm>
            <a:off x="370100" y="4190084"/>
            <a:ext cx="6285343" cy="954107"/>
          </a:xfrm>
          <a:prstGeom prst="rect">
            <a:avLst/>
          </a:prstGeom>
        </p:spPr>
        <p:txBody>
          <a:bodyPr wrap="square">
            <a:spAutoFit/>
          </a:bodyPr>
          <a:lstStyle/>
          <a:p>
            <a:pPr lvl="0"/>
            <a:r>
              <a:rPr lang="en-GB" sz="2800" dirty="0">
                <a:solidFill>
                  <a:prstClr val="black"/>
                </a:solidFill>
                <a:latin typeface="Times New Roman" panose="02020603050405020304" pitchFamily="18" charset="0"/>
                <a:cs typeface="Times New Roman" panose="02020603050405020304" pitchFamily="18" charset="0"/>
              </a:rPr>
              <a:t>All this analysis helped us to identify a problem with cycling in Ireland</a:t>
            </a:r>
            <a:endParaRPr lang="en-I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8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500"/>
                            </p:stCondLst>
                            <p:childTnLst>
                              <p:par>
                                <p:cTn id="42" presetID="10" presetClass="exit" presetSubtype="0" fill="hold" nodeType="after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par>
                          <p:cTn id="81" fill="hold">
                            <p:stCondLst>
                              <p:cond delay="500"/>
                            </p:stCondLst>
                            <p:childTnLst>
                              <p:par>
                                <p:cTn id="82" presetID="10" presetClass="exit" presetSubtype="0" fill="hold" grpId="1" nodeType="after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par>
                          <p:cTn id="85" fill="hold">
                            <p:stCondLst>
                              <p:cond delay="1000"/>
                            </p:stCondLst>
                            <p:childTnLst>
                              <p:par>
                                <p:cTn id="86" presetID="10" presetClass="exit" presetSubtype="0" fill="hold" grpId="1" nodeType="after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childTnLst>
                          </p:cTn>
                        </p:par>
                        <p:par>
                          <p:cTn id="89" fill="hold">
                            <p:stCondLst>
                              <p:cond delay="1500"/>
                            </p:stCondLst>
                            <p:childTnLst>
                              <p:par>
                                <p:cTn id="90" presetID="10" presetClass="exit" presetSubtype="0" fill="hold" nodeType="after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par>
                          <p:cTn id="93" fill="hold">
                            <p:stCondLst>
                              <p:cond delay="2000"/>
                            </p:stCondLst>
                            <p:childTnLst>
                              <p:par>
                                <p:cTn id="94" presetID="10" presetClass="exit" presetSubtype="0" fill="hold" nodeType="after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0"/>
                                        <p:tgtEl>
                                          <p:spTgt spid="17"/>
                                        </p:tgtEl>
                                      </p:cBhvr>
                                    </p:animEffect>
                                    <p:anim calcmode="lin" valueType="num">
                                      <p:cBhvr>
                                        <p:cTn id="102" dur="1000" fill="hold"/>
                                        <p:tgtEl>
                                          <p:spTgt spid="17"/>
                                        </p:tgtEl>
                                        <p:attrNameLst>
                                          <p:attrName>ppt_x</p:attrName>
                                        </p:attrNameLst>
                                      </p:cBhvr>
                                      <p:tavLst>
                                        <p:tav tm="0">
                                          <p:val>
                                            <p:strVal val="#ppt_x"/>
                                          </p:val>
                                        </p:tav>
                                        <p:tav tm="100000">
                                          <p:val>
                                            <p:strVal val="#ppt_x"/>
                                          </p:val>
                                        </p:tav>
                                      </p:tavLst>
                                    </p:anim>
                                    <p:anim calcmode="lin" valueType="num">
                                      <p:cBhvr>
                                        <p:cTn id="103" dur="1000" fill="hold"/>
                                        <p:tgtEl>
                                          <p:spTgt spid="17"/>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10" presetClass="entr" presetSubtype="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par>
                          <p:cTn id="108" fill="hold">
                            <p:stCondLst>
                              <p:cond delay="1500"/>
                            </p:stCondLst>
                            <p:childTnLst>
                              <p:par>
                                <p:cTn id="109" presetID="10" presetClass="entr" presetSubtype="0" fill="hold" nodeType="after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500"/>
                                        <p:tgtEl>
                                          <p:spTgt spid="13"/>
                                        </p:tgtEl>
                                      </p:cBhvr>
                                    </p:animEffect>
                                  </p:childTnLst>
                                </p:cTn>
                              </p:par>
                            </p:childTnLst>
                          </p:cTn>
                        </p:par>
                        <p:par>
                          <p:cTn id="112" fill="hold">
                            <p:stCondLst>
                              <p:cond delay="2000"/>
                            </p:stCondLst>
                            <p:childTnLst>
                              <p:par>
                                <p:cTn id="113" presetID="42" presetClass="entr" presetSubtype="0" fill="hold" grpId="0"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1000"/>
                                        <p:tgtEl>
                                          <p:spTgt spid="19"/>
                                        </p:tgtEl>
                                      </p:cBhvr>
                                    </p:animEffect>
                                    <p:anim calcmode="lin" valueType="num">
                                      <p:cBhvr>
                                        <p:cTn id="116" dur="1000" fill="hold"/>
                                        <p:tgtEl>
                                          <p:spTgt spid="19"/>
                                        </p:tgtEl>
                                        <p:attrNameLst>
                                          <p:attrName>ppt_x</p:attrName>
                                        </p:attrNameLst>
                                      </p:cBhvr>
                                      <p:tavLst>
                                        <p:tav tm="0">
                                          <p:val>
                                            <p:strVal val="#ppt_x"/>
                                          </p:val>
                                        </p:tav>
                                        <p:tav tm="100000">
                                          <p:val>
                                            <p:strVal val="#ppt_x"/>
                                          </p:val>
                                        </p:tav>
                                      </p:tavLst>
                                    </p:anim>
                                    <p:anim calcmode="lin" valueType="num">
                                      <p:cBhvr>
                                        <p:cTn id="117" dur="1000" fill="hold"/>
                                        <p:tgtEl>
                                          <p:spTgt spid="19"/>
                                        </p:tgtEl>
                                        <p:attrNameLst>
                                          <p:attrName>ppt_y</p:attrName>
                                        </p:attrNameLst>
                                      </p:cBhvr>
                                      <p:tavLst>
                                        <p:tav tm="0">
                                          <p:val>
                                            <p:strVal val="#ppt_y+.1"/>
                                          </p:val>
                                        </p:tav>
                                        <p:tav tm="100000">
                                          <p:val>
                                            <p:strVal val="#ppt_y"/>
                                          </p:val>
                                        </p:tav>
                                      </p:tavLst>
                                    </p:anim>
                                  </p:childTnLst>
                                </p:cTn>
                              </p:par>
                            </p:childTnLst>
                          </p:cTn>
                        </p:par>
                        <p:par>
                          <p:cTn id="118" fill="hold">
                            <p:stCondLst>
                              <p:cond delay="3000"/>
                            </p:stCondLst>
                            <p:childTnLst>
                              <p:par>
                                <p:cTn id="119" presetID="42" presetClass="entr" presetSubtype="0" fill="hold" grpId="0" nodeType="after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1000"/>
                                        <p:tgtEl>
                                          <p:spTgt spid="21"/>
                                        </p:tgtEl>
                                      </p:cBhvr>
                                    </p:animEffect>
                                    <p:anim calcmode="lin" valueType="num">
                                      <p:cBhvr>
                                        <p:cTn id="122" dur="1000" fill="hold"/>
                                        <p:tgtEl>
                                          <p:spTgt spid="21"/>
                                        </p:tgtEl>
                                        <p:attrNameLst>
                                          <p:attrName>ppt_x</p:attrName>
                                        </p:attrNameLst>
                                      </p:cBhvr>
                                      <p:tavLst>
                                        <p:tav tm="0">
                                          <p:val>
                                            <p:strVal val="#ppt_x"/>
                                          </p:val>
                                        </p:tav>
                                        <p:tav tm="100000">
                                          <p:val>
                                            <p:strVal val="#ppt_x"/>
                                          </p:val>
                                        </p:tav>
                                      </p:tavLst>
                                    </p:anim>
                                    <p:anim calcmode="lin" valueType="num">
                                      <p:cBhvr>
                                        <p:cTn id="1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par>
                          <p:cTn id="129" fill="hold">
                            <p:stCondLst>
                              <p:cond delay="500"/>
                            </p:stCondLst>
                            <p:childTnLst>
                              <p:par>
                                <p:cTn id="130" presetID="10" presetClass="exit" presetSubtype="0" fill="hold" grpId="1" nodeType="after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par>
                          <p:cTn id="133" fill="hold">
                            <p:stCondLst>
                              <p:cond delay="1000"/>
                            </p:stCondLst>
                            <p:childTnLst>
                              <p:par>
                                <p:cTn id="134" presetID="10" presetClass="exit" presetSubtype="0" fill="hold" grpId="1" nodeType="after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childTnLst>
                          </p:cTn>
                        </p:par>
                        <p:par>
                          <p:cTn id="137" fill="hold">
                            <p:stCondLst>
                              <p:cond delay="1500"/>
                            </p:stCondLst>
                            <p:childTnLst>
                              <p:par>
                                <p:cTn id="138" presetID="10" presetClass="exit" presetSubtype="0" fill="hold" nodeType="afterEffect">
                                  <p:stCondLst>
                                    <p:cond delay="0"/>
                                  </p:stCondLst>
                                  <p:childTnLst>
                                    <p:animEffect transition="out" filter="fade">
                                      <p:cBhvr>
                                        <p:cTn id="139" dur="500"/>
                                        <p:tgtEl>
                                          <p:spTgt spid="9"/>
                                        </p:tgtEl>
                                      </p:cBhvr>
                                    </p:animEffect>
                                    <p:set>
                                      <p:cBhvr>
                                        <p:cTn id="140" dur="1" fill="hold">
                                          <p:stCondLst>
                                            <p:cond delay="499"/>
                                          </p:stCondLst>
                                        </p:cTn>
                                        <p:tgtEl>
                                          <p:spTgt spid="9"/>
                                        </p:tgtEl>
                                        <p:attrNameLst>
                                          <p:attrName>style.visibility</p:attrName>
                                        </p:attrNameLst>
                                      </p:cBhvr>
                                      <p:to>
                                        <p:strVal val="hidden"/>
                                      </p:to>
                                    </p:set>
                                  </p:childTnLst>
                                </p:cTn>
                              </p:par>
                            </p:childTnLst>
                          </p:cTn>
                        </p:par>
                        <p:par>
                          <p:cTn id="141" fill="hold">
                            <p:stCondLst>
                              <p:cond delay="2000"/>
                            </p:stCondLst>
                            <p:childTnLst>
                              <p:par>
                                <p:cTn id="142" presetID="10" presetClass="exit" presetSubtype="0" fill="hold" nodeType="afterEffect">
                                  <p:stCondLst>
                                    <p:cond delay="0"/>
                                  </p:stCondLst>
                                  <p:childTnLst>
                                    <p:animEffect transition="out" filter="fad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P spid="12" grpId="0"/>
      <p:bldP spid="12" grpId="1"/>
      <p:bldP spid="14" grpId="0"/>
      <p:bldP spid="14" grpId="1"/>
      <p:bldP spid="16" grpId="0"/>
      <p:bldP spid="16" grpId="1"/>
      <p:bldP spid="17" grpId="0"/>
      <p:bldP spid="17" grpId="1"/>
      <p:bldP spid="19" grpId="0"/>
      <p:bldP spid="19" grpId="1"/>
      <p:bldP spid="21" grpId="0"/>
      <p:bldP spid="2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3629025" y="-94246"/>
            <a:ext cx="10515600" cy="1325563"/>
          </a:xfrm>
        </p:spPr>
        <p:txBody>
          <a:bodyPr>
            <a:normAutofit/>
          </a:bodyPr>
          <a:lstStyle/>
          <a:p>
            <a:r>
              <a:rPr lang="en-GB" sz="5400" dirty="0">
                <a:latin typeface="Times New Roman" panose="02020603050405020304" pitchFamily="18" charset="0"/>
                <a:cs typeface="Times New Roman" panose="02020603050405020304" pitchFamily="18" charset="0"/>
              </a:rPr>
              <a:t>Stakeholders</a:t>
            </a:r>
            <a:endParaRPr lang="en-IE" sz="5400" dirty="0"/>
          </a:p>
        </p:txBody>
      </p:sp>
      <p:pic>
        <p:nvPicPr>
          <p:cNvPr id="4" name="Picture 3">
            <a:extLst>
              <a:ext uri="{FF2B5EF4-FFF2-40B4-BE49-F238E27FC236}">
                <a16:creationId xmlns:a16="http://schemas.microsoft.com/office/drawing/2014/main" id="{0F3B2990-84C0-44FE-A62A-112A2D69C6E0}"/>
              </a:ext>
            </a:extLst>
          </p:cNvPr>
          <p:cNvPicPr>
            <a:picLocks noChangeAspect="1"/>
          </p:cNvPicPr>
          <p:nvPr/>
        </p:nvPicPr>
        <p:blipFill>
          <a:blip r:embed="rId2"/>
          <a:stretch>
            <a:fillRect/>
          </a:stretch>
        </p:blipFill>
        <p:spPr>
          <a:xfrm>
            <a:off x="7384648" y="914400"/>
            <a:ext cx="4676775" cy="5350493"/>
          </a:xfrm>
          <a:prstGeom prst="rect">
            <a:avLst/>
          </a:prstGeom>
        </p:spPr>
      </p:pic>
      <p:sp>
        <p:nvSpPr>
          <p:cNvPr id="3" name="TextBox 2">
            <a:extLst>
              <a:ext uri="{FF2B5EF4-FFF2-40B4-BE49-F238E27FC236}">
                <a16:creationId xmlns:a16="http://schemas.microsoft.com/office/drawing/2014/main" id="{4F3E921E-DBAD-4726-B174-0EA93E74134B}"/>
              </a:ext>
            </a:extLst>
          </p:cNvPr>
          <p:cNvSpPr txBox="1"/>
          <p:nvPr/>
        </p:nvSpPr>
        <p:spPr>
          <a:xfrm>
            <a:off x="403711" y="1065841"/>
            <a:ext cx="6279283"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All people who cycle regularly of all ages.</a:t>
            </a:r>
            <a:endParaRPr lang="en-IE"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DFD0D56-D2A6-4BC2-A6BE-64A50A2703FF}"/>
              </a:ext>
            </a:extLst>
          </p:cNvPr>
          <p:cNvSpPr txBox="1"/>
          <p:nvPr/>
        </p:nvSpPr>
        <p:spPr>
          <a:xfrm>
            <a:off x="403712" y="1694608"/>
            <a:ext cx="6899914"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Important that they understand that none of their personal data will be used.</a:t>
            </a:r>
            <a:endParaRPr lang="en-IE"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96B6ED-5183-4F74-B429-06418FF0ECCD}"/>
              </a:ext>
            </a:extLst>
          </p:cNvPr>
          <p:cNvSpPr txBox="1"/>
          <p:nvPr/>
        </p:nvSpPr>
        <p:spPr>
          <a:xfrm>
            <a:off x="403711" y="2809287"/>
            <a:ext cx="6772593"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2 stake holder, male &amp; female, early 20’s that commute daily to college by bike.</a:t>
            </a:r>
            <a:endParaRPr lang="en-IE"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023B7DC-E14A-4CE0-92A4-D67933BE63D0}"/>
              </a:ext>
            </a:extLst>
          </p:cNvPr>
          <p:cNvSpPr txBox="1"/>
          <p:nvPr/>
        </p:nvSpPr>
        <p:spPr>
          <a:xfrm>
            <a:off x="403711" y="3923966"/>
            <a:ext cx="6899914"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2 stake holder, mid 40’s, both male, commute daily to work by bike. </a:t>
            </a:r>
            <a:endParaRPr lang="en-IE"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E99D0A8-2B4F-4B9F-9BF1-1870993F6943}"/>
              </a:ext>
            </a:extLst>
          </p:cNvPr>
          <p:cNvSpPr txBox="1"/>
          <p:nvPr/>
        </p:nvSpPr>
        <p:spPr>
          <a:xfrm>
            <a:off x="403711" y="5038645"/>
            <a:ext cx="6980937"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Stake holder, female, early 30’s, cycles weather dependent to work.</a:t>
            </a:r>
            <a:endParaRPr lang="en-IE" sz="2800" dirty="0">
              <a:latin typeface="Times New Roman" panose="02020603050405020304" pitchFamily="18" charset="0"/>
              <a:cs typeface="Times New Roman" panose="02020603050405020304" pitchFamily="18" charset="0"/>
            </a:endParaRPr>
          </a:p>
        </p:txBody>
      </p:sp>
      <p:pic>
        <p:nvPicPr>
          <p:cNvPr id="10" name="Graphic 9" descr="Boardroom">
            <a:extLst>
              <a:ext uri="{FF2B5EF4-FFF2-40B4-BE49-F238E27FC236}">
                <a16:creationId xmlns:a16="http://schemas.microsoft.com/office/drawing/2014/main" id="{9F7B5107-D667-4801-82AD-ADD0AFDFC8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0037" y="65634"/>
            <a:ext cx="914400" cy="914400"/>
          </a:xfrm>
          <a:prstGeom prst="rect">
            <a:avLst/>
          </a:prstGeom>
        </p:spPr>
      </p:pic>
    </p:spTree>
    <p:extLst>
      <p:ext uri="{BB962C8B-B14F-4D97-AF65-F5344CB8AC3E}">
        <p14:creationId xmlns:p14="http://schemas.microsoft.com/office/powerpoint/2010/main" val="21810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600575" y="-46634"/>
            <a:ext cx="5800725" cy="1341803"/>
          </a:xfrm>
        </p:spPr>
        <p:txBody>
          <a:bodyPr>
            <a:normAutofit/>
          </a:bodyPr>
          <a:lstStyle/>
          <a:p>
            <a:r>
              <a:rPr lang="en-GB" sz="5400" dirty="0">
                <a:latin typeface="Times New Roman" panose="02020603050405020304" pitchFamily="18" charset="0"/>
                <a:cs typeface="Times New Roman" panose="02020603050405020304" pitchFamily="18" charset="0"/>
              </a:rPr>
              <a:t>Defined Problem</a:t>
            </a:r>
            <a:endParaRPr lang="en-IE" sz="5400" dirty="0"/>
          </a:p>
        </p:txBody>
      </p:sp>
      <p:sp>
        <p:nvSpPr>
          <p:cNvPr id="3" name="Content Placeholder 2">
            <a:extLst>
              <a:ext uri="{FF2B5EF4-FFF2-40B4-BE49-F238E27FC236}">
                <a16:creationId xmlns:a16="http://schemas.microsoft.com/office/drawing/2014/main" id="{B31F77D7-6C3A-490D-A4C3-B7CDB918B0F8}"/>
              </a:ext>
            </a:extLst>
          </p:cNvPr>
          <p:cNvSpPr>
            <a:spLocks noGrp="1"/>
          </p:cNvSpPr>
          <p:nvPr>
            <p:ph idx="1"/>
          </p:nvPr>
        </p:nvSpPr>
        <p:spPr>
          <a:xfrm>
            <a:off x="838200" y="1220229"/>
            <a:ext cx="8388927" cy="649268"/>
          </a:xfrm>
        </p:spPr>
        <p:txBody>
          <a:bodyPr/>
          <a:lstStyle/>
          <a:p>
            <a:pPr marL="0" indent="0">
              <a:buNone/>
            </a:pPr>
            <a:r>
              <a:rPr lang="en-GB" dirty="0"/>
              <a:t>3 main problem areas, safety, over crowding &amp; climate.</a:t>
            </a:r>
          </a:p>
          <a:p>
            <a:pPr marL="0" indent="0">
              <a:buNone/>
            </a:pPr>
            <a:endParaRPr lang="en-IE" dirty="0"/>
          </a:p>
        </p:txBody>
      </p:sp>
      <p:pic>
        <p:nvPicPr>
          <p:cNvPr id="5" name="Content Placeholder 5" descr="Head with gears">
            <a:extLst>
              <a:ext uri="{FF2B5EF4-FFF2-40B4-BE49-F238E27FC236}">
                <a16:creationId xmlns:a16="http://schemas.microsoft.com/office/drawing/2014/main" id="{FF3B7177-A149-4E55-9641-6EE7BF9B26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2502" y="198130"/>
            <a:ext cx="914400" cy="914400"/>
          </a:xfrm>
          <a:prstGeom prst="rect">
            <a:avLst/>
          </a:prstGeom>
        </p:spPr>
      </p:pic>
      <p:sp>
        <p:nvSpPr>
          <p:cNvPr id="4" name="TextBox 3">
            <a:extLst>
              <a:ext uri="{FF2B5EF4-FFF2-40B4-BE49-F238E27FC236}">
                <a16:creationId xmlns:a16="http://schemas.microsoft.com/office/drawing/2014/main" id="{9B936457-5BB7-4BE9-99BE-5FF5C93B6BC8}"/>
              </a:ext>
            </a:extLst>
          </p:cNvPr>
          <p:cNvSpPr txBox="1"/>
          <p:nvPr/>
        </p:nvSpPr>
        <p:spPr>
          <a:xfrm>
            <a:off x="838200" y="2026613"/>
            <a:ext cx="8213436"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Over crowding is hard to fix, as peak hours will always be busy. </a:t>
            </a:r>
            <a:endParaRPr lang="en-IE"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7CF2BC6-0A66-4B2B-8810-1788700ED218}"/>
              </a:ext>
            </a:extLst>
          </p:cNvPr>
          <p:cNvSpPr txBox="1"/>
          <p:nvPr/>
        </p:nvSpPr>
        <p:spPr>
          <a:xfrm>
            <a:off x="838200" y="3167390"/>
            <a:ext cx="7919669"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Climate is also something that is very hard to control.</a:t>
            </a:r>
            <a:endParaRPr lang="en-IE"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EA11B8B-ED59-430B-8CB8-068D280CDBA3}"/>
              </a:ext>
            </a:extLst>
          </p:cNvPr>
          <p:cNvSpPr txBox="1"/>
          <p:nvPr/>
        </p:nvSpPr>
        <p:spPr>
          <a:xfrm>
            <a:off x="838200" y="4072534"/>
            <a:ext cx="8134350"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Exploring safety, and more specifically safety of cyclist leaves us with may avenues to go down, as we shall see on the next slide.</a:t>
            </a:r>
            <a:endParaRPr lang="en-IE" sz="2800" dirty="0">
              <a:latin typeface="Times New Roman" panose="02020603050405020304" pitchFamily="18" charset="0"/>
              <a:cs typeface="Times New Roman" panose="02020603050405020304" pitchFamily="18" charset="0"/>
            </a:endParaRPr>
          </a:p>
        </p:txBody>
      </p:sp>
      <p:pic>
        <p:nvPicPr>
          <p:cNvPr id="1026" name="Picture 2" descr="Image result for safety">
            <a:extLst>
              <a:ext uri="{FF2B5EF4-FFF2-40B4-BE49-F238E27FC236}">
                <a16:creationId xmlns:a16="http://schemas.microsoft.com/office/drawing/2014/main" id="{8FE297B7-464F-4524-9543-3A8290156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26" t="7797" r="38474" b="21767"/>
          <a:stretch/>
        </p:blipFill>
        <p:spPr bwMode="auto">
          <a:xfrm>
            <a:off x="10125075" y="1219513"/>
            <a:ext cx="1416627" cy="1500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vercrowding public transport">
            <a:extLst>
              <a:ext uri="{FF2B5EF4-FFF2-40B4-BE49-F238E27FC236}">
                <a16:creationId xmlns:a16="http://schemas.microsoft.com/office/drawing/2014/main" id="{B0081CEB-7C1F-49B0-8005-406D55FE5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599" y="2980721"/>
            <a:ext cx="2347501" cy="1384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ain cartoon">
            <a:extLst>
              <a:ext uri="{FF2B5EF4-FFF2-40B4-BE49-F238E27FC236}">
                <a16:creationId xmlns:a16="http://schemas.microsoft.com/office/drawing/2014/main" id="{41372640-2519-4898-9F4F-93056A196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5075" y="4574593"/>
            <a:ext cx="1416627" cy="159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205438" y="-114978"/>
            <a:ext cx="5457825" cy="1325563"/>
          </a:xfrm>
        </p:spPr>
        <p:txBody>
          <a:bodyPr>
            <a:normAutofit/>
          </a:bodyPr>
          <a:lstStyle/>
          <a:p>
            <a:r>
              <a:rPr lang="en-GB" sz="5400" dirty="0">
                <a:latin typeface="Times New Roman" panose="02020603050405020304" pitchFamily="18" charset="0"/>
                <a:cs typeface="Times New Roman" panose="02020603050405020304" pitchFamily="18" charset="0"/>
              </a:rPr>
              <a:t>Mission Statement</a:t>
            </a:r>
            <a:endParaRPr lang="en-IE" sz="5400" dirty="0"/>
          </a:p>
        </p:txBody>
      </p:sp>
      <p:sp>
        <p:nvSpPr>
          <p:cNvPr id="4" name="Rectangle 3">
            <a:extLst>
              <a:ext uri="{FF2B5EF4-FFF2-40B4-BE49-F238E27FC236}">
                <a16:creationId xmlns:a16="http://schemas.microsoft.com/office/drawing/2014/main" id="{556B7493-C9D4-4F4C-A9E7-36C81F017DDF}"/>
              </a:ext>
            </a:extLst>
          </p:cNvPr>
          <p:cNvSpPr/>
          <p:nvPr/>
        </p:nvSpPr>
        <p:spPr>
          <a:xfrm>
            <a:off x="2148571" y="2059396"/>
            <a:ext cx="8272253" cy="2554545"/>
          </a:xfrm>
          <a:prstGeom prst="rect">
            <a:avLst/>
          </a:prstGeom>
        </p:spPr>
        <p:txBody>
          <a:bodyPr wrap="square">
            <a:spAutoFit/>
          </a:bodyPr>
          <a:lstStyle/>
          <a:p>
            <a:r>
              <a:rPr lang="en-IE" sz="4000" dirty="0">
                <a:latin typeface="Times New Roman" panose="02020603050405020304" pitchFamily="18" charset="0"/>
                <a:cs typeface="Times New Roman" panose="02020603050405020304" pitchFamily="18" charset="0"/>
              </a:rPr>
              <a:t>"Our goal is to improve the safety of cyclists on the road by providing them with a safer commute, while not causing unnecessary distractions"</a:t>
            </a:r>
          </a:p>
        </p:txBody>
      </p:sp>
      <p:sp>
        <p:nvSpPr>
          <p:cNvPr id="5" name="Rectangle 4">
            <a:extLst>
              <a:ext uri="{FF2B5EF4-FFF2-40B4-BE49-F238E27FC236}">
                <a16:creationId xmlns:a16="http://schemas.microsoft.com/office/drawing/2014/main" id="{8D02069F-5D5A-4BF4-8674-F8C4DE5E8496}"/>
              </a:ext>
            </a:extLst>
          </p:cNvPr>
          <p:cNvSpPr/>
          <p:nvPr/>
        </p:nvSpPr>
        <p:spPr>
          <a:xfrm>
            <a:off x="600569" y="1295017"/>
            <a:ext cx="2357568" cy="523220"/>
          </a:xfrm>
          <a:prstGeom prst="rect">
            <a:avLst/>
          </a:prstGeom>
        </p:spPr>
        <p:txBody>
          <a:bodyPr wrap="none">
            <a:spAutoFit/>
          </a:bodyPr>
          <a:lstStyle/>
          <a:p>
            <a:r>
              <a:rPr lang="en-IE" sz="2800" dirty="0">
                <a:latin typeface="Times New Roman" panose="02020603050405020304" pitchFamily="18" charset="0"/>
                <a:cs typeface="Times New Roman" panose="02020603050405020304" pitchFamily="18" charset="0"/>
              </a:rPr>
              <a:t>Cyclists Vision</a:t>
            </a:r>
          </a:p>
        </p:txBody>
      </p:sp>
      <p:sp>
        <p:nvSpPr>
          <p:cNvPr id="6" name="Rectangle 5">
            <a:extLst>
              <a:ext uri="{FF2B5EF4-FFF2-40B4-BE49-F238E27FC236}">
                <a16:creationId xmlns:a16="http://schemas.microsoft.com/office/drawing/2014/main" id="{F69FED0F-BAF4-4876-845C-1C813140B2A5}"/>
              </a:ext>
            </a:extLst>
          </p:cNvPr>
          <p:cNvSpPr/>
          <p:nvPr/>
        </p:nvSpPr>
        <p:spPr>
          <a:xfrm>
            <a:off x="900747" y="5086164"/>
            <a:ext cx="1757212" cy="523220"/>
          </a:xfrm>
          <a:prstGeom prst="rect">
            <a:avLst/>
          </a:prstGeom>
        </p:spPr>
        <p:txBody>
          <a:bodyPr wrap="none">
            <a:spAutoFit/>
          </a:bodyPr>
          <a:lstStyle/>
          <a:p>
            <a:r>
              <a:rPr lang="en-IE" sz="2800" dirty="0">
                <a:latin typeface="Times New Roman" panose="02020603050405020304" pitchFamily="18" charset="0"/>
                <a:cs typeface="Times New Roman" panose="02020603050405020304" pitchFamily="18" charset="0"/>
              </a:rPr>
              <a:t>Biometrics</a:t>
            </a:r>
          </a:p>
        </p:txBody>
      </p:sp>
      <p:sp>
        <p:nvSpPr>
          <p:cNvPr id="8" name="Rectangle 7">
            <a:extLst>
              <a:ext uri="{FF2B5EF4-FFF2-40B4-BE49-F238E27FC236}">
                <a16:creationId xmlns:a16="http://schemas.microsoft.com/office/drawing/2014/main" id="{59396C24-FE39-4AE5-A2E2-0931FB5AD18A}"/>
              </a:ext>
            </a:extLst>
          </p:cNvPr>
          <p:cNvSpPr/>
          <p:nvPr/>
        </p:nvSpPr>
        <p:spPr>
          <a:xfrm>
            <a:off x="9601529" y="1305112"/>
            <a:ext cx="1638590" cy="523220"/>
          </a:xfrm>
          <a:prstGeom prst="rect">
            <a:avLst/>
          </a:prstGeom>
        </p:spPr>
        <p:txBody>
          <a:bodyPr wrap="none">
            <a:spAutoFit/>
          </a:bodyPr>
          <a:lstStyle/>
          <a:p>
            <a:r>
              <a:rPr lang="en-IE" sz="2800" dirty="0">
                <a:latin typeface="Times New Roman" panose="02020603050405020304" pitchFamily="18" charset="0"/>
                <a:cs typeface="Times New Roman" panose="02020603050405020304" pitchFamily="18" charset="0"/>
              </a:rPr>
              <a:t>Indication</a:t>
            </a:r>
          </a:p>
        </p:txBody>
      </p:sp>
      <p:sp>
        <p:nvSpPr>
          <p:cNvPr id="9" name="Rectangle 8">
            <a:extLst>
              <a:ext uri="{FF2B5EF4-FFF2-40B4-BE49-F238E27FC236}">
                <a16:creationId xmlns:a16="http://schemas.microsoft.com/office/drawing/2014/main" id="{91E266D6-2034-4C9D-AD53-870F258A4091}"/>
              </a:ext>
            </a:extLst>
          </p:cNvPr>
          <p:cNvSpPr/>
          <p:nvPr/>
        </p:nvSpPr>
        <p:spPr>
          <a:xfrm>
            <a:off x="9663263" y="4825565"/>
            <a:ext cx="1646556" cy="954107"/>
          </a:xfrm>
          <a:prstGeom prst="rect">
            <a:avLst/>
          </a:prstGeom>
        </p:spPr>
        <p:txBody>
          <a:bodyPr wrap="square">
            <a:spAutoFit/>
          </a:bodyPr>
          <a:lstStyle/>
          <a:p>
            <a:r>
              <a:rPr lang="en-IE" sz="2800" dirty="0">
                <a:latin typeface="Times New Roman" panose="02020603050405020304" pitchFamily="18" charset="0"/>
                <a:cs typeface="Times New Roman" panose="02020603050405020304" pitchFamily="18" charset="0"/>
              </a:rPr>
              <a:t>Visibility to Cars</a:t>
            </a:r>
          </a:p>
        </p:txBody>
      </p:sp>
      <p:sp>
        <p:nvSpPr>
          <p:cNvPr id="7" name="Rectangle 6">
            <a:extLst>
              <a:ext uri="{FF2B5EF4-FFF2-40B4-BE49-F238E27FC236}">
                <a16:creationId xmlns:a16="http://schemas.microsoft.com/office/drawing/2014/main" id="{B2A41527-7BC2-42C9-B216-BBCFB9A0189E}"/>
              </a:ext>
            </a:extLst>
          </p:cNvPr>
          <p:cNvSpPr/>
          <p:nvPr/>
        </p:nvSpPr>
        <p:spPr>
          <a:xfrm>
            <a:off x="2074410" y="2685234"/>
            <a:ext cx="8043179" cy="1384995"/>
          </a:xfrm>
          <a:prstGeom prst="rect">
            <a:avLst/>
          </a:prstGeom>
        </p:spPr>
        <p:txBody>
          <a:bodyPr wrap="square">
            <a:spAutoFit/>
          </a:bodyPr>
          <a:lstStyle/>
          <a:p>
            <a:pPr lvl="0"/>
            <a:r>
              <a:rPr lang="en-IE" sz="2800" dirty="0">
                <a:solidFill>
                  <a:prstClr val="black"/>
                </a:solidFill>
                <a:latin typeface="Times New Roman" panose="02020603050405020304" pitchFamily="18" charset="0"/>
                <a:cs typeface="Times New Roman" panose="02020603050405020304" pitchFamily="18" charset="0"/>
              </a:rPr>
              <a:t>"Our goal is to improve the safety of cyclists on the road by providing them with a safer commute, while not causing unnecessary distractions"</a:t>
            </a:r>
          </a:p>
        </p:txBody>
      </p:sp>
      <p:pic>
        <p:nvPicPr>
          <p:cNvPr id="1026" name="Picture 2" descr="Image result for vision">
            <a:extLst>
              <a:ext uri="{FF2B5EF4-FFF2-40B4-BE49-F238E27FC236}">
                <a16:creationId xmlns:a16="http://schemas.microsoft.com/office/drawing/2014/main" id="{BDFA1925-85F2-42FA-BEB9-0B7E3AB0C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838" y="900957"/>
            <a:ext cx="2488375" cy="1572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dication">
            <a:extLst>
              <a:ext uri="{FF2B5EF4-FFF2-40B4-BE49-F238E27FC236}">
                <a16:creationId xmlns:a16="http://schemas.microsoft.com/office/drawing/2014/main" id="{769139FC-9279-4815-B822-9B287559B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4" b="9918"/>
          <a:stretch/>
        </p:blipFill>
        <p:spPr bwMode="auto">
          <a:xfrm>
            <a:off x="6729623" y="900957"/>
            <a:ext cx="2488375" cy="1572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lap on wrist bands">
            <a:extLst>
              <a:ext uri="{FF2B5EF4-FFF2-40B4-BE49-F238E27FC236}">
                <a16:creationId xmlns:a16="http://schemas.microsoft.com/office/drawing/2014/main" id="{DD73CDDD-7960-4E78-8E24-B93F1553F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838" y="4613941"/>
            <a:ext cx="2488374" cy="15720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lindspot of car at night">
            <a:extLst>
              <a:ext uri="{FF2B5EF4-FFF2-40B4-BE49-F238E27FC236}">
                <a16:creationId xmlns:a16="http://schemas.microsoft.com/office/drawing/2014/main" id="{C44158E0-14AA-483C-99F6-DA53D7828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622" y="4613657"/>
            <a:ext cx="2488375" cy="15726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Speech">
            <a:extLst>
              <a:ext uri="{FF2B5EF4-FFF2-40B4-BE49-F238E27FC236}">
                <a16:creationId xmlns:a16="http://schemas.microsoft.com/office/drawing/2014/main" id="{33ACC84D-B2EB-48C8-918A-F1C6B23EE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03621" y="129871"/>
            <a:ext cx="914400" cy="914400"/>
          </a:xfrm>
          <a:prstGeom prst="rect">
            <a:avLst/>
          </a:prstGeom>
        </p:spPr>
      </p:pic>
    </p:spTree>
    <p:extLst>
      <p:ext uri="{BB962C8B-B14F-4D97-AF65-F5344CB8AC3E}">
        <p14:creationId xmlns:p14="http://schemas.microsoft.com/office/powerpoint/2010/main" val="29243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8" grpId="0"/>
      <p:bldP spid="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522573" y="18255"/>
            <a:ext cx="7893908" cy="1325563"/>
          </a:xfrm>
        </p:spPr>
        <p:txBody>
          <a:bodyPr>
            <a:normAutofit/>
          </a:bodyPr>
          <a:lstStyle/>
          <a:p>
            <a:r>
              <a:rPr lang="en-GB" sz="5400" dirty="0">
                <a:latin typeface="Times New Roman" panose="02020603050405020304" pitchFamily="18" charset="0"/>
                <a:cs typeface="Times New Roman" panose="02020603050405020304" pitchFamily="18" charset="0"/>
              </a:rPr>
              <a:t>Proposed Solution 1</a:t>
            </a:r>
            <a:endParaRPr lang="en-IE" sz="5400" dirty="0"/>
          </a:p>
        </p:txBody>
      </p:sp>
      <p:sp>
        <p:nvSpPr>
          <p:cNvPr id="3" name="Content Placeholder 2">
            <a:extLst>
              <a:ext uri="{FF2B5EF4-FFF2-40B4-BE49-F238E27FC236}">
                <a16:creationId xmlns:a16="http://schemas.microsoft.com/office/drawing/2014/main" id="{B31F77D7-6C3A-490D-A4C3-B7CDB918B0F8}"/>
              </a:ext>
            </a:extLst>
          </p:cNvPr>
          <p:cNvSpPr>
            <a:spLocks noGrp="1"/>
          </p:cNvSpPr>
          <p:nvPr>
            <p:ph idx="1"/>
          </p:nvPr>
        </p:nvSpPr>
        <p:spPr>
          <a:xfrm>
            <a:off x="3806660" y="1160798"/>
            <a:ext cx="5238079" cy="1132711"/>
          </a:xfrm>
        </p:spPr>
        <p:txBody>
          <a:bodyPr>
            <a:normAutofit/>
          </a:bodyPr>
          <a:lstStyle/>
          <a:p>
            <a:pPr marL="0" indent="0">
              <a:buNone/>
            </a:pPr>
            <a:r>
              <a:rPr lang="en-IE" sz="4000" dirty="0"/>
              <a:t>Brake light - Mudguard</a:t>
            </a:r>
          </a:p>
        </p:txBody>
      </p:sp>
      <p:pic>
        <p:nvPicPr>
          <p:cNvPr id="6" name="Picture 5">
            <a:extLst>
              <a:ext uri="{FF2B5EF4-FFF2-40B4-BE49-F238E27FC236}">
                <a16:creationId xmlns:a16="http://schemas.microsoft.com/office/drawing/2014/main" id="{2BCE56B8-310D-4228-9C02-4243945AAC06}"/>
              </a:ext>
            </a:extLst>
          </p:cNvPr>
          <p:cNvPicPr>
            <a:picLocks noChangeAspect="1"/>
          </p:cNvPicPr>
          <p:nvPr/>
        </p:nvPicPr>
        <p:blipFill>
          <a:blip r:embed="rId2"/>
          <a:stretch>
            <a:fillRect/>
          </a:stretch>
        </p:blipFill>
        <p:spPr>
          <a:xfrm>
            <a:off x="4068977" y="2912015"/>
            <a:ext cx="4400550" cy="3467100"/>
          </a:xfrm>
          <a:prstGeom prst="rect">
            <a:avLst/>
          </a:prstGeom>
        </p:spPr>
      </p:pic>
      <p:sp>
        <p:nvSpPr>
          <p:cNvPr id="8" name="Rectangle 7">
            <a:extLst>
              <a:ext uri="{FF2B5EF4-FFF2-40B4-BE49-F238E27FC236}">
                <a16:creationId xmlns:a16="http://schemas.microsoft.com/office/drawing/2014/main" id="{13657759-3CCA-4323-A39C-3BD83D3531F9}"/>
              </a:ext>
            </a:extLst>
          </p:cNvPr>
          <p:cNvSpPr/>
          <p:nvPr/>
        </p:nvSpPr>
        <p:spPr>
          <a:xfrm>
            <a:off x="9147471" y="4992277"/>
            <a:ext cx="2822375" cy="892552"/>
          </a:xfrm>
          <a:prstGeom prst="rect">
            <a:avLst/>
          </a:prstGeom>
        </p:spPr>
        <p:txBody>
          <a:bodyPr wrap="square">
            <a:spAutoFit/>
          </a:bodyPr>
          <a:lstStyle/>
          <a:p>
            <a:r>
              <a:rPr lang="en-IE" sz="2600" dirty="0">
                <a:latin typeface="Times New Roman" panose="02020603050405020304" pitchFamily="18" charset="0"/>
                <a:cs typeface="Times New Roman" panose="02020603050405020304" pitchFamily="18" charset="0"/>
              </a:rPr>
              <a:t>Arduino can be integrated</a:t>
            </a:r>
          </a:p>
        </p:txBody>
      </p:sp>
      <p:pic>
        <p:nvPicPr>
          <p:cNvPr id="9" name="Picture 8">
            <a:extLst>
              <a:ext uri="{FF2B5EF4-FFF2-40B4-BE49-F238E27FC236}">
                <a16:creationId xmlns:a16="http://schemas.microsoft.com/office/drawing/2014/main" id="{78D987B1-A01E-4EA6-9B49-6B36C3CF68C0}"/>
              </a:ext>
            </a:extLst>
          </p:cNvPr>
          <p:cNvPicPr>
            <a:picLocks noChangeAspect="1"/>
          </p:cNvPicPr>
          <p:nvPr/>
        </p:nvPicPr>
        <p:blipFill>
          <a:blip r:embed="rId3"/>
          <a:stretch>
            <a:fillRect/>
          </a:stretch>
        </p:blipFill>
        <p:spPr>
          <a:xfrm>
            <a:off x="616444" y="2254269"/>
            <a:ext cx="1676400" cy="1676400"/>
          </a:xfrm>
          <a:prstGeom prst="rect">
            <a:avLst/>
          </a:prstGeom>
        </p:spPr>
      </p:pic>
      <p:sp>
        <p:nvSpPr>
          <p:cNvPr id="4" name="TextBox 3">
            <a:extLst>
              <a:ext uri="{FF2B5EF4-FFF2-40B4-BE49-F238E27FC236}">
                <a16:creationId xmlns:a16="http://schemas.microsoft.com/office/drawing/2014/main" id="{466D286A-9694-4739-A8E4-7647028FCAA2}"/>
              </a:ext>
            </a:extLst>
          </p:cNvPr>
          <p:cNvSpPr txBox="1"/>
          <p:nvPr/>
        </p:nvSpPr>
        <p:spPr>
          <a:xfrm>
            <a:off x="9147471" y="3705532"/>
            <a:ext cx="2912878" cy="1169551"/>
          </a:xfrm>
          <a:prstGeom prst="rect">
            <a:avLst/>
          </a:prstGeom>
          <a:noFill/>
        </p:spPr>
        <p:txBody>
          <a:bodyPr wrap="square" rtlCol="0">
            <a:spAutoFit/>
          </a:bodyPr>
          <a:lstStyle/>
          <a:p>
            <a:pPr lvl="0"/>
            <a:r>
              <a:rPr lang="en-IE" sz="2600" dirty="0">
                <a:solidFill>
                  <a:prstClr val="black"/>
                </a:solidFill>
                <a:latin typeface="Times New Roman" panose="02020603050405020304" pitchFamily="18" charset="0"/>
                <a:cs typeface="Times New Roman" panose="02020603050405020304" pitchFamily="18" charset="0"/>
              </a:rPr>
              <a:t>Connected to front brakes</a:t>
            </a:r>
          </a:p>
          <a:p>
            <a:endParaRPr lang="en-IE" dirty="0"/>
          </a:p>
        </p:txBody>
      </p:sp>
      <p:sp>
        <p:nvSpPr>
          <p:cNvPr id="5" name="TextBox 4">
            <a:extLst>
              <a:ext uri="{FF2B5EF4-FFF2-40B4-BE49-F238E27FC236}">
                <a16:creationId xmlns:a16="http://schemas.microsoft.com/office/drawing/2014/main" id="{EF417622-1CF6-4B0F-97B3-37511D8B3A7A}"/>
              </a:ext>
            </a:extLst>
          </p:cNvPr>
          <p:cNvSpPr txBox="1"/>
          <p:nvPr/>
        </p:nvSpPr>
        <p:spPr>
          <a:xfrm>
            <a:off x="506813" y="4859391"/>
            <a:ext cx="2509020" cy="769441"/>
          </a:xfrm>
          <a:prstGeom prst="rect">
            <a:avLst/>
          </a:prstGeom>
          <a:noFill/>
        </p:spPr>
        <p:txBody>
          <a:bodyPr wrap="none" rtlCol="0">
            <a:spAutoFit/>
          </a:bodyPr>
          <a:lstStyle/>
          <a:p>
            <a:pPr lvl="0"/>
            <a:r>
              <a:rPr lang="en-IE" sz="2600" dirty="0">
                <a:solidFill>
                  <a:prstClr val="black"/>
                </a:solidFill>
                <a:latin typeface="Times New Roman" panose="02020603050405020304" pitchFamily="18" charset="0"/>
                <a:cs typeface="Times New Roman" panose="02020603050405020304" pitchFamily="18" charset="0"/>
              </a:rPr>
              <a:t>Splash protection</a:t>
            </a:r>
          </a:p>
          <a:p>
            <a:endParaRPr lang="en-IE" dirty="0"/>
          </a:p>
        </p:txBody>
      </p:sp>
      <p:sp>
        <p:nvSpPr>
          <p:cNvPr id="7" name="TextBox 6">
            <a:extLst>
              <a:ext uri="{FF2B5EF4-FFF2-40B4-BE49-F238E27FC236}">
                <a16:creationId xmlns:a16="http://schemas.microsoft.com/office/drawing/2014/main" id="{EAD26093-5534-40FA-A114-95349C3379FC}"/>
              </a:ext>
            </a:extLst>
          </p:cNvPr>
          <p:cNvSpPr txBox="1"/>
          <p:nvPr/>
        </p:nvSpPr>
        <p:spPr>
          <a:xfrm>
            <a:off x="9147471" y="2659559"/>
            <a:ext cx="2210862" cy="769441"/>
          </a:xfrm>
          <a:prstGeom prst="rect">
            <a:avLst/>
          </a:prstGeom>
          <a:noFill/>
        </p:spPr>
        <p:txBody>
          <a:bodyPr wrap="none" rtlCol="0">
            <a:spAutoFit/>
          </a:bodyPr>
          <a:lstStyle/>
          <a:p>
            <a:pPr lvl="0"/>
            <a:r>
              <a:rPr lang="en-IE" sz="2600" dirty="0">
                <a:solidFill>
                  <a:prstClr val="black"/>
                </a:solidFill>
                <a:latin typeface="Times New Roman" panose="02020603050405020304" pitchFamily="18" charset="0"/>
                <a:cs typeface="Times New Roman" panose="02020603050405020304" pitchFamily="18" charset="0"/>
              </a:rPr>
              <a:t>Easily attached</a:t>
            </a:r>
          </a:p>
          <a:p>
            <a:endParaRPr lang="en-IE" dirty="0"/>
          </a:p>
        </p:txBody>
      </p:sp>
      <p:sp>
        <p:nvSpPr>
          <p:cNvPr id="10" name="Arrow: Right 9">
            <a:extLst>
              <a:ext uri="{FF2B5EF4-FFF2-40B4-BE49-F238E27FC236}">
                <a16:creationId xmlns:a16="http://schemas.microsoft.com/office/drawing/2014/main" id="{5402CB6B-11D0-4DC7-B07E-307D21476167}"/>
              </a:ext>
            </a:extLst>
          </p:cNvPr>
          <p:cNvSpPr/>
          <p:nvPr/>
        </p:nvSpPr>
        <p:spPr>
          <a:xfrm rot="8846475">
            <a:off x="7124849" y="3461673"/>
            <a:ext cx="2128056" cy="22962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Right 10">
            <a:extLst>
              <a:ext uri="{FF2B5EF4-FFF2-40B4-BE49-F238E27FC236}">
                <a16:creationId xmlns:a16="http://schemas.microsoft.com/office/drawing/2014/main" id="{01F24E73-32AD-4BA9-AE1C-4489083DF98C}"/>
              </a:ext>
            </a:extLst>
          </p:cNvPr>
          <p:cNvSpPr/>
          <p:nvPr/>
        </p:nvSpPr>
        <p:spPr>
          <a:xfrm rot="21092489">
            <a:off x="3004948" y="4833609"/>
            <a:ext cx="2128056" cy="22962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A4C24B61-66F5-4B95-B69A-A723605583B9}"/>
              </a:ext>
            </a:extLst>
          </p:cNvPr>
          <p:cNvSpPr/>
          <p:nvPr/>
        </p:nvSpPr>
        <p:spPr>
          <a:xfrm rot="1799107">
            <a:off x="1791114" y="4614015"/>
            <a:ext cx="2813098" cy="254881"/>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Graphic 13" descr="Lightbulb and gear">
            <a:extLst>
              <a:ext uri="{FF2B5EF4-FFF2-40B4-BE49-F238E27FC236}">
                <a16:creationId xmlns:a16="http://schemas.microsoft.com/office/drawing/2014/main" id="{B137557A-686C-4015-84E6-F25BB228A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3933" y="107102"/>
            <a:ext cx="914400" cy="914400"/>
          </a:xfrm>
          <a:prstGeom prst="rect">
            <a:avLst/>
          </a:prstGeom>
        </p:spPr>
      </p:pic>
    </p:spTree>
    <p:extLst>
      <p:ext uri="{BB962C8B-B14F-4D97-AF65-F5344CB8AC3E}">
        <p14:creationId xmlns:p14="http://schemas.microsoft.com/office/powerpoint/2010/main" val="1853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4" grpId="0"/>
      <p:bldP spid="5" grpId="0"/>
      <p:bldP spid="7" grpId="0"/>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421660" y="18255"/>
            <a:ext cx="10515600" cy="1325563"/>
          </a:xfrm>
        </p:spPr>
        <p:txBody>
          <a:bodyPr>
            <a:normAutofit/>
          </a:bodyPr>
          <a:lstStyle/>
          <a:p>
            <a:r>
              <a:rPr lang="en-GB" sz="5400" dirty="0">
                <a:latin typeface="Times New Roman" panose="02020603050405020304" pitchFamily="18" charset="0"/>
                <a:cs typeface="Times New Roman" panose="02020603050405020304" pitchFamily="18" charset="0"/>
              </a:rPr>
              <a:t>Proposed Solution 2</a:t>
            </a:r>
            <a:endParaRPr lang="en-IE" sz="5400" dirty="0"/>
          </a:p>
        </p:txBody>
      </p:sp>
      <p:sp>
        <p:nvSpPr>
          <p:cNvPr id="4" name="Rectangle 3">
            <a:extLst>
              <a:ext uri="{FF2B5EF4-FFF2-40B4-BE49-F238E27FC236}">
                <a16:creationId xmlns:a16="http://schemas.microsoft.com/office/drawing/2014/main" id="{DDC662A0-F567-448C-B795-4D2163298DAE}"/>
              </a:ext>
            </a:extLst>
          </p:cNvPr>
          <p:cNvSpPr/>
          <p:nvPr/>
        </p:nvSpPr>
        <p:spPr>
          <a:xfrm>
            <a:off x="3464862" y="1043309"/>
            <a:ext cx="5828840" cy="707886"/>
          </a:xfrm>
          <a:prstGeom prst="rect">
            <a:avLst/>
          </a:prstGeom>
        </p:spPr>
        <p:txBody>
          <a:bodyPr wrap="none">
            <a:spAutoFit/>
          </a:bodyPr>
          <a:lstStyle/>
          <a:p>
            <a:r>
              <a:rPr lang="en-IE" sz="4000" dirty="0">
                <a:latin typeface="Times New Roman" panose="02020603050405020304" pitchFamily="18" charset="0"/>
                <a:cs typeface="Times New Roman" panose="02020603050405020304" pitchFamily="18" charset="0"/>
              </a:rPr>
              <a:t>Indicating biometric gloves</a:t>
            </a:r>
          </a:p>
        </p:txBody>
      </p:sp>
      <p:pic>
        <p:nvPicPr>
          <p:cNvPr id="5" name="Picture 4">
            <a:extLst>
              <a:ext uri="{FF2B5EF4-FFF2-40B4-BE49-F238E27FC236}">
                <a16:creationId xmlns:a16="http://schemas.microsoft.com/office/drawing/2014/main" id="{68935B92-85AC-44FA-B400-CFF51B4B4AD8}"/>
              </a:ext>
            </a:extLst>
          </p:cNvPr>
          <p:cNvPicPr>
            <a:picLocks noChangeAspect="1"/>
          </p:cNvPicPr>
          <p:nvPr/>
        </p:nvPicPr>
        <p:blipFill>
          <a:blip r:embed="rId2"/>
          <a:stretch>
            <a:fillRect/>
          </a:stretch>
        </p:blipFill>
        <p:spPr>
          <a:xfrm>
            <a:off x="3702757" y="2368872"/>
            <a:ext cx="5353050" cy="3295650"/>
          </a:xfrm>
          <a:prstGeom prst="rect">
            <a:avLst/>
          </a:prstGeom>
        </p:spPr>
      </p:pic>
      <p:sp>
        <p:nvSpPr>
          <p:cNvPr id="6" name="Rectangle 5">
            <a:extLst>
              <a:ext uri="{FF2B5EF4-FFF2-40B4-BE49-F238E27FC236}">
                <a16:creationId xmlns:a16="http://schemas.microsoft.com/office/drawing/2014/main" id="{76D8F47A-2493-4605-A2E9-52F5F26E6A59}"/>
              </a:ext>
            </a:extLst>
          </p:cNvPr>
          <p:cNvSpPr/>
          <p:nvPr/>
        </p:nvSpPr>
        <p:spPr>
          <a:xfrm>
            <a:off x="538379" y="4843652"/>
            <a:ext cx="2926483" cy="892552"/>
          </a:xfrm>
          <a:prstGeom prst="rect">
            <a:avLst/>
          </a:prstGeom>
        </p:spPr>
        <p:txBody>
          <a:bodyPr wrap="square">
            <a:spAutoFit/>
          </a:bodyPr>
          <a:lstStyle/>
          <a:p>
            <a:r>
              <a:rPr lang="en-US" sz="2600" dirty="0">
                <a:latin typeface="Times New Roman" panose="02020603050405020304" pitchFamily="18" charset="0"/>
                <a:cs typeface="Times New Roman" panose="02020603050405020304" pitchFamily="18" charset="0"/>
              </a:rPr>
              <a:t>Reduced distraction by using button</a:t>
            </a:r>
            <a:endParaRPr lang="en-IE" sz="2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7F67EAC-557A-4CDA-AA1C-63F562F73493}"/>
              </a:ext>
            </a:extLst>
          </p:cNvPr>
          <p:cNvSpPr txBox="1"/>
          <p:nvPr/>
        </p:nvSpPr>
        <p:spPr>
          <a:xfrm>
            <a:off x="638932" y="2134621"/>
            <a:ext cx="2800892" cy="1969770"/>
          </a:xfrm>
          <a:prstGeom prst="rect">
            <a:avLst/>
          </a:prstGeom>
          <a:noFill/>
        </p:spPr>
        <p:txBody>
          <a:bodyPr wrap="square" rtlCol="0">
            <a:spAutoFit/>
          </a:bodyPr>
          <a:lstStyle/>
          <a:p>
            <a:pPr lvl="0"/>
            <a:r>
              <a:rPr lang="en-IE" sz="2600" dirty="0">
                <a:solidFill>
                  <a:prstClr val="black"/>
                </a:solidFill>
                <a:latin typeface="Times New Roman" panose="02020603050405020304" pitchFamily="18" charset="0"/>
                <a:cs typeface="Times New Roman" panose="02020603050405020304" pitchFamily="18" charset="0"/>
              </a:rPr>
              <a:t>Response to middle finger and thumb coming into contact</a:t>
            </a:r>
          </a:p>
          <a:p>
            <a:endParaRPr lang="en-IE" dirty="0"/>
          </a:p>
        </p:txBody>
      </p:sp>
      <p:sp>
        <p:nvSpPr>
          <p:cNvPr id="9" name="TextBox 8">
            <a:extLst>
              <a:ext uri="{FF2B5EF4-FFF2-40B4-BE49-F238E27FC236}">
                <a16:creationId xmlns:a16="http://schemas.microsoft.com/office/drawing/2014/main" id="{F398759C-B4B3-4A39-AEF9-4BA2AF91E3A9}"/>
              </a:ext>
            </a:extLst>
          </p:cNvPr>
          <p:cNvSpPr txBox="1"/>
          <p:nvPr/>
        </p:nvSpPr>
        <p:spPr>
          <a:xfrm>
            <a:off x="9448800" y="1826844"/>
            <a:ext cx="3242346" cy="1292662"/>
          </a:xfrm>
          <a:prstGeom prst="rect">
            <a:avLst/>
          </a:prstGeom>
          <a:noFill/>
        </p:spPr>
        <p:txBody>
          <a:bodyPr wrap="square" rtlCol="0">
            <a:spAutoFit/>
          </a:bodyPr>
          <a:lstStyle/>
          <a:p>
            <a:r>
              <a:rPr lang="en-US" sz="2600" dirty="0">
                <a:solidFill>
                  <a:prstClr val="black"/>
                </a:solidFill>
                <a:latin typeface="Times New Roman" panose="02020603050405020304" pitchFamily="18" charset="0"/>
                <a:cs typeface="Times New Roman" panose="02020603050405020304" pitchFamily="18" charset="0"/>
              </a:rPr>
              <a:t>Left hand finger touching = left indication, </a:t>
            </a:r>
            <a:r>
              <a:rPr lang="en-US" sz="2600" dirty="0" err="1">
                <a:solidFill>
                  <a:prstClr val="black"/>
                </a:solidFill>
                <a:latin typeface="Times New Roman" panose="02020603050405020304" pitchFamily="18" charset="0"/>
                <a:cs typeface="Times New Roman" panose="02020603050405020304" pitchFamily="18" charset="0"/>
              </a:rPr>
              <a:t>etc</a:t>
            </a:r>
            <a:endParaRPr lang="en-IE" dirty="0"/>
          </a:p>
        </p:txBody>
      </p:sp>
      <p:sp>
        <p:nvSpPr>
          <p:cNvPr id="10" name="TextBox 9">
            <a:extLst>
              <a:ext uri="{FF2B5EF4-FFF2-40B4-BE49-F238E27FC236}">
                <a16:creationId xmlns:a16="http://schemas.microsoft.com/office/drawing/2014/main" id="{6ADBAC8F-9511-408A-BBF1-61C2457E1D0A}"/>
              </a:ext>
            </a:extLst>
          </p:cNvPr>
          <p:cNvSpPr txBox="1"/>
          <p:nvPr/>
        </p:nvSpPr>
        <p:spPr>
          <a:xfrm>
            <a:off x="9448800" y="5079746"/>
            <a:ext cx="2633221" cy="1169551"/>
          </a:xfrm>
          <a:prstGeom prst="rect">
            <a:avLst/>
          </a:prstGeom>
          <a:noFill/>
        </p:spPr>
        <p:txBody>
          <a:bodyPr wrap="square" rtlCol="0">
            <a:spAutoFit/>
          </a:bodyPr>
          <a:lstStyle/>
          <a:p>
            <a:pPr lvl="0"/>
            <a:r>
              <a:rPr lang="en-GB" sz="2600" dirty="0">
                <a:solidFill>
                  <a:prstClr val="black"/>
                </a:solidFill>
                <a:latin typeface="Times New Roman" panose="02020603050405020304" pitchFamily="18" charset="0"/>
                <a:cs typeface="Times New Roman" panose="02020603050405020304" pitchFamily="18" charset="0"/>
              </a:rPr>
              <a:t>Protection </a:t>
            </a:r>
            <a:r>
              <a:rPr lang="en-IE" sz="2600" dirty="0">
                <a:solidFill>
                  <a:prstClr val="black"/>
                </a:solidFill>
                <a:latin typeface="Times New Roman" panose="02020603050405020304" pitchFamily="18" charset="0"/>
                <a:cs typeface="Times New Roman" panose="02020603050405020304" pitchFamily="18" charset="0"/>
              </a:rPr>
              <a:t>against elements</a:t>
            </a:r>
          </a:p>
          <a:p>
            <a:endParaRPr lang="en-IE" dirty="0"/>
          </a:p>
        </p:txBody>
      </p:sp>
      <p:sp>
        <p:nvSpPr>
          <p:cNvPr id="12" name="Arrow: Right 11">
            <a:extLst>
              <a:ext uri="{FF2B5EF4-FFF2-40B4-BE49-F238E27FC236}">
                <a16:creationId xmlns:a16="http://schemas.microsoft.com/office/drawing/2014/main" id="{DD54AB45-0D4B-4B8B-8B5C-BFC281E0624D}"/>
              </a:ext>
            </a:extLst>
          </p:cNvPr>
          <p:cNvSpPr/>
          <p:nvPr/>
        </p:nvSpPr>
        <p:spPr>
          <a:xfrm rot="20791798">
            <a:off x="1941265" y="3041681"/>
            <a:ext cx="3079478" cy="16764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2C3F7724-C984-4380-B270-0B49C59B541C}"/>
              </a:ext>
            </a:extLst>
          </p:cNvPr>
          <p:cNvSpPr/>
          <p:nvPr/>
        </p:nvSpPr>
        <p:spPr>
          <a:xfrm rot="327269">
            <a:off x="1969028" y="3739816"/>
            <a:ext cx="3908527" cy="15716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8DC60E2F-8625-4D28-A219-CFA423F59492}"/>
              </a:ext>
            </a:extLst>
          </p:cNvPr>
          <p:cNvSpPr/>
          <p:nvPr/>
        </p:nvSpPr>
        <p:spPr>
          <a:xfrm rot="10222023">
            <a:off x="8666910" y="3270999"/>
            <a:ext cx="2021963" cy="148335"/>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Arrow: Right 14">
            <a:extLst>
              <a:ext uri="{FF2B5EF4-FFF2-40B4-BE49-F238E27FC236}">
                <a16:creationId xmlns:a16="http://schemas.microsoft.com/office/drawing/2014/main" id="{F80B26B9-0AB9-4CF8-A99F-63CB041FCA14}"/>
              </a:ext>
            </a:extLst>
          </p:cNvPr>
          <p:cNvSpPr/>
          <p:nvPr/>
        </p:nvSpPr>
        <p:spPr>
          <a:xfrm rot="12301478">
            <a:off x="7647275" y="4449884"/>
            <a:ext cx="2927560" cy="16726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6" name="Graphic 15" descr="Lightbulb and gear">
            <a:extLst>
              <a:ext uri="{FF2B5EF4-FFF2-40B4-BE49-F238E27FC236}">
                <a16:creationId xmlns:a16="http://schemas.microsoft.com/office/drawing/2014/main" id="{3787DE76-6EAB-41D7-9A39-8A707994FA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3933" y="107102"/>
            <a:ext cx="914400" cy="914400"/>
          </a:xfrm>
          <a:prstGeom prst="rect">
            <a:avLst/>
          </a:prstGeom>
        </p:spPr>
      </p:pic>
    </p:spTree>
    <p:extLst>
      <p:ext uri="{BB962C8B-B14F-4D97-AF65-F5344CB8AC3E}">
        <p14:creationId xmlns:p14="http://schemas.microsoft.com/office/powerpoint/2010/main" val="18725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9F6E-DD1D-4CD0-84E6-750A4B0F2A9C}"/>
              </a:ext>
            </a:extLst>
          </p:cNvPr>
          <p:cNvSpPr>
            <a:spLocks noGrp="1"/>
          </p:cNvSpPr>
          <p:nvPr>
            <p:ph type="title"/>
          </p:nvPr>
        </p:nvSpPr>
        <p:spPr>
          <a:xfrm>
            <a:off x="4075670" y="0"/>
            <a:ext cx="10515600" cy="1325563"/>
          </a:xfrm>
        </p:spPr>
        <p:txBody>
          <a:bodyPr>
            <a:normAutofit/>
          </a:bodyPr>
          <a:lstStyle/>
          <a:p>
            <a:r>
              <a:rPr lang="en-GB" sz="5400" dirty="0">
                <a:latin typeface="Times New Roman" panose="02020603050405020304" pitchFamily="18" charset="0"/>
                <a:cs typeface="Times New Roman" panose="02020603050405020304" pitchFamily="18" charset="0"/>
              </a:rPr>
              <a:t>Proposed Solution 3</a:t>
            </a:r>
            <a:endParaRPr lang="en-IE" sz="5400" dirty="0"/>
          </a:p>
        </p:txBody>
      </p:sp>
      <p:pic>
        <p:nvPicPr>
          <p:cNvPr id="5" name="Picture 4">
            <a:extLst>
              <a:ext uri="{FF2B5EF4-FFF2-40B4-BE49-F238E27FC236}">
                <a16:creationId xmlns:a16="http://schemas.microsoft.com/office/drawing/2014/main" id="{A4688311-874B-44C2-BA69-DCE9E131DDC5}"/>
              </a:ext>
            </a:extLst>
          </p:cNvPr>
          <p:cNvPicPr>
            <a:picLocks noChangeAspect="1"/>
          </p:cNvPicPr>
          <p:nvPr/>
        </p:nvPicPr>
        <p:blipFill>
          <a:blip r:embed="rId2"/>
          <a:stretch>
            <a:fillRect/>
          </a:stretch>
        </p:blipFill>
        <p:spPr>
          <a:xfrm>
            <a:off x="753484" y="4509841"/>
            <a:ext cx="5619750" cy="1590675"/>
          </a:xfrm>
          <a:prstGeom prst="rect">
            <a:avLst/>
          </a:prstGeom>
        </p:spPr>
      </p:pic>
      <p:pic>
        <p:nvPicPr>
          <p:cNvPr id="6" name="Picture 5">
            <a:extLst>
              <a:ext uri="{FF2B5EF4-FFF2-40B4-BE49-F238E27FC236}">
                <a16:creationId xmlns:a16="http://schemas.microsoft.com/office/drawing/2014/main" id="{C889296A-4DA4-4AE0-A4A1-9A2C899AA293}"/>
              </a:ext>
            </a:extLst>
          </p:cNvPr>
          <p:cNvPicPr>
            <a:picLocks noChangeAspect="1"/>
          </p:cNvPicPr>
          <p:nvPr/>
        </p:nvPicPr>
        <p:blipFill>
          <a:blip r:embed="rId3"/>
          <a:stretch>
            <a:fillRect/>
          </a:stretch>
        </p:blipFill>
        <p:spPr>
          <a:xfrm>
            <a:off x="8116235" y="3538784"/>
            <a:ext cx="2820724" cy="2741865"/>
          </a:xfrm>
          <a:prstGeom prst="rect">
            <a:avLst/>
          </a:prstGeom>
        </p:spPr>
      </p:pic>
      <p:sp>
        <p:nvSpPr>
          <p:cNvPr id="7" name="Rectangle 6">
            <a:extLst>
              <a:ext uri="{FF2B5EF4-FFF2-40B4-BE49-F238E27FC236}">
                <a16:creationId xmlns:a16="http://schemas.microsoft.com/office/drawing/2014/main" id="{ABAAA83C-9161-4DDE-B7F6-CA266F2D401D}"/>
              </a:ext>
            </a:extLst>
          </p:cNvPr>
          <p:cNvSpPr/>
          <p:nvPr/>
        </p:nvSpPr>
        <p:spPr>
          <a:xfrm>
            <a:off x="7684076" y="1944133"/>
            <a:ext cx="4507924" cy="1384995"/>
          </a:xfrm>
          <a:prstGeom prst="rect">
            <a:avLst/>
          </a:prstGeom>
        </p:spPr>
        <p:txBody>
          <a:bodyPr wrap="square">
            <a:spAutoFit/>
          </a:bodyPr>
          <a:lstStyle/>
          <a:p>
            <a:pPr lvl="2"/>
            <a:r>
              <a:rPr lang="en-US" sz="2800" dirty="0">
                <a:latin typeface="Times New Roman" panose="02020603050405020304" pitchFamily="18" charset="0"/>
                <a:cs typeface="Times New Roman" panose="02020603050405020304" pitchFamily="18" charset="0"/>
              </a:rPr>
              <a:t>Audio or visual cue triggered if cyclist is within range</a:t>
            </a:r>
            <a:endParaRPr lang="en-IE"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7BAC299-FB9E-405C-A68B-C471B72FE49E}"/>
              </a:ext>
            </a:extLst>
          </p:cNvPr>
          <p:cNvSpPr/>
          <p:nvPr/>
        </p:nvSpPr>
        <p:spPr>
          <a:xfrm>
            <a:off x="3682008" y="1143141"/>
            <a:ext cx="4434227" cy="707886"/>
          </a:xfrm>
          <a:prstGeom prst="rect">
            <a:avLst/>
          </a:prstGeom>
        </p:spPr>
        <p:txBody>
          <a:bodyPr wrap="none">
            <a:spAutoFit/>
          </a:bodyPr>
          <a:lstStyle/>
          <a:p>
            <a:r>
              <a:rPr lang="en-IE" sz="4000" dirty="0">
                <a:latin typeface="Times New Roman" panose="02020603050405020304" pitchFamily="18" charset="0"/>
                <a:cs typeface="Times New Roman" panose="02020603050405020304" pitchFamily="18" charset="0"/>
              </a:rPr>
              <a:t>Proximity car sensor</a:t>
            </a:r>
          </a:p>
        </p:txBody>
      </p:sp>
      <p:sp>
        <p:nvSpPr>
          <p:cNvPr id="4" name="TextBox 3">
            <a:extLst>
              <a:ext uri="{FF2B5EF4-FFF2-40B4-BE49-F238E27FC236}">
                <a16:creationId xmlns:a16="http://schemas.microsoft.com/office/drawing/2014/main" id="{BB62F8DE-8EF5-45E9-BBBB-669A711A2FD9}"/>
              </a:ext>
            </a:extLst>
          </p:cNvPr>
          <p:cNvSpPr txBox="1"/>
          <p:nvPr/>
        </p:nvSpPr>
        <p:spPr>
          <a:xfrm>
            <a:off x="400689" y="2021078"/>
            <a:ext cx="3674982" cy="1661993"/>
          </a:xfrm>
          <a:prstGeom prst="rect">
            <a:avLst/>
          </a:prstGeom>
          <a:noFill/>
        </p:spPr>
        <p:txBody>
          <a:bodyPr wrap="square" rtlCol="0">
            <a:spAutoFit/>
          </a:bodyPr>
          <a:lstStyle/>
          <a:p>
            <a:r>
              <a:rPr lang="en-IE" sz="2800" dirty="0">
                <a:latin typeface="Times New Roman" panose="02020603050405020304" pitchFamily="18" charset="0"/>
                <a:cs typeface="Times New Roman" panose="02020603050405020304" pitchFamily="18" charset="0"/>
              </a:rPr>
              <a:t>Sensor on cars sides that initiate when car indicates</a:t>
            </a:r>
          </a:p>
          <a:p>
            <a:endParaRPr lang="en-IE" dirty="0"/>
          </a:p>
        </p:txBody>
      </p:sp>
      <p:sp>
        <p:nvSpPr>
          <p:cNvPr id="9" name="TextBox 8">
            <a:extLst>
              <a:ext uri="{FF2B5EF4-FFF2-40B4-BE49-F238E27FC236}">
                <a16:creationId xmlns:a16="http://schemas.microsoft.com/office/drawing/2014/main" id="{40014CCC-71E6-4368-ADCC-96BFA05FD05E}"/>
              </a:ext>
            </a:extLst>
          </p:cNvPr>
          <p:cNvSpPr txBox="1"/>
          <p:nvPr/>
        </p:nvSpPr>
        <p:spPr>
          <a:xfrm>
            <a:off x="4275123" y="2021078"/>
            <a:ext cx="3442730" cy="166199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Arduino connected to car sensor and indicator</a:t>
            </a:r>
          </a:p>
          <a:p>
            <a:endParaRPr lang="en-IE" dirty="0"/>
          </a:p>
        </p:txBody>
      </p:sp>
      <p:sp>
        <p:nvSpPr>
          <p:cNvPr id="10" name="Arrow: Right 9">
            <a:extLst>
              <a:ext uri="{FF2B5EF4-FFF2-40B4-BE49-F238E27FC236}">
                <a16:creationId xmlns:a16="http://schemas.microsoft.com/office/drawing/2014/main" id="{FA3AD70D-93F6-4F00-B7BE-BCB652C816EE}"/>
              </a:ext>
            </a:extLst>
          </p:cNvPr>
          <p:cNvSpPr/>
          <p:nvPr/>
        </p:nvSpPr>
        <p:spPr>
          <a:xfrm rot="2217344">
            <a:off x="2126633" y="4012633"/>
            <a:ext cx="3079478" cy="16764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Right 10">
            <a:extLst>
              <a:ext uri="{FF2B5EF4-FFF2-40B4-BE49-F238E27FC236}">
                <a16:creationId xmlns:a16="http://schemas.microsoft.com/office/drawing/2014/main" id="{24C09379-5813-42BC-9470-07A138EC20C1}"/>
              </a:ext>
            </a:extLst>
          </p:cNvPr>
          <p:cNvSpPr/>
          <p:nvPr/>
        </p:nvSpPr>
        <p:spPr>
          <a:xfrm rot="7541434">
            <a:off x="4460168" y="3915005"/>
            <a:ext cx="2506829" cy="176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051559F0-9394-4ECC-AD09-910EA7220E44}"/>
              </a:ext>
            </a:extLst>
          </p:cNvPr>
          <p:cNvSpPr/>
          <p:nvPr/>
        </p:nvSpPr>
        <p:spPr>
          <a:xfrm rot="6080836">
            <a:off x="7877212" y="3828248"/>
            <a:ext cx="1412608" cy="185808"/>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Graphic 12" descr="Lightbulb and gear">
            <a:extLst>
              <a:ext uri="{FF2B5EF4-FFF2-40B4-BE49-F238E27FC236}">
                <a16:creationId xmlns:a16="http://schemas.microsoft.com/office/drawing/2014/main" id="{A7BDFA24-B80D-4057-B6B2-F5817F983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94551" y="118906"/>
            <a:ext cx="914400" cy="914400"/>
          </a:xfrm>
          <a:prstGeom prst="rect">
            <a:avLst/>
          </a:prstGeom>
        </p:spPr>
      </p:pic>
    </p:spTree>
    <p:extLst>
      <p:ext uri="{BB962C8B-B14F-4D97-AF65-F5344CB8AC3E}">
        <p14:creationId xmlns:p14="http://schemas.microsoft.com/office/powerpoint/2010/main" val="3179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9" grpId="0"/>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2392</TotalTime>
  <Words>898</Words>
  <Application>Microsoft Office PowerPoint</Application>
  <PresentationFormat>Widescreen</PresentationFormat>
  <Paragraphs>103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3B8 Universal Design Innovation</vt:lpstr>
      <vt:lpstr>The Task</vt:lpstr>
      <vt:lpstr>Needfinding &amp; Research</vt:lpstr>
      <vt:lpstr>Stakeholders</vt:lpstr>
      <vt:lpstr>Defined Problem</vt:lpstr>
      <vt:lpstr>Mission Statement</vt:lpstr>
      <vt:lpstr>Proposed Solution 1</vt:lpstr>
      <vt:lpstr>Proposed Solution 2</vt:lpstr>
      <vt:lpstr>Proposed Solution 3</vt:lpstr>
      <vt:lpstr>Choosing Prototype</vt:lpstr>
      <vt:lpstr>The Design</vt:lpstr>
      <vt:lpstr>Parts</vt:lpstr>
      <vt:lpstr>Drawings</vt:lpstr>
      <vt:lpstr>Drawings</vt:lpstr>
      <vt:lpstr>Testing the Electronics</vt:lpstr>
      <vt:lpstr>The Prototype - Glove</vt:lpstr>
      <vt:lpstr>The Prototype - Band</vt:lpstr>
      <vt:lpstr>The Final Product</vt:lpstr>
      <vt:lpstr>3D Printed Housing</vt:lpstr>
      <vt:lpstr>Software Code</vt:lpstr>
      <vt:lpstr>Schematics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3B8 Universal Design Innovation</dc:title>
  <dc:creator>Conor Kirwan</dc:creator>
  <cp:lastModifiedBy>Eimear O'Connor</cp:lastModifiedBy>
  <cp:revision>152</cp:revision>
  <dcterms:created xsi:type="dcterms:W3CDTF">2020-03-14T17:00:57Z</dcterms:created>
  <dcterms:modified xsi:type="dcterms:W3CDTF">2020-04-02T12:49:58Z</dcterms:modified>
</cp:coreProperties>
</file>