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8" r:id="rId3"/>
    <p:sldId id="275" r:id="rId4"/>
    <p:sldId id="276" r:id="rId5"/>
    <p:sldId id="277" r:id="rId6"/>
    <p:sldId id="270" r:id="rId7"/>
    <p:sldId id="271" r:id="rId8"/>
    <p:sldId id="280" r:id="rId9"/>
    <p:sldId id="273" r:id="rId10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CCFF99"/>
    <a:srgbClr val="3E6DB2"/>
    <a:srgbClr val="0E7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4" autoAdjust="0"/>
    <p:restoredTop sz="94627" autoAdjust="0"/>
  </p:normalViewPr>
  <p:slideViewPr>
    <p:cSldViewPr snapToGrid="0" showGuides="1">
      <p:cViewPr varScale="1">
        <p:scale>
          <a:sx n="72" d="100"/>
          <a:sy n="72" d="100"/>
        </p:scale>
        <p:origin x="1266" y="66"/>
      </p:cViewPr>
      <p:guideLst>
        <p:guide orient="horz" pos="4319"/>
        <p:guide pos="51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1" d="100"/>
          <a:sy n="91" d="100"/>
        </p:scale>
        <p:origin x="-3720" y="-108"/>
      </p:cViewPr>
      <p:guideLst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736C5-FC63-49D2-9A6A-C2BF478EF6EF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F820D1FF-6B3F-4432-9776-123F8C008B15}">
      <dgm:prSet phldrT="[Text]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en-IE" dirty="0"/>
            <a:t>Resource Planning</a:t>
          </a:r>
        </a:p>
      </dgm:t>
    </dgm:pt>
    <dgm:pt modelId="{D8D1A11E-DDEC-42A0-BDBB-704AF29D6848}" type="parTrans" cxnId="{26C040DC-CBE0-4B96-87FA-6597E24C489A}">
      <dgm:prSet/>
      <dgm:spPr/>
      <dgm:t>
        <a:bodyPr/>
        <a:lstStyle/>
        <a:p>
          <a:endParaRPr lang="en-IE"/>
        </a:p>
      </dgm:t>
    </dgm:pt>
    <dgm:pt modelId="{5BDE2272-5FFF-4CAF-9C6F-DDBF068BE4A4}" type="sibTrans" cxnId="{26C040DC-CBE0-4B96-87FA-6597E24C489A}">
      <dgm:prSet/>
      <dgm:spPr/>
      <dgm:t>
        <a:bodyPr/>
        <a:lstStyle/>
        <a:p>
          <a:endParaRPr lang="en-IE"/>
        </a:p>
      </dgm:t>
    </dgm:pt>
    <dgm:pt modelId="{C60E8F45-5841-41FD-9176-7AA1B3ACE020}">
      <dgm:prSet phldrT="[Text]"/>
      <dgm:spPr/>
      <dgm:t>
        <a:bodyPr/>
        <a:lstStyle/>
        <a:p>
          <a:r>
            <a:rPr lang="en-IE" dirty="0"/>
            <a:t>Operational Workforce Planning</a:t>
          </a:r>
        </a:p>
      </dgm:t>
    </dgm:pt>
    <dgm:pt modelId="{58C32FCA-8245-47BC-8990-1A8E4D3ABBFB}" type="parTrans" cxnId="{45D3239A-1845-41A5-B099-AD8FF165717A}">
      <dgm:prSet/>
      <dgm:spPr/>
      <dgm:t>
        <a:bodyPr/>
        <a:lstStyle/>
        <a:p>
          <a:endParaRPr lang="en-IE"/>
        </a:p>
      </dgm:t>
    </dgm:pt>
    <dgm:pt modelId="{CF607846-526E-4091-9D1F-EBAE4CBC8CA2}" type="sibTrans" cxnId="{45D3239A-1845-41A5-B099-AD8FF165717A}">
      <dgm:prSet/>
      <dgm:spPr/>
      <dgm:t>
        <a:bodyPr/>
        <a:lstStyle/>
        <a:p>
          <a:endParaRPr lang="en-IE"/>
        </a:p>
      </dgm:t>
    </dgm:pt>
    <dgm:pt modelId="{0AE1B5DA-D6EA-4DF3-A719-B81B0D45C6B1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Strategic Workforce Planning</a:t>
          </a:r>
        </a:p>
      </dgm:t>
    </dgm:pt>
    <dgm:pt modelId="{1767DF9D-762C-48B6-994E-9DD2645CA782}" type="parTrans" cxnId="{5B9DFF8E-B34D-43AB-8BBE-E87A54D29853}">
      <dgm:prSet/>
      <dgm:spPr/>
      <dgm:t>
        <a:bodyPr/>
        <a:lstStyle/>
        <a:p>
          <a:endParaRPr lang="en-IE"/>
        </a:p>
      </dgm:t>
    </dgm:pt>
    <dgm:pt modelId="{57EB6142-C5FD-4A86-A32D-DCDBAD437D05}" type="sibTrans" cxnId="{5B9DFF8E-B34D-43AB-8BBE-E87A54D29853}">
      <dgm:prSet/>
      <dgm:spPr/>
      <dgm:t>
        <a:bodyPr/>
        <a:lstStyle/>
        <a:p>
          <a:endParaRPr lang="en-IE"/>
        </a:p>
      </dgm:t>
    </dgm:pt>
    <dgm:pt modelId="{A66C5F95-2B70-4581-AB6F-CA0D2D08DEDE}" type="pres">
      <dgm:prSet presAssocID="{6F7736C5-FC63-49D2-9A6A-C2BF478EF6EF}" presName="linearFlow" presStyleCnt="0">
        <dgm:presLayoutVars>
          <dgm:dir/>
          <dgm:resizeHandles val="exact"/>
        </dgm:presLayoutVars>
      </dgm:prSet>
      <dgm:spPr/>
    </dgm:pt>
    <dgm:pt modelId="{65D222A1-6E37-47DA-ADAA-46B8F1D52AE9}" type="pres">
      <dgm:prSet presAssocID="{F820D1FF-6B3F-4432-9776-123F8C008B15}" presName="composite" presStyleCnt="0"/>
      <dgm:spPr/>
    </dgm:pt>
    <dgm:pt modelId="{F41A9778-494A-4C48-82E6-D5453B0176A7}" type="pres">
      <dgm:prSet presAssocID="{F820D1FF-6B3F-4432-9776-123F8C008B15}" presName="imgShp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0FADFBBF-A931-4828-A0D1-99CCC5F00A4D}" type="pres">
      <dgm:prSet presAssocID="{F820D1FF-6B3F-4432-9776-123F8C008B15}" presName="txShp" presStyleLbl="node1" presStyleIdx="0" presStyleCnt="3">
        <dgm:presLayoutVars>
          <dgm:bulletEnabled val="1"/>
        </dgm:presLayoutVars>
      </dgm:prSet>
      <dgm:spPr/>
    </dgm:pt>
    <dgm:pt modelId="{4D488911-7931-4F4A-BCC3-34F4795FEA5A}" type="pres">
      <dgm:prSet presAssocID="{5BDE2272-5FFF-4CAF-9C6F-DDBF068BE4A4}" presName="spacing" presStyleCnt="0"/>
      <dgm:spPr/>
    </dgm:pt>
    <dgm:pt modelId="{3849C49D-8118-4F80-9992-B1D235800D04}" type="pres">
      <dgm:prSet presAssocID="{C60E8F45-5841-41FD-9176-7AA1B3ACE020}" presName="composite" presStyleCnt="0"/>
      <dgm:spPr/>
    </dgm:pt>
    <dgm:pt modelId="{35FD52EA-01AC-411E-9C32-F0B435C8BFC5}" type="pres">
      <dgm:prSet presAssocID="{C60E8F45-5841-41FD-9176-7AA1B3ACE020}" presName="imgShp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of women with solid fill"/>
        </a:ext>
      </dgm:extLst>
    </dgm:pt>
    <dgm:pt modelId="{8DC26A2A-E658-43B7-92CF-F1B6DC4AF747}" type="pres">
      <dgm:prSet presAssocID="{C60E8F45-5841-41FD-9176-7AA1B3ACE020}" presName="txShp" presStyleLbl="node1" presStyleIdx="1" presStyleCnt="3">
        <dgm:presLayoutVars>
          <dgm:bulletEnabled val="1"/>
        </dgm:presLayoutVars>
      </dgm:prSet>
      <dgm:spPr/>
    </dgm:pt>
    <dgm:pt modelId="{63D20C7E-2E7A-47AA-99E9-96C25330A362}" type="pres">
      <dgm:prSet presAssocID="{CF607846-526E-4091-9D1F-EBAE4CBC8CA2}" presName="spacing" presStyleCnt="0"/>
      <dgm:spPr/>
    </dgm:pt>
    <dgm:pt modelId="{3567A568-CF33-4D7B-8C77-C1B3794CF89C}" type="pres">
      <dgm:prSet presAssocID="{0AE1B5DA-D6EA-4DF3-A719-B81B0D45C6B1}" presName="composite" presStyleCnt="0"/>
      <dgm:spPr/>
    </dgm:pt>
    <dgm:pt modelId="{EBC8A0B9-14AB-4043-BDE4-3280241E6D2F}" type="pres">
      <dgm:prSet presAssocID="{0AE1B5DA-D6EA-4DF3-A719-B81B0D45C6B1}" presName="imgShp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of people with solid fill"/>
        </a:ext>
      </dgm:extLst>
    </dgm:pt>
    <dgm:pt modelId="{F3CC92AD-E31B-43DA-A444-130841A3B879}" type="pres">
      <dgm:prSet presAssocID="{0AE1B5DA-D6EA-4DF3-A719-B81B0D45C6B1}" presName="txShp" presStyleLbl="node1" presStyleIdx="2" presStyleCnt="3">
        <dgm:presLayoutVars>
          <dgm:bulletEnabled val="1"/>
        </dgm:presLayoutVars>
      </dgm:prSet>
      <dgm:spPr/>
    </dgm:pt>
  </dgm:ptLst>
  <dgm:cxnLst>
    <dgm:cxn modelId="{395BDD76-450A-4FB3-9B89-F508B568CB13}" type="presOf" srcId="{C60E8F45-5841-41FD-9176-7AA1B3ACE020}" destId="{8DC26A2A-E658-43B7-92CF-F1B6DC4AF747}" srcOrd="0" destOrd="0" presId="urn:microsoft.com/office/officeart/2005/8/layout/vList3"/>
    <dgm:cxn modelId="{5B9DFF8E-B34D-43AB-8BBE-E87A54D29853}" srcId="{6F7736C5-FC63-49D2-9A6A-C2BF478EF6EF}" destId="{0AE1B5DA-D6EA-4DF3-A719-B81B0D45C6B1}" srcOrd="2" destOrd="0" parTransId="{1767DF9D-762C-48B6-994E-9DD2645CA782}" sibTransId="{57EB6142-C5FD-4A86-A32D-DCDBAD437D05}"/>
    <dgm:cxn modelId="{45D3239A-1845-41A5-B099-AD8FF165717A}" srcId="{6F7736C5-FC63-49D2-9A6A-C2BF478EF6EF}" destId="{C60E8F45-5841-41FD-9176-7AA1B3ACE020}" srcOrd="1" destOrd="0" parTransId="{58C32FCA-8245-47BC-8990-1A8E4D3ABBFB}" sibTransId="{CF607846-526E-4091-9D1F-EBAE4CBC8CA2}"/>
    <dgm:cxn modelId="{31A612CB-0F87-46B6-8829-3DC5BDB1603A}" type="presOf" srcId="{6F7736C5-FC63-49D2-9A6A-C2BF478EF6EF}" destId="{A66C5F95-2B70-4581-AB6F-CA0D2D08DEDE}" srcOrd="0" destOrd="0" presId="urn:microsoft.com/office/officeart/2005/8/layout/vList3"/>
    <dgm:cxn modelId="{25F116CD-DCD5-4F17-9B3B-1E2A71874347}" type="presOf" srcId="{F820D1FF-6B3F-4432-9776-123F8C008B15}" destId="{0FADFBBF-A931-4828-A0D1-99CCC5F00A4D}" srcOrd="0" destOrd="0" presId="urn:microsoft.com/office/officeart/2005/8/layout/vList3"/>
    <dgm:cxn modelId="{26C040DC-CBE0-4B96-87FA-6597E24C489A}" srcId="{6F7736C5-FC63-49D2-9A6A-C2BF478EF6EF}" destId="{F820D1FF-6B3F-4432-9776-123F8C008B15}" srcOrd="0" destOrd="0" parTransId="{D8D1A11E-DDEC-42A0-BDBB-704AF29D6848}" sibTransId="{5BDE2272-5FFF-4CAF-9C6F-DDBF068BE4A4}"/>
    <dgm:cxn modelId="{9E7CCBF0-3FF1-4A8B-A1CC-E7BF854D0B86}" type="presOf" srcId="{0AE1B5DA-D6EA-4DF3-A719-B81B0D45C6B1}" destId="{F3CC92AD-E31B-43DA-A444-130841A3B879}" srcOrd="0" destOrd="0" presId="urn:microsoft.com/office/officeart/2005/8/layout/vList3"/>
    <dgm:cxn modelId="{81660906-5587-497C-AB79-65D0EE848328}" type="presParOf" srcId="{A66C5F95-2B70-4581-AB6F-CA0D2D08DEDE}" destId="{65D222A1-6E37-47DA-ADAA-46B8F1D52AE9}" srcOrd="0" destOrd="0" presId="urn:microsoft.com/office/officeart/2005/8/layout/vList3"/>
    <dgm:cxn modelId="{3D8732D1-AE31-4F49-8EE2-2ABBD0A45763}" type="presParOf" srcId="{65D222A1-6E37-47DA-ADAA-46B8F1D52AE9}" destId="{F41A9778-494A-4C48-82E6-D5453B0176A7}" srcOrd="0" destOrd="0" presId="urn:microsoft.com/office/officeart/2005/8/layout/vList3"/>
    <dgm:cxn modelId="{4C861644-2B68-4826-B813-BAFCFA4C7BFD}" type="presParOf" srcId="{65D222A1-6E37-47DA-ADAA-46B8F1D52AE9}" destId="{0FADFBBF-A931-4828-A0D1-99CCC5F00A4D}" srcOrd="1" destOrd="0" presId="urn:microsoft.com/office/officeart/2005/8/layout/vList3"/>
    <dgm:cxn modelId="{C872220F-240E-4A4C-9DDD-8108506E5270}" type="presParOf" srcId="{A66C5F95-2B70-4581-AB6F-CA0D2D08DEDE}" destId="{4D488911-7931-4F4A-BCC3-34F4795FEA5A}" srcOrd="1" destOrd="0" presId="urn:microsoft.com/office/officeart/2005/8/layout/vList3"/>
    <dgm:cxn modelId="{1B798B46-9F9A-4E36-BCEC-5A6018AE939A}" type="presParOf" srcId="{A66C5F95-2B70-4581-AB6F-CA0D2D08DEDE}" destId="{3849C49D-8118-4F80-9992-B1D235800D04}" srcOrd="2" destOrd="0" presId="urn:microsoft.com/office/officeart/2005/8/layout/vList3"/>
    <dgm:cxn modelId="{36B1A8E8-745F-42EE-90FF-E960CDBCE5FC}" type="presParOf" srcId="{3849C49D-8118-4F80-9992-B1D235800D04}" destId="{35FD52EA-01AC-411E-9C32-F0B435C8BFC5}" srcOrd="0" destOrd="0" presId="urn:microsoft.com/office/officeart/2005/8/layout/vList3"/>
    <dgm:cxn modelId="{CA562229-0EBA-4C15-98A1-9EC12032A83F}" type="presParOf" srcId="{3849C49D-8118-4F80-9992-B1D235800D04}" destId="{8DC26A2A-E658-43B7-92CF-F1B6DC4AF747}" srcOrd="1" destOrd="0" presId="urn:microsoft.com/office/officeart/2005/8/layout/vList3"/>
    <dgm:cxn modelId="{F2E8D91F-FF5B-4FF3-90E2-B8C0D3A336BB}" type="presParOf" srcId="{A66C5F95-2B70-4581-AB6F-CA0D2D08DEDE}" destId="{63D20C7E-2E7A-47AA-99E9-96C25330A362}" srcOrd="3" destOrd="0" presId="urn:microsoft.com/office/officeart/2005/8/layout/vList3"/>
    <dgm:cxn modelId="{496924F7-0576-40D0-AAA1-752957CB88C7}" type="presParOf" srcId="{A66C5F95-2B70-4581-AB6F-CA0D2D08DEDE}" destId="{3567A568-CF33-4D7B-8C77-C1B3794CF89C}" srcOrd="4" destOrd="0" presId="urn:microsoft.com/office/officeart/2005/8/layout/vList3"/>
    <dgm:cxn modelId="{2915AF6C-8352-49B9-B71D-E3B1142F1E24}" type="presParOf" srcId="{3567A568-CF33-4D7B-8C77-C1B3794CF89C}" destId="{EBC8A0B9-14AB-4043-BDE4-3280241E6D2F}" srcOrd="0" destOrd="0" presId="urn:microsoft.com/office/officeart/2005/8/layout/vList3"/>
    <dgm:cxn modelId="{31884351-2C19-4465-8978-6E80ED051BFB}" type="presParOf" srcId="{3567A568-CF33-4D7B-8C77-C1B3794CF89C}" destId="{F3CC92AD-E31B-43DA-A444-130841A3B87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C86159-7CEE-4ABB-8E4F-F35A0A098F7A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44CB9693-2DD7-4905-BC06-8D22BDBDEC49}">
      <dgm:prSet phldrT="[Text]"/>
      <dgm:spPr/>
      <dgm:t>
        <a:bodyPr/>
        <a:lstStyle/>
        <a:p>
          <a:r>
            <a:rPr lang="en-IE" dirty="0"/>
            <a:t>Jan 2022</a:t>
          </a:r>
        </a:p>
      </dgm:t>
    </dgm:pt>
    <dgm:pt modelId="{5B936B77-DF48-4E63-902C-630795BC7B3C}" type="parTrans" cxnId="{A8D1607F-3B21-4B41-AD5A-3914A84ADE11}">
      <dgm:prSet/>
      <dgm:spPr/>
      <dgm:t>
        <a:bodyPr/>
        <a:lstStyle/>
        <a:p>
          <a:endParaRPr lang="en-IE"/>
        </a:p>
      </dgm:t>
    </dgm:pt>
    <dgm:pt modelId="{752968AE-A9CD-4A62-846E-2994EF7BFE1B}" type="sibTrans" cxnId="{A8D1607F-3B21-4B41-AD5A-3914A84ADE11}">
      <dgm:prSet/>
      <dgm:spPr/>
      <dgm:t>
        <a:bodyPr/>
        <a:lstStyle/>
        <a:p>
          <a:endParaRPr lang="en-IE"/>
        </a:p>
      </dgm:t>
    </dgm:pt>
    <dgm:pt modelId="{C5760613-E2FF-4DDB-9C8D-2BC0312A64D9}">
      <dgm:prSet phldrT="[Text]" custT="1"/>
      <dgm:spPr/>
      <dgm:t>
        <a:bodyPr/>
        <a:lstStyle/>
        <a:p>
          <a:r>
            <a:rPr lang="en-IE" sz="1800" b="1" kern="1200" dirty="0">
              <a:solidFill>
                <a:srgbClr val="3E6DB2"/>
              </a:solidFill>
            </a:rPr>
            <a:t>Tactical. Short Term.</a:t>
          </a:r>
          <a:endParaRPr lang="en-IE" sz="1800" b="1" kern="1200" dirty="0"/>
        </a:p>
      </dgm:t>
    </dgm:pt>
    <dgm:pt modelId="{5E993A43-1026-440F-818D-4AB659F9A0E8}" type="parTrans" cxnId="{8D907BD6-5EFA-4D27-8BF9-351619CEAD80}">
      <dgm:prSet/>
      <dgm:spPr/>
      <dgm:t>
        <a:bodyPr/>
        <a:lstStyle/>
        <a:p>
          <a:endParaRPr lang="en-IE"/>
        </a:p>
      </dgm:t>
    </dgm:pt>
    <dgm:pt modelId="{DD1C4AF9-DC48-450A-895E-5194D5738F60}" type="sibTrans" cxnId="{8D907BD6-5EFA-4D27-8BF9-351619CEAD80}">
      <dgm:prSet/>
      <dgm:spPr/>
      <dgm:t>
        <a:bodyPr/>
        <a:lstStyle/>
        <a:p>
          <a:endParaRPr lang="en-IE"/>
        </a:p>
      </dgm:t>
    </dgm:pt>
    <dgm:pt modelId="{39F1144F-3FB7-4C93-B97F-AEEE398A85B7}">
      <dgm:prSet phldrT="[Text]" custT="1"/>
      <dgm:spPr/>
      <dgm:t>
        <a:bodyPr/>
        <a:lstStyle/>
        <a:p>
          <a:r>
            <a:rPr lang="en-IE" sz="1800" kern="1200" dirty="0">
              <a:solidFill>
                <a:srgbClr val="3E6DB2"/>
              </a:solidFill>
            </a:rPr>
            <a:t>Staffing Plan developed</a:t>
          </a:r>
          <a:endParaRPr lang="en-IE" sz="1800" kern="1200" dirty="0"/>
        </a:p>
      </dgm:t>
    </dgm:pt>
    <dgm:pt modelId="{22AB9801-E06D-43B0-B6B4-115E02EA9CFF}" type="parTrans" cxnId="{B105EA75-DDE4-42BE-BC26-EEF21CC6E930}">
      <dgm:prSet/>
      <dgm:spPr/>
      <dgm:t>
        <a:bodyPr/>
        <a:lstStyle/>
        <a:p>
          <a:endParaRPr lang="en-IE"/>
        </a:p>
      </dgm:t>
    </dgm:pt>
    <dgm:pt modelId="{AC1CA75C-E6F3-4379-9112-D6D674541D53}" type="sibTrans" cxnId="{B105EA75-DDE4-42BE-BC26-EEF21CC6E930}">
      <dgm:prSet/>
      <dgm:spPr/>
      <dgm:t>
        <a:bodyPr/>
        <a:lstStyle/>
        <a:p>
          <a:endParaRPr lang="en-IE"/>
        </a:p>
      </dgm:t>
    </dgm:pt>
    <dgm:pt modelId="{A120D105-35F5-4081-9464-E7D66DE2DE54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2023</a:t>
          </a:r>
          <a:r>
            <a:rPr lang="en-IE" dirty="0">
              <a:sym typeface="Wingdings" panose="05000000000000000000" pitchFamily="2" charset="2"/>
            </a:rPr>
            <a:t></a:t>
          </a:r>
          <a:endParaRPr lang="en-IE" dirty="0"/>
        </a:p>
      </dgm:t>
    </dgm:pt>
    <dgm:pt modelId="{3F72EF37-3E5D-4D27-A401-7465AF94C0C4}" type="parTrans" cxnId="{C0F7D9AE-5413-4E1E-9302-77B08E8F6C93}">
      <dgm:prSet/>
      <dgm:spPr/>
      <dgm:t>
        <a:bodyPr/>
        <a:lstStyle/>
        <a:p>
          <a:endParaRPr lang="en-IE"/>
        </a:p>
      </dgm:t>
    </dgm:pt>
    <dgm:pt modelId="{A6F94562-3851-4CCC-89D5-E53AEA45E7FE}" type="sibTrans" cxnId="{C0F7D9AE-5413-4E1E-9302-77B08E8F6C93}">
      <dgm:prSet/>
      <dgm:spPr/>
      <dgm:t>
        <a:bodyPr/>
        <a:lstStyle/>
        <a:p>
          <a:endParaRPr lang="en-IE"/>
        </a:p>
      </dgm:t>
    </dgm:pt>
    <dgm:pt modelId="{43B847ED-9A65-41C9-A3C5-FE4CEFDBE4BD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b="1" dirty="0">
              <a:solidFill>
                <a:srgbClr val="00B050"/>
              </a:solidFill>
            </a:rPr>
            <a:t>Strategic. Long Term</a:t>
          </a:r>
          <a:endParaRPr lang="en-IE" sz="1800" b="1" dirty="0"/>
        </a:p>
      </dgm:t>
    </dgm:pt>
    <dgm:pt modelId="{1DCBFB46-BC15-4D1F-89EA-29135E5B5509}" type="parTrans" cxnId="{86CAD62B-92AB-4290-8FBA-3CC59385EA7C}">
      <dgm:prSet/>
      <dgm:spPr/>
      <dgm:t>
        <a:bodyPr/>
        <a:lstStyle/>
        <a:p>
          <a:endParaRPr lang="en-IE"/>
        </a:p>
      </dgm:t>
    </dgm:pt>
    <dgm:pt modelId="{4585FB4F-2015-4F13-AD7D-44699BD02475}" type="sibTrans" cxnId="{86CAD62B-92AB-4290-8FBA-3CC59385EA7C}">
      <dgm:prSet/>
      <dgm:spPr/>
      <dgm:t>
        <a:bodyPr/>
        <a:lstStyle/>
        <a:p>
          <a:endParaRPr lang="en-IE"/>
        </a:p>
      </dgm:t>
    </dgm:pt>
    <dgm:pt modelId="{8FC409DD-77C2-4E12-9F27-23637EBD516D}">
      <dgm:prSet phldrT="[Text]"/>
      <dgm:spPr>
        <a:ln>
          <a:solidFill>
            <a:srgbClr val="00B050"/>
          </a:solidFill>
        </a:ln>
      </dgm:spPr>
      <dgm:t>
        <a:bodyPr/>
        <a:lstStyle/>
        <a:p>
          <a:endParaRPr lang="en-IE" sz="1600" dirty="0"/>
        </a:p>
      </dgm:t>
    </dgm:pt>
    <dgm:pt modelId="{77749D28-4368-4DB7-877D-5A5BD8887A5B}" type="parTrans" cxnId="{44A5B187-68C0-407F-ADCB-B09243B3D70F}">
      <dgm:prSet/>
      <dgm:spPr/>
      <dgm:t>
        <a:bodyPr/>
        <a:lstStyle/>
        <a:p>
          <a:endParaRPr lang="en-IE"/>
        </a:p>
      </dgm:t>
    </dgm:pt>
    <dgm:pt modelId="{9FCAE77B-3FEF-402B-B493-109C2D607E78}" type="sibTrans" cxnId="{44A5B187-68C0-407F-ADCB-B09243B3D70F}">
      <dgm:prSet/>
      <dgm:spPr/>
      <dgm:t>
        <a:bodyPr/>
        <a:lstStyle/>
        <a:p>
          <a:endParaRPr lang="en-IE"/>
        </a:p>
      </dgm:t>
    </dgm:pt>
    <dgm:pt modelId="{C8D73E4A-BED2-48A0-A303-ECB2F11F2D4D}">
      <dgm:prSet custT="1"/>
      <dgm:spPr/>
      <dgm:t>
        <a:bodyPr/>
        <a:lstStyle/>
        <a:p>
          <a:r>
            <a:rPr lang="en-IE" sz="1800" kern="1200" dirty="0">
              <a:solidFill>
                <a:srgbClr val="3E6DB2"/>
              </a:solidFill>
            </a:rPr>
            <a:t>Moving on from Recruitment Freeze</a:t>
          </a:r>
        </a:p>
      </dgm:t>
    </dgm:pt>
    <dgm:pt modelId="{9B26168A-8B5E-4118-BE12-535260A1B73C}" type="parTrans" cxnId="{53823E63-A028-4155-9A98-9A27C8C2C337}">
      <dgm:prSet/>
      <dgm:spPr/>
      <dgm:t>
        <a:bodyPr/>
        <a:lstStyle/>
        <a:p>
          <a:endParaRPr lang="en-IE"/>
        </a:p>
      </dgm:t>
    </dgm:pt>
    <dgm:pt modelId="{0B2E4F68-9E65-4988-9D4B-307B7DD51B1F}" type="sibTrans" cxnId="{53823E63-A028-4155-9A98-9A27C8C2C337}">
      <dgm:prSet/>
      <dgm:spPr/>
      <dgm:t>
        <a:bodyPr/>
        <a:lstStyle/>
        <a:p>
          <a:endParaRPr lang="en-IE"/>
        </a:p>
      </dgm:t>
    </dgm:pt>
    <dgm:pt modelId="{97178D8C-C8B4-4D9E-8FFD-9A484C60A7E3}">
      <dgm:prSet custT="1"/>
      <dgm:spPr/>
      <dgm:t>
        <a:bodyPr/>
        <a:lstStyle/>
        <a:p>
          <a:r>
            <a:rPr lang="en-IE" sz="1800" kern="1200" dirty="0">
              <a:solidFill>
                <a:srgbClr val="3E6DB2"/>
              </a:solidFill>
            </a:rPr>
            <a:t>Noted by Planning Group</a:t>
          </a:r>
        </a:p>
      </dgm:t>
    </dgm:pt>
    <dgm:pt modelId="{795B15C9-F1DE-4803-9A80-E8B52CD8AD6D}" type="parTrans" cxnId="{21CCE942-7B40-4629-AF04-208F3FFF83A8}">
      <dgm:prSet/>
      <dgm:spPr/>
      <dgm:t>
        <a:bodyPr/>
        <a:lstStyle/>
        <a:p>
          <a:endParaRPr lang="en-IE"/>
        </a:p>
      </dgm:t>
    </dgm:pt>
    <dgm:pt modelId="{555E3640-2B5B-4421-8755-0C873FC5A74D}" type="sibTrans" cxnId="{21CCE942-7B40-4629-AF04-208F3FFF83A8}">
      <dgm:prSet/>
      <dgm:spPr/>
      <dgm:t>
        <a:bodyPr/>
        <a:lstStyle/>
        <a:p>
          <a:endParaRPr lang="en-IE"/>
        </a:p>
      </dgm:t>
    </dgm:pt>
    <dgm:pt modelId="{57706D15-9990-47B6-B0E2-FC2F9188998B}">
      <dgm:prSet custT="1"/>
      <dgm:spPr/>
      <dgm:t>
        <a:bodyPr/>
        <a:lstStyle/>
        <a:p>
          <a:r>
            <a:rPr lang="en-IE" sz="1800" kern="1200" dirty="0">
              <a:solidFill>
                <a:srgbClr val="3E6DB2"/>
              </a:solidFill>
            </a:rPr>
            <a:t>Operational, allows flexibility</a:t>
          </a:r>
        </a:p>
      </dgm:t>
    </dgm:pt>
    <dgm:pt modelId="{E7E729F0-4CF9-4233-B09D-EA3FD2A5FA2B}" type="parTrans" cxnId="{7E426A94-972F-4F14-8043-C99A3BFDA3A9}">
      <dgm:prSet/>
      <dgm:spPr/>
      <dgm:t>
        <a:bodyPr/>
        <a:lstStyle/>
        <a:p>
          <a:endParaRPr lang="en-IE"/>
        </a:p>
      </dgm:t>
    </dgm:pt>
    <dgm:pt modelId="{6AEE3DC4-D062-48AE-9C1C-70CEED9FC601}" type="sibTrans" cxnId="{7E426A94-972F-4F14-8043-C99A3BFDA3A9}">
      <dgm:prSet/>
      <dgm:spPr/>
      <dgm:t>
        <a:bodyPr/>
        <a:lstStyle/>
        <a:p>
          <a:endParaRPr lang="en-IE"/>
        </a:p>
      </dgm:t>
    </dgm:pt>
    <dgm:pt modelId="{591408C1-8D00-4FBA-888D-E05AA92C37FB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b="0">
              <a:solidFill>
                <a:srgbClr val="00B050"/>
              </a:solidFill>
            </a:rPr>
            <a:t>Jan 2023 onwards</a:t>
          </a:r>
          <a:endParaRPr lang="en-IE" sz="1800" b="0" dirty="0">
            <a:solidFill>
              <a:srgbClr val="00B050"/>
            </a:solidFill>
          </a:endParaRPr>
        </a:p>
      </dgm:t>
    </dgm:pt>
    <dgm:pt modelId="{4DF5D148-CE0C-465F-B422-253E50C98335}" type="parTrans" cxnId="{6FFAFA17-7B24-4046-83FF-46ECDF10CD7D}">
      <dgm:prSet/>
      <dgm:spPr/>
      <dgm:t>
        <a:bodyPr/>
        <a:lstStyle/>
        <a:p>
          <a:endParaRPr lang="en-IE"/>
        </a:p>
      </dgm:t>
    </dgm:pt>
    <dgm:pt modelId="{13479361-8A26-48D0-B5F5-06666C935CD0}" type="sibTrans" cxnId="{6FFAFA17-7B24-4046-83FF-46ECDF10CD7D}">
      <dgm:prSet/>
      <dgm:spPr/>
      <dgm:t>
        <a:bodyPr/>
        <a:lstStyle/>
        <a:p>
          <a:endParaRPr lang="en-IE"/>
        </a:p>
      </dgm:t>
    </dgm:pt>
    <dgm:pt modelId="{FA0FFD2B-EBC5-4322-B067-E6193AC79695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dirty="0">
              <a:solidFill>
                <a:srgbClr val="00B050"/>
              </a:solidFill>
            </a:rPr>
            <a:t>Moving to long-term strategic planning</a:t>
          </a:r>
        </a:p>
      </dgm:t>
    </dgm:pt>
    <dgm:pt modelId="{AD375D98-796C-4003-8F12-CBDD32D81AA2}" type="parTrans" cxnId="{FA2D0EB2-3303-4E1E-AF3B-A0C149350CC3}">
      <dgm:prSet/>
      <dgm:spPr/>
      <dgm:t>
        <a:bodyPr/>
        <a:lstStyle/>
        <a:p>
          <a:endParaRPr lang="en-IE"/>
        </a:p>
      </dgm:t>
    </dgm:pt>
    <dgm:pt modelId="{71DF3218-5A9C-4146-869D-71C349EEF7D2}" type="sibTrans" cxnId="{FA2D0EB2-3303-4E1E-AF3B-A0C149350CC3}">
      <dgm:prSet/>
      <dgm:spPr/>
      <dgm:t>
        <a:bodyPr/>
        <a:lstStyle/>
        <a:p>
          <a:endParaRPr lang="en-IE"/>
        </a:p>
      </dgm:t>
    </dgm:pt>
    <dgm:pt modelId="{A249A33D-DF8D-43F1-A302-C5658B78F170}">
      <dgm:prSet phldrT="[Text]" custT="1"/>
      <dgm:spPr/>
      <dgm:t>
        <a:bodyPr/>
        <a:lstStyle/>
        <a:p>
          <a:r>
            <a:rPr lang="en-IE" sz="1800" kern="1200" dirty="0">
              <a:solidFill>
                <a:srgbClr val="3E6DB2"/>
              </a:solidFill>
            </a:rPr>
            <a:t>Approved by Dean / Chief Officer</a:t>
          </a:r>
          <a:endParaRPr lang="en-IE" sz="1800" kern="1200" dirty="0"/>
        </a:p>
      </dgm:t>
    </dgm:pt>
    <dgm:pt modelId="{E199B530-01FA-4D4C-8C76-2A9D627478AE}" type="parTrans" cxnId="{E0DE648B-4F53-4AA5-B6A3-829A5D9F05AD}">
      <dgm:prSet/>
      <dgm:spPr/>
      <dgm:t>
        <a:bodyPr/>
        <a:lstStyle/>
        <a:p>
          <a:endParaRPr lang="en-IE"/>
        </a:p>
      </dgm:t>
    </dgm:pt>
    <dgm:pt modelId="{542B6FD8-3FB3-49D3-BB3B-755C5F89D0F1}" type="sibTrans" cxnId="{E0DE648B-4F53-4AA5-B6A3-829A5D9F05AD}">
      <dgm:prSet/>
      <dgm:spPr/>
      <dgm:t>
        <a:bodyPr/>
        <a:lstStyle/>
        <a:p>
          <a:endParaRPr lang="en-IE"/>
        </a:p>
      </dgm:t>
    </dgm:pt>
    <dgm:pt modelId="{63F58271-36AB-403D-847C-B19A14D7D6D7}">
      <dgm:prSet phldrT="[Text]" custT="1"/>
      <dgm:spPr/>
      <dgm:t>
        <a:bodyPr/>
        <a:lstStyle/>
        <a:p>
          <a:r>
            <a:rPr lang="en-IE" sz="1800" kern="1200" dirty="0">
              <a:solidFill>
                <a:srgbClr val="3E6DB2"/>
              </a:solidFill>
              <a:latin typeface="Calibri"/>
              <a:ea typeface="+mn-ea"/>
              <a:cs typeface="+mn-cs"/>
            </a:rPr>
            <a:t>Start in Jan 2022</a:t>
          </a:r>
        </a:p>
      </dgm:t>
    </dgm:pt>
    <dgm:pt modelId="{AE9311DC-7467-40AB-AFF9-E1E9EA58BA71}" type="parTrans" cxnId="{BC1090A9-39E3-4177-8B71-466941CB09C4}">
      <dgm:prSet/>
      <dgm:spPr/>
      <dgm:t>
        <a:bodyPr/>
        <a:lstStyle/>
        <a:p>
          <a:endParaRPr lang="en-IE"/>
        </a:p>
      </dgm:t>
    </dgm:pt>
    <dgm:pt modelId="{2F94976E-0FED-4279-9BBE-77812E8612DC}" type="sibTrans" cxnId="{BC1090A9-39E3-4177-8B71-466941CB09C4}">
      <dgm:prSet/>
      <dgm:spPr/>
      <dgm:t>
        <a:bodyPr/>
        <a:lstStyle/>
        <a:p>
          <a:endParaRPr lang="en-IE"/>
        </a:p>
      </dgm:t>
    </dgm:pt>
    <dgm:pt modelId="{EA13456F-EBD3-4C4A-8526-FC1BE687CC1A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dirty="0">
              <a:solidFill>
                <a:srgbClr val="00B050"/>
              </a:solidFill>
            </a:rPr>
            <a:t>Comprehensive plans with:</a:t>
          </a:r>
        </a:p>
      </dgm:t>
    </dgm:pt>
    <dgm:pt modelId="{84075576-18AA-4ABF-AFC4-88117D5185AE}" type="parTrans" cxnId="{BC537824-9295-4A0E-BFE0-A158D68B6DE7}">
      <dgm:prSet/>
      <dgm:spPr/>
      <dgm:t>
        <a:bodyPr/>
        <a:lstStyle/>
        <a:p>
          <a:endParaRPr lang="en-IE"/>
        </a:p>
      </dgm:t>
    </dgm:pt>
    <dgm:pt modelId="{72E56125-65E2-46EC-96A9-38188B2D32D9}" type="sibTrans" cxnId="{BC537824-9295-4A0E-BFE0-A158D68B6DE7}">
      <dgm:prSet/>
      <dgm:spPr/>
      <dgm:t>
        <a:bodyPr/>
        <a:lstStyle/>
        <a:p>
          <a:endParaRPr lang="en-IE"/>
        </a:p>
      </dgm:t>
    </dgm:pt>
    <dgm:pt modelId="{F4746785-4235-4C12-A3BC-BD9C653B64DC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dirty="0">
              <a:solidFill>
                <a:srgbClr val="00B050"/>
              </a:solidFill>
            </a:rPr>
            <a:t>Career planning</a:t>
          </a:r>
        </a:p>
      </dgm:t>
    </dgm:pt>
    <dgm:pt modelId="{39317869-DE64-4DF6-8731-2DCAE31AB2F5}" type="parTrans" cxnId="{A573B01C-1017-40CB-97CE-42FF6F159137}">
      <dgm:prSet/>
      <dgm:spPr/>
      <dgm:t>
        <a:bodyPr/>
        <a:lstStyle/>
        <a:p>
          <a:endParaRPr lang="en-IE"/>
        </a:p>
      </dgm:t>
    </dgm:pt>
    <dgm:pt modelId="{592F8C6B-A3D2-40B4-BF16-0618DBAB6B62}" type="sibTrans" cxnId="{A573B01C-1017-40CB-97CE-42FF6F159137}">
      <dgm:prSet/>
      <dgm:spPr/>
      <dgm:t>
        <a:bodyPr/>
        <a:lstStyle/>
        <a:p>
          <a:endParaRPr lang="en-IE"/>
        </a:p>
      </dgm:t>
    </dgm:pt>
    <dgm:pt modelId="{EA17FCFF-FA4E-4F31-B75D-7CF3F9B7E13F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dirty="0">
              <a:solidFill>
                <a:srgbClr val="00B050"/>
              </a:solidFill>
            </a:rPr>
            <a:t>Succession plans</a:t>
          </a:r>
        </a:p>
      </dgm:t>
    </dgm:pt>
    <dgm:pt modelId="{D5703FBE-052B-40EC-80C2-271D06ECDFC5}" type="parTrans" cxnId="{6D1ABA2B-AD8C-46CA-8C47-C38195253A6D}">
      <dgm:prSet/>
      <dgm:spPr/>
      <dgm:t>
        <a:bodyPr/>
        <a:lstStyle/>
        <a:p>
          <a:endParaRPr lang="en-IE"/>
        </a:p>
      </dgm:t>
    </dgm:pt>
    <dgm:pt modelId="{3A97AE1F-BAC0-40CD-AA08-1F57F1786DEA}" type="sibTrans" cxnId="{6D1ABA2B-AD8C-46CA-8C47-C38195253A6D}">
      <dgm:prSet/>
      <dgm:spPr/>
      <dgm:t>
        <a:bodyPr/>
        <a:lstStyle/>
        <a:p>
          <a:endParaRPr lang="en-IE"/>
        </a:p>
      </dgm:t>
    </dgm:pt>
    <dgm:pt modelId="{2DB19874-BD0A-46CB-AF96-30B8F962EFF1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dirty="0">
              <a:solidFill>
                <a:srgbClr val="00B050"/>
              </a:solidFill>
            </a:rPr>
            <a:t>Targeted recruitment</a:t>
          </a:r>
        </a:p>
      </dgm:t>
    </dgm:pt>
    <dgm:pt modelId="{A94AF197-01A4-4BD7-B3FB-A65436857695}" type="parTrans" cxnId="{6B7379D4-E7E9-4ED5-8C44-1B824BC9181B}">
      <dgm:prSet/>
      <dgm:spPr/>
      <dgm:t>
        <a:bodyPr/>
        <a:lstStyle/>
        <a:p>
          <a:endParaRPr lang="en-IE"/>
        </a:p>
      </dgm:t>
    </dgm:pt>
    <dgm:pt modelId="{E2D2E124-5927-4FCF-AD46-7DC2B9AE7FF6}" type="sibTrans" cxnId="{6B7379D4-E7E9-4ED5-8C44-1B824BC9181B}">
      <dgm:prSet/>
      <dgm:spPr/>
      <dgm:t>
        <a:bodyPr/>
        <a:lstStyle/>
        <a:p>
          <a:endParaRPr lang="en-IE"/>
        </a:p>
      </dgm:t>
    </dgm:pt>
    <dgm:pt modelId="{14B46769-9B81-495B-84BA-F88543190903}">
      <dgm:prSet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IE" sz="1800" dirty="0">
              <a:solidFill>
                <a:srgbClr val="00B050"/>
              </a:solidFill>
            </a:rPr>
            <a:t>Aligned to Trinity’s goals</a:t>
          </a:r>
        </a:p>
      </dgm:t>
    </dgm:pt>
    <dgm:pt modelId="{477213B2-B264-4616-9DE6-7BDDBB68C632}" type="parTrans" cxnId="{6D1DA8D9-99DE-4839-ABC0-0D4A9CB5646A}">
      <dgm:prSet/>
      <dgm:spPr/>
    </dgm:pt>
    <dgm:pt modelId="{1A6AF1C4-988C-4663-8716-B65DC70B3ED5}" type="sibTrans" cxnId="{6D1DA8D9-99DE-4839-ABC0-0D4A9CB5646A}">
      <dgm:prSet/>
      <dgm:spPr/>
    </dgm:pt>
    <dgm:pt modelId="{D5C34E7D-D493-41B0-9078-F15CEDB31E67}" type="pres">
      <dgm:prSet presAssocID="{65C86159-7CEE-4ABB-8E4F-F35A0A098F7A}" presName="diagram" presStyleCnt="0">
        <dgm:presLayoutVars>
          <dgm:dir/>
          <dgm:animLvl val="lvl"/>
          <dgm:resizeHandles val="exact"/>
        </dgm:presLayoutVars>
      </dgm:prSet>
      <dgm:spPr/>
    </dgm:pt>
    <dgm:pt modelId="{5A3FFF72-E02E-4819-B567-04F3A8E0200E}" type="pres">
      <dgm:prSet presAssocID="{44CB9693-2DD7-4905-BC06-8D22BDBDEC49}" presName="compNode" presStyleCnt="0"/>
      <dgm:spPr/>
    </dgm:pt>
    <dgm:pt modelId="{ED46EC3E-0418-47D9-8A51-112A7867120F}" type="pres">
      <dgm:prSet presAssocID="{44CB9693-2DD7-4905-BC06-8D22BDBDEC49}" presName="childRect" presStyleLbl="bgAcc1" presStyleIdx="0" presStyleCnt="2" custScaleY="110383" custLinFactNeighborX="-4364" custLinFactNeighborY="-1320">
        <dgm:presLayoutVars>
          <dgm:bulletEnabled val="1"/>
        </dgm:presLayoutVars>
      </dgm:prSet>
      <dgm:spPr/>
    </dgm:pt>
    <dgm:pt modelId="{A66A2D8D-B069-476E-BA71-6CB635AE5578}" type="pres">
      <dgm:prSet presAssocID="{44CB9693-2DD7-4905-BC06-8D22BDBDEC49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A2CF091-52CB-4E2C-8F8D-AE0BA07DF1D1}" type="pres">
      <dgm:prSet presAssocID="{44CB9693-2DD7-4905-BC06-8D22BDBDEC49}" presName="parentRect" presStyleLbl="alignNode1" presStyleIdx="0" presStyleCnt="2" custLinFactNeighborX="397" custLinFactNeighborY="14830"/>
      <dgm:spPr/>
    </dgm:pt>
    <dgm:pt modelId="{7290366A-B40A-463D-8905-9B26E3E63048}" type="pres">
      <dgm:prSet presAssocID="{44CB9693-2DD7-4905-BC06-8D22BDBDEC49}" presName="adorn" presStyleLbl="fgAccFollow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rgbClr val="FFFF00">
              <a:alpha val="90000"/>
            </a:srgbClr>
          </a:solidFill>
        </a:ln>
      </dgm:spPr>
      <dgm:extLst>
        <a:ext uri="{E40237B7-FDA0-4F09-8148-C483321AD2D9}">
          <dgm14:cNvPr xmlns:dgm14="http://schemas.microsoft.com/office/drawing/2010/diagram" id="0" name="" descr="Monthly calendar with solid fill"/>
        </a:ext>
      </dgm:extLst>
    </dgm:pt>
    <dgm:pt modelId="{71E11028-EC0A-48AD-A226-E51B5A15E60C}" type="pres">
      <dgm:prSet presAssocID="{752968AE-A9CD-4A62-846E-2994EF7BFE1B}" presName="sibTrans" presStyleLbl="sibTrans2D1" presStyleIdx="0" presStyleCnt="0"/>
      <dgm:spPr/>
    </dgm:pt>
    <dgm:pt modelId="{A6DCDE23-C5B5-4BA1-930C-2076A33476AB}" type="pres">
      <dgm:prSet presAssocID="{A120D105-35F5-4081-9464-E7D66DE2DE54}" presName="compNode" presStyleCnt="0"/>
      <dgm:spPr/>
    </dgm:pt>
    <dgm:pt modelId="{D9F35920-4E73-4E63-83B9-78A5EB8071D1}" type="pres">
      <dgm:prSet presAssocID="{A120D105-35F5-4081-9464-E7D66DE2DE54}" presName="childRect" presStyleLbl="bgAcc1" presStyleIdx="1" presStyleCnt="2" custScaleY="114637">
        <dgm:presLayoutVars>
          <dgm:bulletEnabled val="1"/>
        </dgm:presLayoutVars>
      </dgm:prSet>
      <dgm:spPr/>
    </dgm:pt>
    <dgm:pt modelId="{71090D69-BA35-4603-8E3E-5FC48F36D770}" type="pres">
      <dgm:prSet presAssocID="{A120D105-35F5-4081-9464-E7D66DE2DE5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270A3700-4FEA-4D3E-AEFF-CC7088060C23}" type="pres">
      <dgm:prSet presAssocID="{A120D105-35F5-4081-9464-E7D66DE2DE54}" presName="parentRect" presStyleLbl="alignNode1" presStyleIdx="1" presStyleCnt="2" custLinFactNeighborX="-1500" custLinFactNeighborY="11121"/>
      <dgm:spPr/>
    </dgm:pt>
    <dgm:pt modelId="{2D3B1D9A-D7F0-4B9E-83CF-8C298738E6A1}" type="pres">
      <dgm:prSet presAssocID="{A120D105-35F5-4081-9464-E7D66DE2DE54}" presName="adorn" presStyleLbl="fgAccFollow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solidFill>
            <a:srgbClr val="FFFF00">
              <a:alpha val="90000"/>
            </a:srgbClr>
          </a:solidFill>
        </a:ln>
      </dgm:spPr>
      <dgm:extLst>
        <a:ext uri="{E40237B7-FDA0-4F09-8148-C483321AD2D9}">
          <dgm14:cNvPr xmlns:dgm14="http://schemas.microsoft.com/office/drawing/2010/diagram" id="0" name="" descr="Bullseye with solid fill"/>
        </a:ext>
      </dgm:extLst>
    </dgm:pt>
  </dgm:ptLst>
  <dgm:cxnLst>
    <dgm:cxn modelId="{2DC24F0C-D4D9-44D2-85B1-F940742F24D6}" type="presOf" srcId="{65C86159-7CEE-4ABB-8E4F-F35A0A098F7A}" destId="{D5C34E7D-D493-41B0-9078-F15CEDB31E67}" srcOrd="0" destOrd="0" presId="urn:microsoft.com/office/officeart/2005/8/layout/bList2"/>
    <dgm:cxn modelId="{EDC5F916-7DC8-4D3B-B0D5-979B4B7B2D97}" type="presOf" srcId="{C8D73E4A-BED2-48A0-A303-ECB2F11F2D4D}" destId="{ED46EC3E-0418-47D9-8A51-112A7867120F}" srcOrd="0" destOrd="2" presId="urn:microsoft.com/office/officeart/2005/8/layout/bList2"/>
    <dgm:cxn modelId="{6FFAFA17-7B24-4046-83FF-46ECDF10CD7D}" srcId="{A120D105-35F5-4081-9464-E7D66DE2DE54}" destId="{591408C1-8D00-4FBA-888D-E05AA92C37FB}" srcOrd="1" destOrd="0" parTransId="{4DF5D148-CE0C-465F-B422-253E50C98335}" sibTransId="{13479361-8A26-48D0-B5F5-06666C935CD0}"/>
    <dgm:cxn modelId="{A573B01C-1017-40CB-97CE-42FF6F159137}" srcId="{EA13456F-EBD3-4C4A-8526-FC1BE687CC1A}" destId="{F4746785-4235-4C12-A3BC-BD9C653B64DC}" srcOrd="0" destOrd="0" parTransId="{39317869-DE64-4DF6-8731-2DCAE31AB2F5}" sibTransId="{592F8C6B-A3D2-40B4-BF16-0618DBAB6B62}"/>
    <dgm:cxn modelId="{BC537824-9295-4A0E-BFE0-A158D68B6DE7}" srcId="{A120D105-35F5-4081-9464-E7D66DE2DE54}" destId="{EA13456F-EBD3-4C4A-8526-FC1BE687CC1A}" srcOrd="3" destOrd="0" parTransId="{84075576-18AA-4ABF-AFC4-88117D5185AE}" sibTransId="{72E56125-65E2-46EC-96A9-38188B2D32D9}"/>
    <dgm:cxn modelId="{FAF9DA29-0F65-4FDE-9E6C-927CCBB79CEE}" type="presOf" srcId="{A120D105-35F5-4081-9464-E7D66DE2DE54}" destId="{270A3700-4FEA-4D3E-AEFF-CC7088060C23}" srcOrd="1" destOrd="0" presId="urn:microsoft.com/office/officeart/2005/8/layout/bList2"/>
    <dgm:cxn modelId="{8D82332A-A103-45D6-B3AD-28D6F53E3D22}" type="presOf" srcId="{A120D105-35F5-4081-9464-E7D66DE2DE54}" destId="{71090D69-BA35-4603-8E3E-5FC48F36D770}" srcOrd="0" destOrd="0" presId="urn:microsoft.com/office/officeart/2005/8/layout/bList2"/>
    <dgm:cxn modelId="{212B732B-499A-47C4-A63D-1E472B7A762E}" type="presOf" srcId="{EA17FCFF-FA4E-4F31-B75D-7CF3F9B7E13F}" destId="{D9F35920-4E73-4E63-83B9-78A5EB8071D1}" srcOrd="0" destOrd="5" presId="urn:microsoft.com/office/officeart/2005/8/layout/bList2"/>
    <dgm:cxn modelId="{6D1ABA2B-AD8C-46CA-8C47-C38195253A6D}" srcId="{EA13456F-EBD3-4C4A-8526-FC1BE687CC1A}" destId="{EA17FCFF-FA4E-4F31-B75D-7CF3F9B7E13F}" srcOrd="1" destOrd="0" parTransId="{D5703FBE-052B-40EC-80C2-271D06ECDFC5}" sibTransId="{3A97AE1F-BAC0-40CD-AA08-1F57F1786DEA}"/>
    <dgm:cxn modelId="{86CAD62B-92AB-4290-8FBA-3CC59385EA7C}" srcId="{A120D105-35F5-4081-9464-E7D66DE2DE54}" destId="{43B847ED-9A65-41C9-A3C5-FE4CEFDBE4BD}" srcOrd="0" destOrd="0" parTransId="{1DCBFB46-BC15-4D1F-89EA-29135E5B5509}" sibTransId="{4585FB4F-2015-4F13-AD7D-44699BD02475}"/>
    <dgm:cxn modelId="{8B59872C-326F-40A8-9C31-9D4017FF11D7}" type="presOf" srcId="{44CB9693-2DD7-4905-BC06-8D22BDBDEC49}" destId="{DA2CF091-52CB-4E2C-8F8D-AE0BA07DF1D1}" srcOrd="1" destOrd="0" presId="urn:microsoft.com/office/officeart/2005/8/layout/bList2"/>
    <dgm:cxn modelId="{4ECCF33C-661D-45C5-B2CB-45859684C398}" type="presOf" srcId="{57706D15-9990-47B6-B0E2-FC2F9188998B}" destId="{ED46EC3E-0418-47D9-8A51-112A7867120F}" srcOrd="0" destOrd="6" presId="urn:microsoft.com/office/officeart/2005/8/layout/bList2"/>
    <dgm:cxn modelId="{21CCE942-7B40-4629-AF04-208F3FFF83A8}" srcId="{39F1144F-3FB7-4C93-B97F-AEEE398A85B7}" destId="{97178D8C-C8B4-4D9E-8FFD-9A484C60A7E3}" srcOrd="1" destOrd="0" parTransId="{795B15C9-F1DE-4803-9A80-E8B52CD8AD6D}" sibTransId="{555E3640-2B5B-4421-8755-0C873FC5A74D}"/>
    <dgm:cxn modelId="{53823E63-A028-4155-9A98-9A27C8C2C337}" srcId="{44CB9693-2DD7-4905-BC06-8D22BDBDEC49}" destId="{C8D73E4A-BED2-48A0-A303-ECB2F11F2D4D}" srcOrd="2" destOrd="0" parTransId="{9B26168A-8B5E-4118-BE12-535260A1B73C}" sibTransId="{0B2E4F68-9E65-4988-9D4B-307B7DD51B1F}"/>
    <dgm:cxn modelId="{E3AE2B65-2D52-4454-A1A9-4A9B216D5697}" type="presOf" srcId="{A249A33D-DF8D-43F1-A302-C5658B78F170}" destId="{ED46EC3E-0418-47D9-8A51-112A7867120F}" srcOrd="0" destOrd="4" presId="urn:microsoft.com/office/officeart/2005/8/layout/bList2"/>
    <dgm:cxn modelId="{81B17B47-5626-41E0-BAF7-671D9BCAAB45}" type="presOf" srcId="{752968AE-A9CD-4A62-846E-2994EF7BFE1B}" destId="{71E11028-EC0A-48AD-A226-E51B5A15E60C}" srcOrd="0" destOrd="0" presId="urn:microsoft.com/office/officeart/2005/8/layout/bList2"/>
    <dgm:cxn modelId="{9E06FC71-A1FD-4EDE-9C33-5883E261B26D}" type="presOf" srcId="{2DB19874-BD0A-46CB-AF96-30B8F962EFF1}" destId="{D9F35920-4E73-4E63-83B9-78A5EB8071D1}" srcOrd="0" destOrd="6" presId="urn:microsoft.com/office/officeart/2005/8/layout/bList2"/>
    <dgm:cxn modelId="{61CE5375-C48E-418B-9FAA-BADD84CE6A7F}" type="presOf" srcId="{39F1144F-3FB7-4C93-B97F-AEEE398A85B7}" destId="{ED46EC3E-0418-47D9-8A51-112A7867120F}" srcOrd="0" destOrd="3" presId="urn:microsoft.com/office/officeart/2005/8/layout/bList2"/>
    <dgm:cxn modelId="{B105EA75-DDE4-42BE-BC26-EEF21CC6E930}" srcId="{44CB9693-2DD7-4905-BC06-8D22BDBDEC49}" destId="{39F1144F-3FB7-4C93-B97F-AEEE398A85B7}" srcOrd="3" destOrd="0" parTransId="{22AB9801-E06D-43B0-B6B4-115E02EA9CFF}" sibTransId="{AC1CA75C-E6F3-4379-9112-D6D674541D53}"/>
    <dgm:cxn modelId="{A8D1607F-3B21-4B41-AD5A-3914A84ADE11}" srcId="{65C86159-7CEE-4ABB-8E4F-F35A0A098F7A}" destId="{44CB9693-2DD7-4905-BC06-8D22BDBDEC49}" srcOrd="0" destOrd="0" parTransId="{5B936B77-DF48-4E63-902C-630795BC7B3C}" sibTransId="{752968AE-A9CD-4A62-846E-2994EF7BFE1B}"/>
    <dgm:cxn modelId="{44A5B187-68C0-407F-ADCB-B09243B3D70F}" srcId="{EA13456F-EBD3-4C4A-8526-FC1BE687CC1A}" destId="{8FC409DD-77C2-4E12-9F27-23637EBD516D}" srcOrd="4" destOrd="0" parTransId="{77749D28-4368-4DB7-877D-5A5BD8887A5B}" sibTransId="{9FCAE77B-3FEF-402B-B493-109C2D607E78}"/>
    <dgm:cxn modelId="{E0DE648B-4F53-4AA5-B6A3-829A5D9F05AD}" srcId="{39F1144F-3FB7-4C93-B97F-AEEE398A85B7}" destId="{A249A33D-DF8D-43F1-A302-C5658B78F170}" srcOrd="0" destOrd="0" parTransId="{E199B530-01FA-4D4C-8C76-2A9D627478AE}" sibTransId="{542B6FD8-3FB3-49D3-BB3B-755C5F89D0F1}"/>
    <dgm:cxn modelId="{3820AF8E-5D9B-4920-84BF-BF0758AEC582}" type="presOf" srcId="{FA0FFD2B-EBC5-4322-B067-E6193AC79695}" destId="{D9F35920-4E73-4E63-83B9-78A5EB8071D1}" srcOrd="0" destOrd="2" presId="urn:microsoft.com/office/officeart/2005/8/layout/bList2"/>
    <dgm:cxn modelId="{DE99F091-70ED-42F3-B840-01834092A894}" type="presOf" srcId="{44CB9693-2DD7-4905-BC06-8D22BDBDEC49}" destId="{A66A2D8D-B069-476E-BA71-6CB635AE5578}" srcOrd="0" destOrd="0" presId="urn:microsoft.com/office/officeart/2005/8/layout/bList2"/>
    <dgm:cxn modelId="{7E426A94-972F-4F14-8043-C99A3BFDA3A9}" srcId="{44CB9693-2DD7-4905-BC06-8D22BDBDEC49}" destId="{57706D15-9990-47B6-B0E2-FC2F9188998B}" srcOrd="4" destOrd="0" parTransId="{E7E729F0-4CF9-4233-B09D-EA3FD2A5FA2B}" sibTransId="{6AEE3DC4-D062-48AE-9C1C-70CEED9FC601}"/>
    <dgm:cxn modelId="{FA68D999-31E9-453D-983F-3450659C9619}" type="presOf" srcId="{F4746785-4235-4C12-A3BC-BD9C653B64DC}" destId="{D9F35920-4E73-4E63-83B9-78A5EB8071D1}" srcOrd="0" destOrd="4" presId="urn:microsoft.com/office/officeart/2005/8/layout/bList2"/>
    <dgm:cxn modelId="{15118F9F-D696-4C48-AE1C-0B14168ED52B}" type="presOf" srcId="{8FC409DD-77C2-4E12-9F27-23637EBD516D}" destId="{D9F35920-4E73-4E63-83B9-78A5EB8071D1}" srcOrd="0" destOrd="8" presId="urn:microsoft.com/office/officeart/2005/8/layout/bList2"/>
    <dgm:cxn modelId="{BC1090A9-39E3-4177-8B71-466941CB09C4}" srcId="{44CB9693-2DD7-4905-BC06-8D22BDBDEC49}" destId="{63F58271-36AB-403D-847C-B19A14D7D6D7}" srcOrd="1" destOrd="0" parTransId="{AE9311DC-7467-40AB-AFF9-E1E9EA58BA71}" sibTransId="{2F94976E-0FED-4279-9BBE-77812E8612DC}"/>
    <dgm:cxn modelId="{84A171AB-F383-4A25-AD2E-05236080509F}" type="presOf" srcId="{43B847ED-9A65-41C9-A3C5-FE4CEFDBE4BD}" destId="{D9F35920-4E73-4E63-83B9-78A5EB8071D1}" srcOrd="0" destOrd="0" presId="urn:microsoft.com/office/officeart/2005/8/layout/bList2"/>
    <dgm:cxn modelId="{DE17B3AE-B68B-4B78-A838-9B6EFA2AA12D}" type="presOf" srcId="{C5760613-E2FF-4DDB-9C8D-2BC0312A64D9}" destId="{ED46EC3E-0418-47D9-8A51-112A7867120F}" srcOrd="0" destOrd="0" presId="urn:microsoft.com/office/officeart/2005/8/layout/bList2"/>
    <dgm:cxn modelId="{C0F7D9AE-5413-4E1E-9302-77B08E8F6C93}" srcId="{65C86159-7CEE-4ABB-8E4F-F35A0A098F7A}" destId="{A120D105-35F5-4081-9464-E7D66DE2DE54}" srcOrd="1" destOrd="0" parTransId="{3F72EF37-3E5D-4D27-A401-7465AF94C0C4}" sibTransId="{A6F94562-3851-4CCC-89D5-E53AEA45E7FE}"/>
    <dgm:cxn modelId="{FA2D0EB2-3303-4E1E-AF3B-A0C149350CC3}" srcId="{A120D105-35F5-4081-9464-E7D66DE2DE54}" destId="{FA0FFD2B-EBC5-4322-B067-E6193AC79695}" srcOrd="2" destOrd="0" parTransId="{AD375D98-796C-4003-8F12-CBDD32D81AA2}" sibTransId="{71DF3218-5A9C-4146-869D-71C349EEF7D2}"/>
    <dgm:cxn modelId="{0C8FC9C2-0EFF-4166-AA0C-475527E165C0}" type="presOf" srcId="{14B46769-9B81-495B-84BA-F88543190903}" destId="{D9F35920-4E73-4E63-83B9-78A5EB8071D1}" srcOrd="0" destOrd="7" presId="urn:microsoft.com/office/officeart/2005/8/layout/bList2"/>
    <dgm:cxn modelId="{F9B05AD1-D044-4255-8975-4732827C6CFA}" type="presOf" srcId="{591408C1-8D00-4FBA-888D-E05AA92C37FB}" destId="{D9F35920-4E73-4E63-83B9-78A5EB8071D1}" srcOrd="0" destOrd="1" presId="urn:microsoft.com/office/officeart/2005/8/layout/bList2"/>
    <dgm:cxn modelId="{6B7379D4-E7E9-4ED5-8C44-1B824BC9181B}" srcId="{EA13456F-EBD3-4C4A-8526-FC1BE687CC1A}" destId="{2DB19874-BD0A-46CB-AF96-30B8F962EFF1}" srcOrd="2" destOrd="0" parTransId="{A94AF197-01A4-4BD7-B3FB-A65436857695}" sibTransId="{E2D2E124-5927-4FCF-AD46-7DC2B9AE7FF6}"/>
    <dgm:cxn modelId="{8D907BD6-5EFA-4D27-8BF9-351619CEAD80}" srcId="{44CB9693-2DD7-4905-BC06-8D22BDBDEC49}" destId="{C5760613-E2FF-4DDB-9C8D-2BC0312A64D9}" srcOrd="0" destOrd="0" parTransId="{5E993A43-1026-440F-818D-4AB659F9A0E8}" sibTransId="{DD1C4AF9-DC48-450A-895E-5194D5738F60}"/>
    <dgm:cxn modelId="{6D1DA8D9-99DE-4839-ABC0-0D4A9CB5646A}" srcId="{EA13456F-EBD3-4C4A-8526-FC1BE687CC1A}" destId="{14B46769-9B81-495B-84BA-F88543190903}" srcOrd="3" destOrd="0" parTransId="{477213B2-B264-4616-9DE6-7BDDBB68C632}" sibTransId="{1A6AF1C4-988C-4663-8716-B65DC70B3ED5}"/>
    <dgm:cxn modelId="{F8A35ADC-E872-4565-B0DB-F48E003A627C}" type="presOf" srcId="{EA13456F-EBD3-4C4A-8526-FC1BE687CC1A}" destId="{D9F35920-4E73-4E63-83B9-78A5EB8071D1}" srcOrd="0" destOrd="3" presId="urn:microsoft.com/office/officeart/2005/8/layout/bList2"/>
    <dgm:cxn modelId="{0FE1D6DE-D679-4D78-9306-A734C3828C72}" type="presOf" srcId="{97178D8C-C8B4-4D9E-8FFD-9A484C60A7E3}" destId="{ED46EC3E-0418-47D9-8A51-112A7867120F}" srcOrd="0" destOrd="5" presId="urn:microsoft.com/office/officeart/2005/8/layout/bList2"/>
    <dgm:cxn modelId="{C104F8F8-7A14-46ED-B8BD-C49C1CC9A080}" type="presOf" srcId="{63F58271-36AB-403D-847C-B19A14D7D6D7}" destId="{ED46EC3E-0418-47D9-8A51-112A7867120F}" srcOrd="0" destOrd="1" presId="urn:microsoft.com/office/officeart/2005/8/layout/bList2"/>
    <dgm:cxn modelId="{44A50F91-4DAB-4C7C-B43A-7FD23B82FC2C}" type="presParOf" srcId="{D5C34E7D-D493-41B0-9078-F15CEDB31E67}" destId="{5A3FFF72-E02E-4819-B567-04F3A8E0200E}" srcOrd="0" destOrd="0" presId="urn:microsoft.com/office/officeart/2005/8/layout/bList2"/>
    <dgm:cxn modelId="{BE38FF6E-A286-4E53-BF64-7713C523571A}" type="presParOf" srcId="{5A3FFF72-E02E-4819-B567-04F3A8E0200E}" destId="{ED46EC3E-0418-47D9-8A51-112A7867120F}" srcOrd="0" destOrd="0" presId="urn:microsoft.com/office/officeart/2005/8/layout/bList2"/>
    <dgm:cxn modelId="{1B274222-56A7-4A36-9B67-EEAEB0DA108F}" type="presParOf" srcId="{5A3FFF72-E02E-4819-B567-04F3A8E0200E}" destId="{A66A2D8D-B069-476E-BA71-6CB635AE5578}" srcOrd="1" destOrd="0" presId="urn:microsoft.com/office/officeart/2005/8/layout/bList2"/>
    <dgm:cxn modelId="{87037B12-7FDD-4845-8DD5-6408D78BAF5D}" type="presParOf" srcId="{5A3FFF72-E02E-4819-B567-04F3A8E0200E}" destId="{DA2CF091-52CB-4E2C-8F8D-AE0BA07DF1D1}" srcOrd="2" destOrd="0" presId="urn:microsoft.com/office/officeart/2005/8/layout/bList2"/>
    <dgm:cxn modelId="{35F92BD1-ECCA-486F-99A4-F509AAF1F88F}" type="presParOf" srcId="{5A3FFF72-E02E-4819-B567-04F3A8E0200E}" destId="{7290366A-B40A-463D-8905-9B26E3E63048}" srcOrd="3" destOrd="0" presId="urn:microsoft.com/office/officeart/2005/8/layout/bList2"/>
    <dgm:cxn modelId="{54A396E4-9343-4A9C-B6EC-491C8D74FE48}" type="presParOf" srcId="{D5C34E7D-D493-41B0-9078-F15CEDB31E67}" destId="{71E11028-EC0A-48AD-A226-E51B5A15E60C}" srcOrd="1" destOrd="0" presId="urn:microsoft.com/office/officeart/2005/8/layout/bList2"/>
    <dgm:cxn modelId="{1B98E40A-3C3C-4805-9040-4A05BB2BC583}" type="presParOf" srcId="{D5C34E7D-D493-41B0-9078-F15CEDB31E67}" destId="{A6DCDE23-C5B5-4BA1-930C-2076A33476AB}" srcOrd="2" destOrd="0" presId="urn:microsoft.com/office/officeart/2005/8/layout/bList2"/>
    <dgm:cxn modelId="{FA22B1D5-E055-4FB7-ACB6-A65B98B76977}" type="presParOf" srcId="{A6DCDE23-C5B5-4BA1-930C-2076A33476AB}" destId="{D9F35920-4E73-4E63-83B9-78A5EB8071D1}" srcOrd="0" destOrd="0" presId="urn:microsoft.com/office/officeart/2005/8/layout/bList2"/>
    <dgm:cxn modelId="{137D9551-888D-427D-A27F-AFBC2EEAC853}" type="presParOf" srcId="{A6DCDE23-C5B5-4BA1-930C-2076A33476AB}" destId="{71090D69-BA35-4603-8E3E-5FC48F36D770}" srcOrd="1" destOrd="0" presId="urn:microsoft.com/office/officeart/2005/8/layout/bList2"/>
    <dgm:cxn modelId="{07FB8509-E6FE-4FF0-A9C8-811A7F57ADAC}" type="presParOf" srcId="{A6DCDE23-C5B5-4BA1-930C-2076A33476AB}" destId="{270A3700-4FEA-4D3E-AEFF-CC7088060C23}" srcOrd="2" destOrd="0" presId="urn:microsoft.com/office/officeart/2005/8/layout/bList2"/>
    <dgm:cxn modelId="{B3FE45A5-E7AD-4CC0-94D7-C4D8B16C4107}" type="presParOf" srcId="{A6DCDE23-C5B5-4BA1-930C-2076A33476AB}" destId="{2D3B1D9A-D7F0-4B9E-83CF-8C298738E6A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2991A3-6381-4E3A-8E8B-3DF20FE903B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E"/>
        </a:p>
      </dgm:t>
    </dgm:pt>
    <dgm:pt modelId="{CC4C07D4-EE6A-4E5F-BFEE-5618AF16CDF6}">
      <dgm:prSet phldrT="[Text]"/>
      <dgm:spPr>
        <a:solidFill>
          <a:srgbClr val="FF0000"/>
        </a:solidFill>
      </dgm:spPr>
      <dgm:t>
        <a:bodyPr/>
        <a:lstStyle/>
        <a:p>
          <a:r>
            <a:rPr lang="en-IE" dirty="0"/>
            <a:t>Recruitment Freeze &amp; Sub-committee</a:t>
          </a:r>
        </a:p>
      </dgm:t>
    </dgm:pt>
    <dgm:pt modelId="{8B45082E-19AB-4899-99FA-0FE1A580F641}" type="parTrans" cxnId="{BD7FC357-77FB-415D-891C-1DE9313FF8E9}">
      <dgm:prSet/>
      <dgm:spPr/>
      <dgm:t>
        <a:bodyPr/>
        <a:lstStyle/>
        <a:p>
          <a:endParaRPr lang="en-IE"/>
        </a:p>
      </dgm:t>
    </dgm:pt>
    <dgm:pt modelId="{C8DA2CFB-CBC0-4595-9551-C16AAD4875EF}" type="sibTrans" cxnId="{BD7FC357-77FB-415D-891C-1DE9313FF8E9}">
      <dgm:prSet/>
      <dgm:spPr/>
      <dgm:t>
        <a:bodyPr/>
        <a:lstStyle/>
        <a:p>
          <a:endParaRPr lang="en-IE"/>
        </a:p>
      </dgm:t>
    </dgm:pt>
    <dgm:pt modelId="{2F7E7160-C04D-409D-82C8-573F3079E743}">
      <dgm:prSet phldrT="[Text]"/>
      <dgm:spPr>
        <a:solidFill>
          <a:srgbClr val="0070C0"/>
        </a:solidFill>
      </dgm:spPr>
      <dgm:t>
        <a:bodyPr/>
        <a:lstStyle/>
        <a:p>
          <a:r>
            <a:rPr lang="en-IE" dirty="0"/>
            <a:t>12 month Staff plans</a:t>
          </a:r>
        </a:p>
      </dgm:t>
    </dgm:pt>
    <dgm:pt modelId="{20FA92EF-E5E3-4632-890E-20A9EB3DB023}" type="parTrans" cxnId="{22E75E2A-55AE-410B-8A2C-D03C7E9C4FC9}">
      <dgm:prSet/>
      <dgm:spPr/>
      <dgm:t>
        <a:bodyPr/>
        <a:lstStyle/>
        <a:p>
          <a:endParaRPr lang="en-IE"/>
        </a:p>
      </dgm:t>
    </dgm:pt>
    <dgm:pt modelId="{9E68542B-982C-4FEF-910E-EE54691BD55E}" type="sibTrans" cxnId="{22E75E2A-55AE-410B-8A2C-D03C7E9C4FC9}">
      <dgm:prSet/>
      <dgm:spPr/>
      <dgm:t>
        <a:bodyPr/>
        <a:lstStyle/>
        <a:p>
          <a:endParaRPr lang="en-IE"/>
        </a:p>
      </dgm:t>
    </dgm:pt>
    <dgm:pt modelId="{24AB3433-8FDF-4FAF-8181-3D2671D3EA16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Strategic Staff plans</a:t>
          </a:r>
        </a:p>
      </dgm:t>
    </dgm:pt>
    <dgm:pt modelId="{B335189F-CC58-4B32-9A19-F7A40E979FEF}" type="parTrans" cxnId="{022A4D03-08B9-4DFB-820E-C0F5EC4D507E}">
      <dgm:prSet/>
      <dgm:spPr/>
      <dgm:t>
        <a:bodyPr/>
        <a:lstStyle/>
        <a:p>
          <a:endParaRPr lang="en-IE"/>
        </a:p>
      </dgm:t>
    </dgm:pt>
    <dgm:pt modelId="{DA225687-F622-40CD-BA7B-86DCE79A32F2}" type="sibTrans" cxnId="{022A4D03-08B9-4DFB-820E-C0F5EC4D507E}">
      <dgm:prSet/>
      <dgm:spPr/>
      <dgm:t>
        <a:bodyPr/>
        <a:lstStyle/>
        <a:p>
          <a:endParaRPr lang="en-IE"/>
        </a:p>
      </dgm:t>
    </dgm:pt>
    <dgm:pt modelId="{9F94405E-3BD6-44EA-9C9D-A80ACC621F5F}" type="pres">
      <dgm:prSet presAssocID="{222991A3-6381-4E3A-8E8B-3DF20FE903BA}" presName="Name0" presStyleCnt="0">
        <dgm:presLayoutVars>
          <dgm:chMax val="7"/>
          <dgm:chPref val="7"/>
          <dgm:dir/>
        </dgm:presLayoutVars>
      </dgm:prSet>
      <dgm:spPr/>
    </dgm:pt>
    <dgm:pt modelId="{6001053B-2372-4F8F-94AF-FBAB0F024E5A}" type="pres">
      <dgm:prSet presAssocID="{222991A3-6381-4E3A-8E8B-3DF20FE903BA}" presName="Name1" presStyleCnt="0"/>
      <dgm:spPr/>
    </dgm:pt>
    <dgm:pt modelId="{6E4C4329-FFDE-4045-8050-2083270620E8}" type="pres">
      <dgm:prSet presAssocID="{222991A3-6381-4E3A-8E8B-3DF20FE903BA}" presName="cycle" presStyleCnt="0"/>
      <dgm:spPr/>
    </dgm:pt>
    <dgm:pt modelId="{D2C563F4-13D5-479B-AC45-62F3B2DAF987}" type="pres">
      <dgm:prSet presAssocID="{222991A3-6381-4E3A-8E8B-3DF20FE903BA}" presName="srcNode" presStyleLbl="node1" presStyleIdx="0" presStyleCnt="3"/>
      <dgm:spPr/>
    </dgm:pt>
    <dgm:pt modelId="{4DBBBF2A-5AFF-4767-A1A9-88909C59A08C}" type="pres">
      <dgm:prSet presAssocID="{222991A3-6381-4E3A-8E8B-3DF20FE903BA}" presName="conn" presStyleLbl="parChTrans1D2" presStyleIdx="0" presStyleCnt="1"/>
      <dgm:spPr/>
    </dgm:pt>
    <dgm:pt modelId="{C120DB61-9723-45D1-8DF6-489486AD54A9}" type="pres">
      <dgm:prSet presAssocID="{222991A3-6381-4E3A-8E8B-3DF20FE903BA}" presName="extraNode" presStyleLbl="node1" presStyleIdx="0" presStyleCnt="3"/>
      <dgm:spPr/>
    </dgm:pt>
    <dgm:pt modelId="{A455F6B1-EB59-49B9-9014-DD3E8E5E11B5}" type="pres">
      <dgm:prSet presAssocID="{222991A3-6381-4E3A-8E8B-3DF20FE903BA}" presName="dstNode" presStyleLbl="node1" presStyleIdx="0" presStyleCnt="3"/>
      <dgm:spPr/>
    </dgm:pt>
    <dgm:pt modelId="{D73A1AAD-1CF5-4DF3-9627-025E4CAE88B0}" type="pres">
      <dgm:prSet presAssocID="{CC4C07D4-EE6A-4E5F-BFEE-5618AF16CDF6}" presName="text_1" presStyleLbl="node1" presStyleIdx="0" presStyleCnt="3">
        <dgm:presLayoutVars>
          <dgm:bulletEnabled val="1"/>
        </dgm:presLayoutVars>
      </dgm:prSet>
      <dgm:spPr/>
    </dgm:pt>
    <dgm:pt modelId="{473B2B0E-2CE2-4EC6-BE0C-1EF5DEDCC915}" type="pres">
      <dgm:prSet presAssocID="{CC4C07D4-EE6A-4E5F-BFEE-5618AF16CDF6}" presName="accent_1" presStyleCnt="0"/>
      <dgm:spPr/>
    </dgm:pt>
    <dgm:pt modelId="{526FA38E-8394-4C2F-9A13-49A201CD84CB}" type="pres">
      <dgm:prSet presAssocID="{CC4C07D4-EE6A-4E5F-BFEE-5618AF16CDF6}" presName="accentRepeatNode" presStyleLbl="solidFgAcc1" presStyleIdx="0" presStyleCnt="3"/>
      <dgm:spPr>
        <a:ln>
          <a:solidFill>
            <a:srgbClr val="FF0000"/>
          </a:solidFill>
        </a:ln>
      </dgm:spPr>
    </dgm:pt>
    <dgm:pt modelId="{C0D6B314-8FE8-4E76-8685-10CC1F6755F8}" type="pres">
      <dgm:prSet presAssocID="{2F7E7160-C04D-409D-82C8-573F3079E743}" presName="text_2" presStyleLbl="node1" presStyleIdx="1" presStyleCnt="3">
        <dgm:presLayoutVars>
          <dgm:bulletEnabled val="1"/>
        </dgm:presLayoutVars>
      </dgm:prSet>
      <dgm:spPr/>
    </dgm:pt>
    <dgm:pt modelId="{66D0AC90-E875-4182-8789-DFF12D182F45}" type="pres">
      <dgm:prSet presAssocID="{2F7E7160-C04D-409D-82C8-573F3079E743}" presName="accent_2" presStyleCnt="0"/>
      <dgm:spPr/>
    </dgm:pt>
    <dgm:pt modelId="{0AF6B534-8083-413C-B843-353FA1887B3A}" type="pres">
      <dgm:prSet presAssocID="{2F7E7160-C04D-409D-82C8-573F3079E743}" presName="accentRepeatNode" presStyleLbl="solidFgAcc1" presStyleIdx="1" presStyleCnt="3"/>
      <dgm:spPr>
        <a:ln>
          <a:solidFill>
            <a:srgbClr val="0070C0"/>
          </a:solidFill>
        </a:ln>
      </dgm:spPr>
    </dgm:pt>
    <dgm:pt modelId="{18EF59CC-052D-4616-8CAA-4AC6B649B513}" type="pres">
      <dgm:prSet presAssocID="{24AB3433-8FDF-4FAF-8181-3D2671D3EA16}" presName="text_3" presStyleLbl="node1" presStyleIdx="2" presStyleCnt="3">
        <dgm:presLayoutVars>
          <dgm:bulletEnabled val="1"/>
        </dgm:presLayoutVars>
      </dgm:prSet>
      <dgm:spPr/>
    </dgm:pt>
    <dgm:pt modelId="{F20274D5-EE21-4AB3-892D-4DF2C0AAF8DA}" type="pres">
      <dgm:prSet presAssocID="{24AB3433-8FDF-4FAF-8181-3D2671D3EA16}" presName="accent_3" presStyleCnt="0"/>
      <dgm:spPr/>
    </dgm:pt>
    <dgm:pt modelId="{3610D7F7-4115-49A9-BB90-67FA0CE3C5EA}" type="pres">
      <dgm:prSet presAssocID="{24AB3433-8FDF-4FAF-8181-3D2671D3EA16}" presName="accentRepeatNode" presStyleLbl="solidFgAcc1" presStyleIdx="2" presStyleCnt="3"/>
      <dgm:spPr>
        <a:ln>
          <a:solidFill>
            <a:srgbClr val="00B050"/>
          </a:solidFill>
        </a:ln>
      </dgm:spPr>
    </dgm:pt>
  </dgm:ptLst>
  <dgm:cxnLst>
    <dgm:cxn modelId="{022A4D03-08B9-4DFB-820E-C0F5EC4D507E}" srcId="{222991A3-6381-4E3A-8E8B-3DF20FE903BA}" destId="{24AB3433-8FDF-4FAF-8181-3D2671D3EA16}" srcOrd="2" destOrd="0" parTransId="{B335189F-CC58-4B32-9A19-F7A40E979FEF}" sibTransId="{DA225687-F622-40CD-BA7B-86DCE79A32F2}"/>
    <dgm:cxn modelId="{22E75E2A-55AE-410B-8A2C-D03C7E9C4FC9}" srcId="{222991A3-6381-4E3A-8E8B-3DF20FE903BA}" destId="{2F7E7160-C04D-409D-82C8-573F3079E743}" srcOrd="1" destOrd="0" parTransId="{20FA92EF-E5E3-4632-890E-20A9EB3DB023}" sibTransId="{9E68542B-982C-4FEF-910E-EE54691BD55E}"/>
    <dgm:cxn modelId="{4570EB3B-3C60-4E89-9E7B-12EF64F0597C}" type="presOf" srcId="{222991A3-6381-4E3A-8E8B-3DF20FE903BA}" destId="{9F94405E-3BD6-44EA-9C9D-A80ACC621F5F}" srcOrd="0" destOrd="0" presId="urn:microsoft.com/office/officeart/2008/layout/VerticalCurvedList"/>
    <dgm:cxn modelId="{CEACBA62-B0DC-4F8F-8B76-7E3F1516ED84}" type="presOf" srcId="{CC4C07D4-EE6A-4E5F-BFEE-5618AF16CDF6}" destId="{D73A1AAD-1CF5-4DF3-9627-025E4CAE88B0}" srcOrd="0" destOrd="0" presId="urn:microsoft.com/office/officeart/2008/layout/VerticalCurvedList"/>
    <dgm:cxn modelId="{BD7FC357-77FB-415D-891C-1DE9313FF8E9}" srcId="{222991A3-6381-4E3A-8E8B-3DF20FE903BA}" destId="{CC4C07D4-EE6A-4E5F-BFEE-5618AF16CDF6}" srcOrd="0" destOrd="0" parTransId="{8B45082E-19AB-4899-99FA-0FE1A580F641}" sibTransId="{C8DA2CFB-CBC0-4595-9551-C16AAD4875EF}"/>
    <dgm:cxn modelId="{73D112D5-63D4-4139-BDCE-3E4EE5BCE679}" type="presOf" srcId="{C8DA2CFB-CBC0-4595-9551-C16AAD4875EF}" destId="{4DBBBF2A-5AFF-4767-A1A9-88909C59A08C}" srcOrd="0" destOrd="0" presId="urn:microsoft.com/office/officeart/2008/layout/VerticalCurvedList"/>
    <dgm:cxn modelId="{998EF4F8-4572-440E-B002-9F98FE6FDCB8}" type="presOf" srcId="{24AB3433-8FDF-4FAF-8181-3D2671D3EA16}" destId="{18EF59CC-052D-4616-8CAA-4AC6B649B513}" srcOrd="0" destOrd="0" presId="urn:microsoft.com/office/officeart/2008/layout/VerticalCurvedList"/>
    <dgm:cxn modelId="{142862FE-FCA6-4FAF-9B51-BCBF33C2EF29}" type="presOf" srcId="{2F7E7160-C04D-409D-82C8-573F3079E743}" destId="{C0D6B314-8FE8-4E76-8685-10CC1F6755F8}" srcOrd="0" destOrd="0" presId="urn:microsoft.com/office/officeart/2008/layout/VerticalCurvedList"/>
    <dgm:cxn modelId="{ABE8F00B-DED2-4C6F-909E-CE7EC072C0B0}" type="presParOf" srcId="{9F94405E-3BD6-44EA-9C9D-A80ACC621F5F}" destId="{6001053B-2372-4F8F-94AF-FBAB0F024E5A}" srcOrd="0" destOrd="0" presId="urn:microsoft.com/office/officeart/2008/layout/VerticalCurvedList"/>
    <dgm:cxn modelId="{80D7B070-0EFC-4107-A53C-9C2FAD377E59}" type="presParOf" srcId="{6001053B-2372-4F8F-94AF-FBAB0F024E5A}" destId="{6E4C4329-FFDE-4045-8050-2083270620E8}" srcOrd="0" destOrd="0" presId="urn:microsoft.com/office/officeart/2008/layout/VerticalCurvedList"/>
    <dgm:cxn modelId="{1AE1D66B-80C7-4927-BE13-94AAD9B5E8EF}" type="presParOf" srcId="{6E4C4329-FFDE-4045-8050-2083270620E8}" destId="{D2C563F4-13D5-479B-AC45-62F3B2DAF987}" srcOrd="0" destOrd="0" presId="urn:microsoft.com/office/officeart/2008/layout/VerticalCurvedList"/>
    <dgm:cxn modelId="{44452BB4-0DDD-4D76-B82A-4EEAA0B8089D}" type="presParOf" srcId="{6E4C4329-FFDE-4045-8050-2083270620E8}" destId="{4DBBBF2A-5AFF-4767-A1A9-88909C59A08C}" srcOrd="1" destOrd="0" presId="urn:microsoft.com/office/officeart/2008/layout/VerticalCurvedList"/>
    <dgm:cxn modelId="{F0A2388E-8FE7-4237-983B-221CB0600F2E}" type="presParOf" srcId="{6E4C4329-FFDE-4045-8050-2083270620E8}" destId="{C120DB61-9723-45D1-8DF6-489486AD54A9}" srcOrd="2" destOrd="0" presId="urn:microsoft.com/office/officeart/2008/layout/VerticalCurvedList"/>
    <dgm:cxn modelId="{8B467A47-71C1-4EEE-ABBA-62BE2986292A}" type="presParOf" srcId="{6E4C4329-FFDE-4045-8050-2083270620E8}" destId="{A455F6B1-EB59-49B9-9014-DD3E8E5E11B5}" srcOrd="3" destOrd="0" presId="urn:microsoft.com/office/officeart/2008/layout/VerticalCurvedList"/>
    <dgm:cxn modelId="{BA5DF966-706C-41E1-872E-1D374033CDBC}" type="presParOf" srcId="{6001053B-2372-4F8F-94AF-FBAB0F024E5A}" destId="{D73A1AAD-1CF5-4DF3-9627-025E4CAE88B0}" srcOrd="1" destOrd="0" presId="urn:microsoft.com/office/officeart/2008/layout/VerticalCurvedList"/>
    <dgm:cxn modelId="{7A969318-95B7-4748-A602-A2EA75F0D4BD}" type="presParOf" srcId="{6001053B-2372-4F8F-94AF-FBAB0F024E5A}" destId="{473B2B0E-2CE2-4EC6-BE0C-1EF5DEDCC915}" srcOrd="2" destOrd="0" presId="urn:microsoft.com/office/officeart/2008/layout/VerticalCurvedList"/>
    <dgm:cxn modelId="{B33E5309-58A4-45F0-B870-31DDCD98F72E}" type="presParOf" srcId="{473B2B0E-2CE2-4EC6-BE0C-1EF5DEDCC915}" destId="{526FA38E-8394-4C2F-9A13-49A201CD84CB}" srcOrd="0" destOrd="0" presId="urn:microsoft.com/office/officeart/2008/layout/VerticalCurvedList"/>
    <dgm:cxn modelId="{2CD7FE49-7491-4907-8F5B-B6F9DAAFBBF4}" type="presParOf" srcId="{6001053B-2372-4F8F-94AF-FBAB0F024E5A}" destId="{C0D6B314-8FE8-4E76-8685-10CC1F6755F8}" srcOrd="3" destOrd="0" presId="urn:microsoft.com/office/officeart/2008/layout/VerticalCurvedList"/>
    <dgm:cxn modelId="{FAFF6B14-E3C5-454D-91D9-426D3D43803A}" type="presParOf" srcId="{6001053B-2372-4F8F-94AF-FBAB0F024E5A}" destId="{66D0AC90-E875-4182-8789-DFF12D182F45}" srcOrd="4" destOrd="0" presId="urn:microsoft.com/office/officeart/2008/layout/VerticalCurvedList"/>
    <dgm:cxn modelId="{EF44B921-DFEF-42C1-A5CF-68B625473391}" type="presParOf" srcId="{66D0AC90-E875-4182-8789-DFF12D182F45}" destId="{0AF6B534-8083-413C-B843-353FA1887B3A}" srcOrd="0" destOrd="0" presId="urn:microsoft.com/office/officeart/2008/layout/VerticalCurvedList"/>
    <dgm:cxn modelId="{A528DC59-C9F5-4E32-9DBF-3227AD6CA7BF}" type="presParOf" srcId="{6001053B-2372-4F8F-94AF-FBAB0F024E5A}" destId="{18EF59CC-052D-4616-8CAA-4AC6B649B513}" srcOrd="5" destOrd="0" presId="urn:microsoft.com/office/officeart/2008/layout/VerticalCurvedList"/>
    <dgm:cxn modelId="{D686AE2B-7543-45FB-9903-13B5B94BC1C6}" type="presParOf" srcId="{6001053B-2372-4F8F-94AF-FBAB0F024E5A}" destId="{F20274D5-EE21-4AB3-892D-4DF2C0AAF8DA}" srcOrd="6" destOrd="0" presId="urn:microsoft.com/office/officeart/2008/layout/VerticalCurvedList"/>
    <dgm:cxn modelId="{9F84E5AB-C089-4986-8186-0096D9C7A1C0}" type="presParOf" srcId="{F20274D5-EE21-4AB3-892D-4DF2C0AAF8DA}" destId="{3610D7F7-4115-49A9-BB90-67FA0CE3C5E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ADFBBF-A931-4828-A0D1-99CCC5F00A4D}">
      <dsp:nvSpPr>
        <dsp:cNvPr id="0" name=""/>
        <dsp:cNvSpPr/>
      </dsp:nvSpPr>
      <dsp:spPr>
        <a:xfrm rot="10800000">
          <a:off x="1199208" y="0"/>
          <a:ext cx="3639643" cy="1129825"/>
        </a:xfrm>
        <a:prstGeom prst="homePlate">
          <a:avLst/>
        </a:prstGeom>
        <a:solidFill>
          <a:schemeClr val="tx1">
            <a:lumMod val="65000"/>
            <a:lumOff val="3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222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 dirty="0"/>
            <a:t>Resource Planning</a:t>
          </a:r>
        </a:p>
      </dsp:txBody>
      <dsp:txXfrm rot="10800000">
        <a:off x="1481664" y="0"/>
        <a:ext cx="3357187" cy="1129825"/>
      </dsp:txXfrm>
    </dsp:sp>
    <dsp:sp modelId="{F41A9778-494A-4C48-82E6-D5453B0176A7}">
      <dsp:nvSpPr>
        <dsp:cNvPr id="0" name=""/>
        <dsp:cNvSpPr/>
      </dsp:nvSpPr>
      <dsp:spPr>
        <a:xfrm>
          <a:off x="634295" y="0"/>
          <a:ext cx="1129825" cy="112982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C26A2A-E658-43B7-92CF-F1B6DC4AF747}">
      <dsp:nvSpPr>
        <dsp:cNvPr id="0" name=""/>
        <dsp:cNvSpPr/>
      </dsp:nvSpPr>
      <dsp:spPr>
        <a:xfrm rot="10800000">
          <a:off x="1199208" y="1467087"/>
          <a:ext cx="3639643" cy="11298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222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 dirty="0"/>
            <a:t>Operational Workforce Planning</a:t>
          </a:r>
        </a:p>
      </dsp:txBody>
      <dsp:txXfrm rot="10800000">
        <a:off x="1481664" y="1467087"/>
        <a:ext cx="3357187" cy="1129825"/>
      </dsp:txXfrm>
    </dsp:sp>
    <dsp:sp modelId="{35FD52EA-01AC-411E-9C32-F0B435C8BFC5}">
      <dsp:nvSpPr>
        <dsp:cNvPr id="0" name=""/>
        <dsp:cNvSpPr/>
      </dsp:nvSpPr>
      <dsp:spPr>
        <a:xfrm>
          <a:off x="634295" y="1467087"/>
          <a:ext cx="1129825" cy="112982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C92AD-E31B-43DA-A444-130841A3B879}">
      <dsp:nvSpPr>
        <dsp:cNvPr id="0" name=""/>
        <dsp:cNvSpPr/>
      </dsp:nvSpPr>
      <dsp:spPr>
        <a:xfrm rot="10800000">
          <a:off x="1199208" y="2934174"/>
          <a:ext cx="3639643" cy="1129825"/>
        </a:xfrm>
        <a:prstGeom prst="homePlat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8222" tIns="99060" rIns="184912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 dirty="0"/>
            <a:t>Strategic Workforce Planning</a:t>
          </a:r>
        </a:p>
      </dsp:txBody>
      <dsp:txXfrm rot="10800000">
        <a:off x="1481664" y="2934174"/>
        <a:ext cx="3357187" cy="1129825"/>
      </dsp:txXfrm>
    </dsp:sp>
    <dsp:sp modelId="{EBC8A0B9-14AB-4043-BDE4-3280241E6D2F}">
      <dsp:nvSpPr>
        <dsp:cNvPr id="0" name=""/>
        <dsp:cNvSpPr/>
      </dsp:nvSpPr>
      <dsp:spPr>
        <a:xfrm>
          <a:off x="634295" y="2934174"/>
          <a:ext cx="1129825" cy="112982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6EC3E-0418-47D9-8A51-112A7867120F}">
      <dsp:nvSpPr>
        <dsp:cNvPr id="0" name=""/>
        <dsp:cNvSpPr/>
      </dsp:nvSpPr>
      <dsp:spPr>
        <a:xfrm>
          <a:off x="0" y="554409"/>
          <a:ext cx="3389852" cy="27931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b="1" kern="1200" dirty="0">
              <a:solidFill>
                <a:srgbClr val="3E6DB2"/>
              </a:solidFill>
            </a:rPr>
            <a:t>Tactical. Short Term.</a:t>
          </a:r>
          <a:endParaRPr lang="en-IE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3E6DB2"/>
              </a:solidFill>
              <a:latin typeface="Calibri"/>
              <a:ea typeface="+mn-ea"/>
              <a:cs typeface="+mn-cs"/>
            </a:rPr>
            <a:t>Start in Jan 2022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3E6DB2"/>
              </a:solidFill>
            </a:rPr>
            <a:t>Moving on from Recruitment Freeze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3E6DB2"/>
              </a:solidFill>
            </a:rPr>
            <a:t>Staffing Plan developed</a:t>
          </a:r>
          <a:endParaRPr lang="en-I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3E6DB2"/>
              </a:solidFill>
            </a:rPr>
            <a:t>Approved by Dean / Chief Officer</a:t>
          </a:r>
          <a:endParaRPr lang="en-I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3E6DB2"/>
              </a:solidFill>
            </a:rPr>
            <a:t>Noted by Planning Group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3E6DB2"/>
              </a:solidFill>
            </a:rPr>
            <a:t>Operational, allows flexibility</a:t>
          </a:r>
        </a:p>
      </dsp:txBody>
      <dsp:txXfrm>
        <a:off x="65448" y="619857"/>
        <a:ext cx="3258956" cy="2727742"/>
      </dsp:txXfrm>
    </dsp:sp>
    <dsp:sp modelId="{DA2CF091-52CB-4E2C-8F8D-AE0BA07DF1D1}">
      <dsp:nvSpPr>
        <dsp:cNvPr id="0" name=""/>
        <dsp:cNvSpPr/>
      </dsp:nvSpPr>
      <dsp:spPr>
        <a:xfrm>
          <a:off x="16593" y="3410998"/>
          <a:ext cx="3389852" cy="1088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0" rIns="59690" bIns="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4700" kern="1200" dirty="0"/>
            <a:t>Jan 2022</a:t>
          </a:r>
        </a:p>
      </dsp:txBody>
      <dsp:txXfrm>
        <a:off x="16593" y="3410998"/>
        <a:ext cx="2387220" cy="1088094"/>
      </dsp:txXfrm>
    </dsp:sp>
    <dsp:sp modelId="{7290366A-B40A-463D-8905-9B26E3E63048}">
      <dsp:nvSpPr>
        <dsp:cNvPr id="0" name=""/>
        <dsp:cNvSpPr/>
      </dsp:nvSpPr>
      <dsp:spPr>
        <a:xfrm>
          <a:off x="2486249" y="3422467"/>
          <a:ext cx="1186448" cy="118644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rgbClr val="FFFF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F35920-4E73-4E63-83B9-78A5EB8071D1}">
      <dsp:nvSpPr>
        <dsp:cNvPr id="0" name=""/>
        <dsp:cNvSpPr/>
      </dsp:nvSpPr>
      <dsp:spPr>
        <a:xfrm>
          <a:off x="3966632" y="560900"/>
          <a:ext cx="3389852" cy="2900835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b="1" kern="1200" dirty="0">
              <a:solidFill>
                <a:srgbClr val="00B050"/>
              </a:solidFill>
            </a:rPr>
            <a:t>Strategic. Long Term</a:t>
          </a:r>
          <a:endParaRPr lang="en-IE" sz="18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b="0" kern="1200">
              <a:solidFill>
                <a:srgbClr val="00B050"/>
              </a:solidFill>
            </a:rPr>
            <a:t>Jan 2023 onwards</a:t>
          </a:r>
          <a:endParaRPr lang="en-IE" sz="1800" b="0" kern="1200" dirty="0">
            <a:solidFill>
              <a:srgbClr val="00B05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00B050"/>
              </a:solidFill>
            </a:rPr>
            <a:t>Moving to long-term strategic planning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00B050"/>
              </a:solidFill>
            </a:rPr>
            <a:t>Comprehensive plans with: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00B050"/>
              </a:solidFill>
            </a:rPr>
            <a:t>Career planning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00B050"/>
              </a:solidFill>
            </a:rPr>
            <a:t>Succession plans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00B050"/>
              </a:solidFill>
            </a:rPr>
            <a:t>Targeted recruitment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E" sz="1800" kern="1200" dirty="0">
              <a:solidFill>
                <a:srgbClr val="00B050"/>
              </a:solidFill>
            </a:rPr>
            <a:t>Aligned to Trinity’s goals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IE" sz="1600" kern="1200" dirty="0"/>
        </a:p>
      </dsp:txBody>
      <dsp:txXfrm>
        <a:off x="4034602" y="628870"/>
        <a:ext cx="3253912" cy="2832865"/>
      </dsp:txXfrm>
    </dsp:sp>
    <dsp:sp modelId="{270A3700-4FEA-4D3E-AEFF-CC7088060C23}">
      <dsp:nvSpPr>
        <dsp:cNvPr id="0" name=""/>
        <dsp:cNvSpPr/>
      </dsp:nvSpPr>
      <dsp:spPr>
        <a:xfrm>
          <a:off x="3915784" y="3397552"/>
          <a:ext cx="3389852" cy="10880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70" tIns="0" rIns="59690" bIns="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4700" kern="1200" dirty="0"/>
            <a:t>2023</a:t>
          </a:r>
          <a:r>
            <a:rPr lang="en-IE" sz="4700" kern="1200" dirty="0">
              <a:sym typeface="Wingdings" panose="05000000000000000000" pitchFamily="2" charset="2"/>
            </a:rPr>
            <a:t></a:t>
          </a:r>
          <a:endParaRPr lang="en-IE" sz="4700" kern="1200" dirty="0"/>
        </a:p>
      </dsp:txBody>
      <dsp:txXfrm>
        <a:off x="3915784" y="3397552"/>
        <a:ext cx="2387220" cy="1088094"/>
      </dsp:txXfrm>
    </dsp:sp>
    <dsp:sp modelId="{2D3B1D9A-D7F0-4B9E-83CF-8C298738E6A1}">
      <dsp:nvSpPr>
        <dsp:cNvPr id="0" name=""/>
        <dsp:cNvSpPr/>
      </dsp:nvSpPr>
      <dsp:spPr>
        <a:xfrm>
          <a:off x="6449746" y="3449379"/>
          <a:ext cx="1186448" cy="118644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rgbClr val="FFFF0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BBBF2A-5AFF-4767-A1A9-88909C59A08C}">
      <dsp:nvSpPr>
        <dsp:cNvPr id="0" name=""/>
        <dsp:cNvSpPr/>
      </dsp:nvSpPr>
      <dsp:spPr>
        <a:xfrm>
          <a:off x="-5140274" y="-787415"/>
          <a:ext cx="6121430" cy="6121430"/>
        </a:xfrm>
        <a:prstGeom prst="blockArc">
          <a:avLst>
            <a:gd name="adj1" fmla="val 18900000"/>
            <a:gd name="adj2" fmla="val 2700000"/>
            <a:gd name="adj3" fmla="val 353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A1AAD-1CF5-4DF3-9627-025E4CAE88B0}">
      <dsp:nvSpPr>
        <dsp:cNvPr id="0" name=""/>
        <dsp:cNvSpPr/>
      </dsp:nvSpPr>
      <dsp:spPr>
        <a:xfrm>
          <a:off x="631068" y="454660"/>
          <a:ext cx="6115443" cy="909320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177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 dirty="0"/>
            <a:t>Recruitment Freeze &amp; Sub-committee</a:t>
          </a:r>
        </a:p>
      </dsp:txBody>
      <dsp:txXfrm>
        <a:off x="631068" y="454660"/>
        <a:ext cx="6115443" cy="909320"/>
      </dsp:txXfrm>
    </dsp:sp>
    <dsp:sp modelId="{526FA38E-8394-4C2F-9A13-49A201CD84CB}">
      <dsp:nvSpPr>
        <dsp:cNvPr id="0" name=""/>
        <dsp:cNvSpPr/>
      </dsp:nvSpPr>
      <dsp:spPr>
        <a:xfrm>
          <a:off x="62743" y="340995"/>
          <a:ext cx="1136650" cy="1136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D6B314-8FE8-4E76-8685-10CC1F6755F8}">
      <dsp:nvSpPr>
        <dsp:cNvPr id="0" name=""/>
        <dsp:cNvSpPr/>
      </dsp:nvSpPr>
      <dsp:spPr>
        <a:xfrm>
          <a:off x="961605" y="1818640"/>
          <a:ext cx="5784906" cy="90932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177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 dirty="0"/>
            <a:t>12 month Staff plans</a:t>
          </a:r>
        </a:p>
      </dsp:txBody>
      <dsp:txXfrm>
        <a:off x="961605" y="1818640"/>
        <a:ext cx="5784906" cy="909320"/>
      </dsp:txXfrm>
    </dsp:sp>
    <dsp:sp modelId="{0AF6B534-8083-413C-B843-353FA1887B3A}">
      <dsp:nvSpPr>
        <dsp:cNvPr id="0" name=""/>
        <dsp:cNvSpPr/>
      </dsp:nvSpPr>
      <dsp:spPr>
        <a:xfrm>
          <a:off x="393280" y="1704975"/>
          <a:ext cx="1136650" cy="1136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70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F59CC-052D-4616-8CAA-4AC6B649B513}">
      <dsp:nvSpPr>
        <dsp:cNvPr id="0" name=""/>
        <dsp:cNvSpPr/>
      </dsp:nvSpPr>
      <dsp:spPr>
        <a:xfrm>
          <a:off x="631068" y="3182620"/>
          <a:ext cx="6115443" cy="909320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1773" tIns="68580" rIns="68580" bIns="6858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700" kern="1200" dirty="0"/>
            <a:t>Strategic Staff plans</a:t>
          </a:r>
        </a:p>
      </dsp:txBody>
      <dsp:txXfrm>
        <a:off x="631068" y="3182620"/>
        <a:ext cx="6115443" cy="909320"/>
      </dsp:txXfrm>
    </dsp:sp>
    <dsp:sp modelId="{3610D7F7-4115-49A9-BB90-67FA0CE3C5EA}">
      <dsp:nvSpPr>
        <dsp:cNvPr id="0" name=""/>
        <dsp:cNvSpPr/>
      </dsp:nvSpPr>
      <dsp:spPr>
        <a:xfrm>
          <a:off x="62743" y="3068955"/>
          <a:ext cx="1136650" cy="11366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971" y="4724956"/>
            <a:ext cx="4908331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22876" y="9449911"/>
            <a:ext cx="835124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+mn-lt"/>
                <a:cs typeface="Arial" panose="020B0604020202020204" pitchFamily="34" charset="0"/>
              </a:defRPr>
            </a:lvl1pPr>
          </a:lstStyle>
          <a:p>
            <a:fld id="{49DD4D23-C98A-435E-AE88-9061F8349B0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" t="3974" r="3958" b="5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289400"/>
            <a:ext cx="7500938" cy="361800"/>
          </a:xfrm>
        </p:spPr>
        <p:txBody>
          <a:bodyPr/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828675" y="5481750"/>
            <a:ext cx="4679325" cy="979374"/>
          </a:xfrm>
        </p:spPr>
        <p:txBody>
          <a:bodyPr/>
          <a:lstStyle>
            <a:lvl1pPr>
              <a:spcBef>
                <a:spcPts val="0"/>
              </a:spcBef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2pPr>
            <a:lvl3pPr marL="0" indent="0">
              <a:spcBef>
                <a:spcPts val="567"/>
              </a:spcBef>
              <a:buNone/>
              <a:defRPr sz="1400">
                <a:solidFill>
                  <a:schemeClr val="bg1"/>
                </a:solidFill>
              </a:defRPr>
            </a:lvl3pPr>
            <a:lvl4pPr>
              <a:spcBef>
                <a:spcPts val="0"/>
              </a:spcBef>
              <a:defRPr sz="1400">
                <a:solidFill>
                  <a:schemeClr val="bg1"/>
                </a:solidFill>
              </a:defRPr>
            </a:lvl4pPr>
            <a:lvl5pPr>
              <a:spcBef>
                <a:spcPts val="0"/>
              </a:spcBef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53327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300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6046348"/>
            <a:ext cx="2060224" cy="550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881075"/>
            <a:ext cx="7500938" cy="4040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921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&amp; 2 Column Content 20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819775"/>
            <a:ext cx="9144000" cy="1036637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endParaRPr lang="en-GB" sz="10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913" y="6046348"/>
            <a:ext cx="2060224" cy="5506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6" y="1881075"/>
            <a:ext cx="3933824" cy="3163365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400" b="0"/>
            </a:lvl1pPr>
            <a:lvl2pPr marL="625475" indent="-233363">
              <a:buFont typeface="Arial" panose="020B0604020202020204" pitchFamily="34" charset="0"/>
              <a:buChar char="•"/>
              <a:defRPr sz="1400"/>
            </a:lvl2pPr>
            <a:lvl3pPr marL="912813" indent="-222250">
              <a:defRPr sz="1400"/>
            </a:lvl3pPr>
            <a:lvl4pPr marL="1128713" indent="-190500">
              <a:defRPr sz="1400"/>
            </a:lvl4pPr>
            <a:lvl5pPr marL="1439863" indent="-185738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14901" y="1881075"/>
            <a:ext cx="3934800" cy="3163365"/>
          </a:xfrm>
        </p:spPr>
        <p:txBody>
          <a:bodyPr/>
          <a:lstStyle>
            <a:lvl1pPr marL="276225" indent="-276225">
              <a:spcBef>
                <a:spcPts val="900"/>
              </a:spcBef>
              <a:buClr>
                <a:schemeClr val="tx2"/>
              </a:buClr>
              <a:buFont typeface="Arial" panose="020B0604020202020204" pitchFamily="34" charset="0"/>
              <a:buChar char="‒"/>
              <a:defRPr sz="1400" b="0"/>
            </a:lvl1pPr>
            <a:lvl2pPr marL="625475" indent="-233363">
              <a:buFont typeface="Arial" panose="020B0604020202020204" pitchFamily="34" charset="0"/>
              <a:buChar char="•"/>
              <a:defRPr sz="1400"/>
            </a:lvl2pPr>
            <a:lvl3pPr marL="912813" indent="-222250">
              <a:defRPr sz="1400"/>
            </a:lvl3pPr>
            <a:lvl4pPr marL="1128713" indent="-190500">
              <a:defRPr sz="1400"/>
            </a:lvl4pPr>
            <a:lvl5pPr marL="1439863" indent="-185738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91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939200" y="1438275"/>
            <a:ext cx="4204800" cy="507682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28675" y="1905000"/>
            <a:ext cx="3819525" cy="3987688"/>
          </a:xfrm>
        </p:spPr>
        <p:txBody>
          <a:bodyPr/>
          <a:lstStyle>
            <a:lvl1pPr marL="238125" indent="-238125">
              <a:spcBef>
                <a:spcPts val="850"/>
              </a:spcBef>
              <a:buClr>
                <a:schemeClr val="tx2"/>
              </a:buClr>
              <a:buFont typeface="Calibri" panose="020F0502020204030204" pitchFamily="34" charset="0"/>
              <a:buChar char="–"/>
              <a:defRPr sz="1400" b="0"/>
            </a:lvl1pPr>
            <a:lvl2pPr marL="503238" indent="-207963">
              <a:spcBef>
                <a:spcPts val="0"/>
              </a:spcBef>
              <a:spcAft>
                <a:spcPts val="567"/>
              </a:spcAft>
              <a:defRPr sz="1400" b="0"/>
            </a:lvl2pPr>
            <a:lvl3pPr>
              <a:defRPr sz="1400" b="0"/>
            </a:lvl3pPr>
            <a:lvl4pPr>
              <a:defRPr sz="1400" b="0"/>
            </a:lvl4pPr>
            <a:lvl5pPr>
              <a:defRPr sz="1400" b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/>
              <a:t>Trinity College Dublin, </a:t>
            </a:r>
            <a:r>
              <a:rPr lang="en-GB" sz="1000"/>
              <a:t>The University of Dublin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36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438275"/>
            <a:ext cx="9144000" cy="5076825"/>
          </a:xfrm>
          <a:solidFill>
            <a:schemeClr val="accent4"/>
          </a:solidFill>
        </p:spPr>
        <p:txBody>
          <a:bodyPr tIns="0" anchor="ctr" anchorCtr="0"/>
          <a:lstStyle>
            <a:lvl1pPr algn="ctr">
              <a:defRPr sz="1600" b="0">
                <a:solidFill>
                  <a:schemeClr val="accent3"/>
                </a:solidFill>
              </a:defRPr>
            </a:lvl1pPr>
          </a:lstStyle>
          <a:p>
            <a:r>
              <a:rPr lang="en-GB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500938" cy="276225"/>
          </a:xfrm>
        </p:spPr>
        <p:txBody>
          <a:bodyPr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/>
              <a:t>Trinity College Dublin, </a:t>
            </a:r>
            <a:r>
              <a:rPr lang="en-GB" sz="1000"/>
              <a:t>The University of Dublin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861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" t="3974" r="3958" b="558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" y="525798"/>
            <a:ext cx="3020400" cy="8072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4" y="3715200"/>
            <a:ext cx="7500939" cy="554850"/>
          </a:xfrm>
        </p:spPr>
        <p:txBody>
          <a:bodyPr/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8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74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8674" y="360000"/>
            <a:ext cx="7500939" cy="5616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8675" y="1871551"/>
            <a:ext cx="7500938" cy="409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rgbClr val="0E73B9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727075" indent="0" algn="l"/>
            <a:r>
              <a:rPr lang="en-GB" sz="1000" b="1"/>
              <a:t>Trinity College Dublin, </a:t>
            </a:r>
            <a:r>
              <a:rPr lang="en-GB" sz="1000"/>
              <a:t>The University of Dublin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438275"/>
            <a:ext cx="9144000" cy="0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1066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0" r:id="rId3"/>
    <p:sldLayoutId id="2147483661" r:id="rId4"/>
    <p:sldLayoutId id="2147483657" r:id="rId5"/>
    <p:sldLayoutId id="2147483658" r:id="rId6"/>
    <p:sldLayoutId id="2147483659" r:id="rId7"/>
    <p:sldLayoutId id="2147483654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417"/>
        </a:spcBef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" indent="-31750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8325" indent="-222250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84225" indent="-201613" algn="l" defTabSz="914400" rtl="0" eaLnBrk="1" latinLnBrk="0" hangingPunct="1">
        <a:spcBef>
          <a:spcPts val="1134"/>
        </a:spcBef>
        <a:buClr>
          <a:schemeClr val="tx2"/>
        </a:buClr>
        <a:buFont typeface="Minion Pro" pitchFamily="18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0125" indent="-185738" algn="l" defTabSz="914400" rtl="0" eaLnBrk="1" latinLnBrk="0" hangingPunct="1">
        <a:spcBef>
          <a:spcPts val="1134"/>
        </a:spcBef>
        <a:buClr>
          <a:schemeClr val="tx2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14.png"/><Relationship Id="rId12" Type="http://schemas.openxmlformats.org/officeDocument/2006/relationships/image" Target="../media/image19.sv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18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17.sv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3734550"/>
            <a:ext cx="7500939" cy="554850"/>
          </a:xfrm>
        </p:spPr>
        <p:txBody>
          <a:bodyPr/>
          <a:lstStyle/>
          <a:p>
            <a:r>
              <a:rPr lang="en-GB" dirty="0"/>
              <a:t>Strategic Staff Planning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Planning for the present and the future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GB" dirty="0"/>
              <a:t>November 2021</a:t>
            </a:r>
          </a:p>
          <a:p>
            <a:pPr lvl="1"/>
            <a:r>
              <a:rPr lang="en-GB" dirty="0"/>
              <a:t>HR Management Team </a:t>
            </a:r>
          </a:p>
          <a:p>
            <a:pPr lvl="1"/>
            <a:r>
              <a:rPr lang="en-GB" dirty="0"/>
              <a:t>Planning Group</a:t>
            </a:r>
          </a:p>
        </p:txBody>
      </p:sp>
    </p:spTree>
    <p:extLst>
      <p:ext uri="{BB962C8B-B14F-4D97-AF65-F5344CB8AC3E}">
        <p14:creationId xmlns:p14="http://schemas.microsoft.com/office/powerpoint/2010/main" val="1772792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B006F-7C58-4D0E-8573-08C0B1CBB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Staff Planning: 3 Horizons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B6AA8-A7D1-4928-BA98-CFB246AFFC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20208" y="1857263"/>
            <a:ext cx="3750366" cy="1074160"/>
          </a:xfrm>
        </p:spPr>
        <p:txBody>
          <a:bodyPr/>
          <a:lstStyle/>
          <a:p>
            <a:r>
              <a:rPr lang="en-IE" sz="1800" dirty="0"/>
              <a:t>Occurs ‘in the year’.</a:t>
            </a:r>
          </a:p>
          <a:p>
            <a:r>
              <a:rPr lang="en-IE" sz="1600" b="0" dirty="0"/>
              <a:t>How shall we deploy our people to fill gaps caused by natural workforce evolution?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7091E41-FCC5-419C-A672-EBD7D59BEB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7196043"/>
              </p:ext>
            </p:extLst>
          </p:nvPr>
        </p:nvGraphicFramePr>
        <p:xfrm>
          <a:off x="-609599" y="1857263"/>
          <a:ext cx="54731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6146E1A-B8F1-4E92-B3E9-12940CDAD379}"/>
              </a:ext>
            </a:extLst>
          </p:cNvPr>
          <p:cNvSpPr txBox="1">
            <a:spLocks/>
          </p:cNvSpPr>
          <p:nvPr/>
        </p:nvSpPr>
        <p:spPr>
          <a:xfrm>
            <a:off x="4320208" y="3305112"/>
            <a:ext cx="3750366" cy="10741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417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500" indent="-317500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8325" indent="-222250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4225" indent="-201613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Minion Pro" pitchFamily="18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0125" indent="-185738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800" dirty="0"/>
              <a:t>Moves forward to next financial year.</a:t>
            </a:r>
          </a:p>
          <a:p>
            <a:r>
              <a:rPr lang="en-IE" sz="1600" b="0" dirty="0"/>
              <a:t>What do we need in the coming year to accomplish our strategy? Often Finance-led.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67F7BCA-FE75-496A-A230-51B9E8A91D32}"/>
              </a:ext>
            </a:extLst>
          </p:cNvPr>
          <p:cNvSpPr txBox="1">
            <a:spLocks/>
          </p:cNvSpPr>
          <p:nvPr/>
        </p:nvSpPr>
        <p:spPr>
          <a:xfrm>
            <a:off x="4472608" y="4847103"/>
            <a:ext cx="3750366" cy="10741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1417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17500" indent="-317500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8325" indent="-222250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4225" indent="-201613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Minion Pro" pitchFamily="18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0125" indent="-185738" algn="l" defTabSz="914400" rtl="0" eaLnBrk="1" latinLnBrk="0" hangingPunct="1">
              <a:spcBef>
                <a:spcPts val="1134"/>
              </a:spcBef>
              <a:buClr>
                <a:schemeClr val="tx2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800" dirty="0"/>
              <a:t>3 year+ horizon</a:t>
            </a:r>
          </a:p>
          <a:p>
            <a:r>
              <a:rPr lang="en-IE" sz="1600" b="0" dirty="0"/>
              <a:t>What capabilities are needed to accomplish our long-term strategy? Looks at whole workforce.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89388DD-9A2C-490F-ABF6-31B203F355F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8675" y="914400"/>
            <a:ext cx="7917760" cy="380889"/>
          </a:xfrm>
        </p:spPr>
        <p:txBody>
          <a:bodyPr/>
          <a:lstStyle/>
          <a:p>
            <a:r>
              <a:rPr lang="en-IE" sz="1800" dirty="0"/>
              <a:t>What would it mean to you if you could align your workforce to your future goals?</a:t>
            </a:r>
          </a:p>
        </p:txBody>
      </p:sp>
    </p:spTree>
    <p:extLst>
      <p:ext uri="{BB962C8B-B14F-4D97-AF65-F5344CB8AC3E}">
        <p14:creationId xmlns:p14="http://schemas.microsoft.com/office/powerpoint/2010/main" val="319314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94E28D4-C629-408F-A7E7-ADEF9401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One Page overview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34B18ED-AE9F-4B52-8B86-EFCB69E9BF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E" dirty="0"/>
              <a:t>Strategic Staff Planning – Short and Long Term approaches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36CF17D-9F09-416E-A68A-2B1572C99C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3984206"/>
              </p:ext>
            </p:extLst>
          </p:nvPr>
        </p:nvGraphicFramePr>
        <p:xfrm>
          <a:off x="690283" y="1190625"/>
          <a:ext cx="7639330" cy="5196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4669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EECC-BC26-4A79-930A-B65A0E51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rgbClr val="0070C0"/>
                </a:solidFill>
              </a:rPr>
              <a:t>Next 12 months</a:t>
            </a:r>
            <a:endParaRPr lang="en-I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0B444-8CE9-4F43-9066-B1AC5F41B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E" dirty="0">
                <a:solidFill>
                  <a:srgbClr val="0070C0"/>
                </a:solidFill>
              </a:rPr>
              <a:t>Interim staff planning: quick and effective blueprint within budget</a:t>
            </a:r>
          </a:p>
          <a:p>
            <a:endParaRPr lang="en-IE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90453FB-679C-4BC4-9588-699819051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862237"/>
              </p:ext>
            </p:extLst>
          </p:nvPr>
        </p:nvGraphicFramePr>
        <p:xfrm>
          <a:off x="515189" y="1683157"/>
          <a:ext cx="8127908" cy="4027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647">
                  <a:extLst>
                    <a:ext uri="{9D8B030D-6E8A-4147-A177-3AD203B41FA5}">
                      <a16:colId xmlns:a16="http://schemas.microsoft.com/office/drawing/2014/main" val="881609533"/>
                    </a:ext>
                  </a:extLst>
                </a:gridCol>
                <a:gridCol w="2151530">
                  <a:extLst>
                    <a:ext uri="{9D8B030D-6E8A-4147-A177-3AD203B41FA5}">
                      <a16:colId xmlns:a16="http://schemas.microsoft.com/office/drawing/2014/main" val="4027321028"/>
                    </a:ext>
                  </a:extLst>
                </a:gridCol>
                <a:gridCol w="5505731">
                  <a:extLst>
                    <a:ext uri="{9D8B030D-6E8A-4147-A177-3AD203B41FA5}">
                      <a16:colId xmlns:a16="http://schemas.microsoft.com/office/drawing/2014/main" val="3506185309"/>
                    </a:ext>
                  </a:extLst>
                </a:gridCol>
              </a:tblGrid>
              <a:tr h="414606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The Data</a:t>
                      </a: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List of current staff (School Report) + list of posts in recruitment</a:t>
                      </a: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600493"/>
                  </a:ext>
                </a:extLst>
              </a:tr>
              <a:tr h="884424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The Planning Team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HR Partner + Finance Partner + Head of School/function </a:t>
                      </a:r>
                    </a:p>
                    <a:p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+ School Admin Manager / Functional Manager</a:t>
                      </a:r>
                    </a:p>
                    <a:p>
                      <a:endParaRPr lang="en-IE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71488"/>
                  </a:ext>
                </a:extLst>
              </a:tr>
              <a:tr h="728422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Categorise posts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IE" sz="1600" dirty="0"/>
                        <a:t>Based on various factors – including budget, duration, nature of the work, 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875473"/>
                  </a:ext>
                </a:extLst>
              </a:tr>
              <a:tr h="932863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Agree 12 month plan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Determine how any vacant posts or contract renewals will be managed as they arise over the next 12 months.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Dean / Chief Officer review and approval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128486"/>
                  </a:ext>
                </a:extLst>
              </a:tr>
              <a:tr h="884424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Communicate &amp; review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Share the blueprint (short-term) for the school / unit with Planning Group.</a:t>
                      </a:r>
                    </a:p>
                    <a:p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Review mid year and end of year including budget position (FSD), Adjust as required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7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96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EECC-BC26-4A79-930A-B65A0E51B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rgbClr val="006600"/>
                </a:solidFill>
              </a:rPr>
              <a:t>Future: 2023+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0B444-8CE9-4F43-9066-B1AC5F41B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E" dirty="0">
                <a:solidFill>
                  <a:srgbClr val="006600"/>
                </a:solidFill>
              </a:rPr>
              <a:t>Long term strategic staff planning</a:t>
            </a:r>
          </a:p>
          <a:p>
            <a:endParaRPr lang="en-IE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190453FB-679C-4BC4-9588-6998190515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90572"/>
              </p:ext>
            </p:extLst>
          </p:nvPr>
        </p:nvGraphicFramePr>
        <p:xfrm>
          <a:off x="508046" y="1640530"/>
          <a:ext cx="8127908" cy="4853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647">
                  <a:extLst>
                    <a:ext uri="{9D8B030D-6E8A-4147-A177-3AD203B41FA5}">
                      <a16:colId xmlns:a16="http://schemas.microsoft.com/office/drawing/2014/main" val="881609533"/>
                    </a:ext>
                  </a:extLst>
                </a:gridCol>
                <a:gridCol w="2151530">
                  <a:extLst>
                    <a:ext uri="{9D8B030D-6E8A-4147-A177-3AD203B41FA5}">
                      <a16:colId xmlns:a16="http://schemas.microsoft.com/office/drawing/2014/main" val="4027321028"/>
                    </a:ext>
                  </a:extLst>
                </a:gridCol>
                <a:gridCol w="5505731">
                  <a:extLst>
                    <a:ext uri="{9D8B030D-6E8A-4147-A177-3AD203B41FA5}">
                      <a16:colId xmlns:a16="http://schemas.microsoft.com/office/drawing/2014/main" val="3506185309"/>
                    </a:ext>
                  </a:extLst>
                </a:gridCol>
              </a:tblGrid>
              <a:tr h="177904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Inputs for planning</a:t>
                      </a: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Staff numbers &amp; demographic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Student numbers (UG, PG, International)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Changes arising from Technology, Innovations, efficiencies, etc</a:t>
                      </a:r>
                    </a:p>
                  </a:txBody>
                  <a:tcPr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600493"/>
                  </a:ext>
                </a:extLst>
              </a:tr>
              <a:tr h="677275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Aligned to School /Unit strategy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/>
                        <a:t>Growth plan (restructure, expansion, re-positioning, etc)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/>
                        <a:t>Staff Student Ratio or KPIs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71488"/>
                  </a:ext>
                </a:extLst>
              </a:tr>
              <a:tr h="1485670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Talent Management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139700" algn="l">
                        <a:buFont typeface="Arial" panose="020B0604020202020204" pitchFamily="34" charset="0"/>
                        <a:buNone/>
                      </a:pPr>
                      <a:r>
                        <a:rPr lang="en-IE" sz="1800" i="1" dirty="0"/>
                        <a:t>Career Development </a:t>
                      </a:r>
                      <a:r>
                        <a:rPr lang="en-IE" sz="1600" dirty="0"/>
                        <a:t>(includes performance management, academic promotions, learning and development)</a:t>
                      </a:r>
                    </a:p>
                    <a:p>
                      <a:pPr marL="0" lvl="0" indent="-139700" algn="l">
                        <a:buFont typeface="Arial" panose="020B0604020202020204" pitchFamily="34" charset="0"/>
                        <a:buNone/>
                      </a:pPr>
                      <a:r>
                        <a:rPr lang="en-IE" sz="1800" i="1" dirty="0"/>
                        <a:t>Succession Planning </a:t>
                      </a:r>
                      <a:r>
                        <a:rPr lang="en-IE" sz="1800" dirty="0"/>
                        <a:t>(</a:t>
                      </a:r>
                      <a:r>
                        <a:rPr lang="en-IE" sz="1600" dirty="0"/>
                        <a:t>planning for attrition, identification of critical posts, retention, competitiveness)</a:t>
                      </a:r>
                      <a:endParaRPr lang="en-IE" sz="1800" dirty="0"/>
                    </a:p>
                    <a:p>
                      <a:pPr marL="0" lvl="0" indent="-139700" algn="l">
                        <a:buFont typeface="Arial" panose="020B0604020202020204" pitchFamily="34" charset="0"/>
                        <a:buNone/>
                      </a:pPr>
                      <a:r>
                        <a:rPr lang="en-IE" sz="1800" i="1" dirty="0"/>
                        <a:t>Recruitment Campaigns </a:t>
                      </a:r>
                      <a:r>
                        <a:rPr lang="en-IE" sz="1600" dirty="0"/>
                        <a:t>(move towards targeted campaigns and annual recruitment cycle)</a:t>
                      </a:r>
                      <a:endParaRPr lang="en-IE" sz="1800" dirty="0"/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875473"/>
                  </a:ext>
                </a:extLst>
              </a:tr>
              <a:tr h="735902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Develop 3-5 year plan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What do we want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What do we do to get there?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Iterative process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128486"/>
                  </a:ext>
                </a:extLst>
              </a:tr>
              <a:tr h="884424">
                <a:tc>
                  <a:txBody>
                    <a:bodyPr/>
                    <a:lstStyle/>
                    <a:p>
                      <a:pPr algn="ctr"/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b="1" dirty="0">
                          <a:solidFill>
                            <a:schemeClr val="tx1"/>
                          </a:solidFill>
                        </a:rPr>
                        <a:t>Communicate &amp; review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Share the blueprint (long-term) for the school / unit</a:t>
                      </a:r>
                    </a:p>
                    <a:p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Review mid year and end of year </a:t>
                      </a:r>
                    </a:p>
                    <a:p>
                      <a:r>
                        <a:rPr lang="en-IE" sz="1600" b="0" dirty="0">
                          <a:solidFill>
                            <a:schemeClr val="tx1"/>
                          </a:solidFill>
                        </a:rPr>
                        <a:t>Adjust as required and in line with BBM review</a:t>
                      </a:r>
                      <a:endParaRPr lang="en-IE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70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33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the Interim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GB" dirty="0"/>
              <a:t>Whilst the tactical Staffing Plans are being prepared</a:t>
            </a:r>
          </a:p>
          <a:p>
            <a:pPr lvl="1"/>
            <a:r>
              <a:rPr lang="en-GB" dirty="0"/>
              <a:t>Planning Group ends the Recruitment Freeze</a:t>
            </a:r>
          </a:p>
          <a:p>
            <a:pPr lvl="1"/>
            <a:r>
              <a:rPr lang="en-GB" dirty="0"/>
              <a:t>Posts may proceed with Dean / Chief officer (FEC) approval if: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1800" dirty="0"/>
              <a:t>Replacement posts in budget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1800" dirty="0"/>
              <a:t>Contract extensions with budget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GB" sz="1800" dirty="0"/>
              <a:t>New posts with dedicated funding stream</a:t>
            </a:r>
          </a:p>
          <a:p>
            <a:pPr lvl="1"/>
            <a:r>
              <a:rPr lang="en-GB" dirty="0"/>
              <a:t>Posts require Sub-Committee approval if: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800" dirty="0"/>
              <a:t>Post is not in budget and no source of funds can be identified.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GB" sz="1800" dirty="0"/>
              <a:t>Contract extension with no budget available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A7AEC1B-5D50-4340-B3CC-A264BC64C8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935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A6957E3-E29A-4BBF-81F0-5A8988564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Benefits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6565E61-1F22-4EA2-82F5-0797733DD6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8675" y="1881074"/>
            <a:ext cx="3743325" cy="4400455"/>
          </a:xfrm>
        </p:spPr>
        <p:txBody>
          <a:bodyPr/>
          <a:lstStyle/>
          <a:p>
            <a:pPr marL="0" indent="0">
              <a:buNone/>
            </a:pPr>
            <a:r>
              <a:rPr lang="en-IE" sz="1800" b="1" dirty="0">
                <a:solidFill>
                  <a:srgbClr val="3E6DB2"/>
                </a:solidFill>
              </a:rPr>
              <a:t>12 month plan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3E6DB2"/>
                </a:solidFill>
              </a:rPr>
              <a:t>Moving on from the Recruitment Freeze removes additional layer of approval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3E6DB2"/>
                </a:solidFill>
              </a:rPr>
              <a:t>All posts approved up-front. Investing the time now to save time later.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3E6DB2"/>
                </a:solidFill>
              </a:rPr>
              <a:t>Flexibility to manage according to the Areas needs within the available budget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3E6DB2"/>
                </a:solidFill>
              </a:rPr>
              <a:t>Provides certainty for short term whilst planning for long term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3E6DB2"/>
                </a:solidFill>
              </a:rPr>
              <a:t>Builds planning capability </a:t>
            </a:r>
          </a:p>
          <a:p>
            <a:pPr marL="0" lvl="1" indent="0">
              <a:spcBef>
                <a:spcPts val="1417"/>
              </a:spcBef>
              <a:buFont typeface="Wingdings" panose="05000000000000000000" pitchFamily="2" charset="2"/>
              <a:buChar char="§"/>
            </a:pPr>
            <a:r>
              <a:rPr lang="en-IE" sz="1800" dirty="0">
                <a:solidFill>
                  <a:srgbClr val="3E6DB2"/>
                </a:solidFill>
              </a:rPr>
              <a:t>In parallel with BBM review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8E0845-A5C0-41BE-B988-0E71B9F2826C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171141" y="1881075"/>
            <a:ext cx="3582894" cy="3921125"/>
          </a:xfrm>
        </p:spPr>
        <p:txBody>
          <a:bodyPr/>
          <a:lstStyle/>
          <a:p>
            <a:pPr marL="0" indent="0">
              <a:buNone/>
            </a:pPr>
            <a:r>
              <a:rPr lang="en-IE" sz="1800" b="1" dirty="0">
                <a:solidFill>
                  <a:srgbClr val="00B050"/>
                </a:solidFill>
              </a:rPr>
              <a:t>Long Term plan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00B050"/>
                </a:solidFill>
              </a:rPr>
              <a:t>Strategic – aligning our staff to the plan for the area and for the whole university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00B050"/>
                </a:solidFill>
              </a:rPr>
              <a:t>Cohesive approach that includes all staff at all stages of their career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00B050"/>
                </a:solidFill>
              </a:rPr>
              <a:t>Create career paths which builds capability &amp; aids retention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00B050"/>
                </a:solidFill>
              </a:rPr>
              <a:t>Enables targeted effective recruitment and development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00B050"/>
                </a:solidFill>
              </a:rPr>
              <a:t>Enables improved Financial planning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E" sz="1800" b="0" dirty="0">
                <a:solidFill>
                  <a:srgbClr val="00B050"/>
                </a:solidFill>
              </a:rPr>
              <a:t>Facilitates Space planning</a:t>
            </a:r>
            <a:endParaRPr lang="en-IE" b="0" dirty="0"/>
          </a:p>
        </p:txBody>
      </p:sp>
    </p:spTree>
    <p:extLst>
      <p:ext uri="{BB962C8B-B14F-4D97-AF65-F5344CB8AC3E}">
        <p14:creationId xmlns:p14="http://schemas.microsoft.com/office/powerpoint/2010/main" val="8336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88FD0-22F6-4843-A5BF-F168DBD8D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Planning Group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9BD76-3C5C-4920-82DC-A01C4C3A05F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8674" y="1745024"/>
            <a:ext cx="8076786" cy="423897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IE" dirty="0"/>
              <a:t>Two-pronged approach </a:t>
            </a:r>
            <a:r>
              <a:rPr lang="en-IE" b="0" dirty="0"/>
              <a:t>Short Term (12 month) and Long term (2023+)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IE" dirty="0"/>
              <a:t>Planning Group to review level of engagement in March / April 2022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dirty="0"/>
              <a:t>Stop, revise or continue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/>
              <a:t>Commitment of Key players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dirty="0"/>
              <a:t>HR, Finance, Heads of School / Units, Key managers in each area.</a:t>
            </a:r>
          </a:p>
          <a:p>
            <a:pPr marL="660400" lvl="1" indent="-342900">
              <a:buFont typeface="Arial" panose="020B0604020202020204" pitchFamily="34" charset="0"/>
              <a:buChar char="•"/>
            </a:pPr>
            <a:r>
              <a:rPr lang="en-IE" dirty="0"/>
              <a:t>Endorsement of Senior Leaders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/>
              <a:t>Communication message: this is a University initiative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dirty="0"/>
              <a:t>Timeline: </a:t>
            </a:r>
            <a:r>
              <a:rPr lang="en-IE" b="0" dirty="0"/>
              <a:t>share the message </a:t>
            </a:r>
            <a:r>
              <a:rPr lang="en-IE" sz="1800" b="0" dirty="0"/>
              <a:t>Nov 2021- Jan 2022</a:t>
            </a:r>
            <a:r>
              <a:rPr lang="en-IE" b="0" dirty="0"/>
              <a:t>, </a:t>
            </a:r>
            <a:r>
              <a:rPr lang="en-IE" sz="1800" b="0" dirty="0"/>
              <a:t>Division plans in Jan, Faculty plans in Feb</a:t>
            </a:r>
            <a:endParaRPr lang="en-IE" b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3BA19-129D-42D8-B2CF-98CBE8D26B5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4387" y="874004"/>
            <a:ext cx="7500938" cy="276225"/>
          </a:xfrm>
        </p:spPr>
        <p:txBody>
          <a:bodyPr/>
          <a:lstStyle/>
          <a:p>
            <a:r>
              <a:rPr lang="en-IE" dirty="0"/>
              <a:t>Approval for approach</a:t>
            </a:r>
          </a:p>
        </p:txBody>
      </p:sp>
    </p:spTree>
    <p:extLst>
      <p:ext uri="{BB962C8B-B14F-4D97-AF65-F5344CB8AC3E}">
        <p14:creationId xmlns:p14="http://schemas.microsoft.com/office/powerpoint/2010/main" val="2533992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995DC9-C3D4-4CCD-93B7-E3E770627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Staff Planning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397905-8805-4BB0-8A1C-CDC381FD48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IE" dirty="0"/>
              <a:t>The journey from here to there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8BFC4079-D604-4137-86C4-6A0BA63011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7016342"/>
              </p:ext>
            </p:extLst>
          </p:nvPr>
        </p:nvGraphicFramePr>
        <p:xfrm>
          <a:off x="828674" y="1435659"/>
          <a:ext cx="6809255" cy="454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Graphic 12" descr="No sign with solid fill">
            <a:extLst>
              <a:ext uri="{FF2B5EF4-FFF2-40B4-BE49-F238E27FC236}">
                <a16:creationId xmlns:a16="http://schemas.microsoft.com/office/drawing/2014/main" id="{0FBB639B-424D-4792-9B46-4CA33C2152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0942" y="1878350"/>
            <a:ext cx="850257" cy="850257"/>
          </a:xfrm>
          <a:prstGeom prst="rect">
            <a:avLst/>
          </a:prstGeom>
        </p:spPr>
      </p:pic>
      <p:pic>
        <p:nvPicPr>
          <p:cNvPr id="17" name="Graphic 16" descr="Monthly calendar outline">
            <a:extLst>
              <a:ext uri="{FF2B5EF4-FFF2-40B4-BE49-F238E27FC236}">
                <a16:creationId xmlns:a16="http://schemas.microsoft.com/office/drawing/2014/main" id="{F7ED5021-7834-46E3-8192-364F512E1E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17944" y="3272158"/>
            <a:ext cx="850258" cy="850258"/>
          </a:xfrm>
          <a:prstGeom prst="rect">
            <a:avLst/>
          </a:prstGeom>
        </p:spPr>
      </p:pic>
      <p:pic>
        <p:nvPicPr>
          <p:cNvPr id="19" name="Graphic 18" descr="Bullseye with solid fill">
            <a:extLst>
              <a:ext uri="{FF2B5EF4-FFF2-40B4-BE49-F238E27FC236}">
                <a16:creationId xmlns:a16="http://schemas.microsoft.com/office/drawing/2014/main" id="{3B61CE7A-71CA-49C7-B75E-9A512319F65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80941" y="4665967"/>
            <a:ext cx="850257" cy="85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644884"/>
      </p:ext>
    </p:extLst>
  </p:cSld>
  <p:clrMapOvr>
    <a:masterClrMapping/>
  </p:clrMapOvr>
</p:sld>
</file>

<file path=ppt/theme/theme1.xml><?xml version="1.0" encoding="utf-8"?>
<a:theme xmlns:a="http://schemas.openxmlformats.org/drawingml/2006/main" name="Trinity_PPT_Calibri_Option1">
  <a:themeElements>
    <a:clrScheme name="Trinity College">
      <a:dk1>
        <a:sysClr val="windowText" lastClr="000000"/>
      </a:dk1>
      <a:lt1>
        <a:sysClr val="window" lastClr="FFFFFF"/>
      </a:lt1>
      <a:dk2>
        <a:srgbClr val="3E6DB2"/>
      </a:dk2>
      <a:lt2>
        <a:srgbClr val="FFFFFF"/>
      </a:lt2>
      <a:accent1>
        <a:srgbClr val="4F81BD"/>
      </a:accent1>
      <a:accent2>
        <a:srgbClr val="0E73B9"/>
      </a:accent2>
      <a:accent3>
        <a:srgbClr val="7C7C7C"/>
      </a:accent3>
      <a:accent4>
        <a:srgbClr val="A6A6A6"/>
      </a:accent4>
      <a:accent5>
        <a:srgbClr val="4F81BD"/>
      </a:accent5>
      <a:accent6>
        <a:srgbClr val="3E6DB2"/>
      </a:accent6>
      <a:hlink>
        <a:srgbClr val="000000"/>
      </a:hlink>
      <a:folHlink>
        <a:srgbClr val="000000"/>
      </a:folHlink>
    </a:clrScheme>
    <a:fontScheme name="Trinity Colleg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Trinity_PPT_Calibri_Option1</Template>
  <TotalTime>5478</TotalTime>
  <Words>763</Words>
  <Application>Microsoft Office PowerPoint</Application>
  <PresentationFormat>On-screen Show (4:3)</PresentationFormat>
  <Paragraphs>121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Minion Pro</vt:lpstr>
      <vt:lpstr>Wingdings</vt:lpstr>
      <vt:lpstr>Trinity_PPT_Calibri_Option1</vt:lpstr>
      <vt:lpstr>Strategic Staff Planning</vt:lpstr>
      <vt:lpstr>Staff Planning: 3 Horizons</vt:lpstr>
      <vt:lpstr>One Page overview</vt:lpstr>
      <vt:lpstr>Next 12 months</vt:lpstr>
      <vt:lpstr>Future: 2023+</vt:lpstr>
      <vt:lpstr>In the Interim</vt:lpstr>
      <vt:lpstr>Benefits</vt:lpstr>
      <vt:lpstr>Planning Group</vt:lpstr>
      <vt:lpstr>Staff Planning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— Calibri Bold 26pt</dc:title>
  <dc:creator>Administrator</dc:creator>
  <cp:lastModifiedBy>Gwen Turner</cp:lastModifiedBy>
  <cp:revision>63</cp:revision>
  <cp:lastPrinted>2014-12-16T10:33:11Z</cp:lastPrinted>
  <dcterms:created xsi:type="dcterms:W3CDTF">2015-04-21T16:55:16Z</dcterms:created>
  <dcterms:modified xsi:type="dcterms:W3CDTF">2022-02-07T14:55:03Z</dcterms:modified>
</cp:coreProperties>
</file>