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81" r:id="rId2"/>
  </p:sldMasterIdLst>
  <p:notesMasterIdLst>
    <p:notesMasterId r:id="rId26"/>
  </p:notesMasterIdLst>
  <p:sldIdLst>
    <p:sldId id="301" r:id="rId3"/>
    <p:sldId id="262" r:id="rId4"/>
    <p:sldId id="308" r:id="rId5"/>
    <p:sldId id="267" r:id="rId6"/>
    <p:sldId id="317" r:id="rId7"/>
    <p:sldId id="312" r:id="rId8"/>
    <p:sldId id="305" r:id="rId9"/>
    <p:sldId id="314" r:id="rId10"/>
    <p:sldId id="310" r:id="rId11"/>
    <p:sldId id="319" r:id="rId12"/>
    <p:sldId id="316" r:id="rId13"/>
    <p:sldId id="282" r:id="rId14"/>
    <p:sldId id="318" r:id="rId15"/>
    <p:sldId id="306" r:id="rId16"/>
    <p:sldId id="320" r:id="rId17"/>
    <p:sldId id="286" r:id="rId18"/>
    <p:sldId id="284" r:id="rId19"/>
    <p:sldId id="285" r:id="rId20"/>
    <p:sldId id="270" r:id="rId21"/>
    <p:sldId id="283" r:id="rId22"/>
    <p:sldId id="313" r:id="rId23"/>
    <p:sldId id="321" r:id="rId24"/>
    <p:sldId id="280" r:id="rId25"/>
  </p:sldIdLst>
  <p:sldSz cx="9144000" cy="6858000" type="screen4x3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5">
          <p15:clr>
            <a:srgbClr val="A4A3A4"/>
          </p15:clr>
        </p15:guide>
        <p15:guide id="2" pos="5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3C241D-DF2F-0C25-ECC4-B655F5195024}" name="Genadgso" initials="G" userId="S::GENADGSO@tcd.ie::0808ffd6-8864-4ccf-81a4-fdb470173c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1BC"/>
    <a:srgbClr val="006FBA"/>
    <a:srgbClr val="0071B7"/>
    <a:srgbClr val="0B5CAE"/>
    <a:srgbClr val="0E73B9"/>
    <a:srgbClr val="005EAE"/>
    <a:srgbClr val="3E6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68" d="100"/>
          <a:sy n="68" d="100"/>
        </p:scale>
        <p:origin x="1446" y="60"/>
      </p:cViewPr>
      <p:guideLst>
        <p:guide orient="horz" pos="4115"/>
        <p:guide pos="51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3BA93D-D1EB-44D5-A53A-BDC1BBB28D4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243AC58E-F564-4A88-9933-3F7D110BFA13}">
      <dgm:prSet phldrT="[Text]"/>
      <dgm:spPr/>
      <dgm:t>
        <a:bodyPr/>
        <a:lstStyle/>
        <a:p>
          <a:r>
            <a:rPr lang="en-IE"/>
            <a:t>Student prepares a draft and submits to Supervisor</a:t>
          </a:r>
        </a:p>
      </dgm:t>
    </dgm:pt>
    <dgm:pt modelId="{E71EFBBC-ECED-4F25-9E93-9FF1DEB86497}" type="parTrans" cxnId="{39466047-5CEB-4F29-BEDC-B0D79F78C0C8}">
      <dgm:prSet/>
      <dgm:spPr/>
      <dgm:t>
        <a:bodyPr/>
        <a:lstStyle/>
        <a:p>
          <a:endParaRPr lang="en-IE"/>
        </a:p>
      </dgm:t>
    </dgm:pt>
    <dgm:pt modelId="{A8F8A25B-9ABD-438C-8633-250B828F3CFA}" type="sibTrans" cxnId="{39466047-5CEB-4F29-BEDC-B0D79F78C0C8}">
      <dgm:prSet/>
      <dgm:spPr/>
      <dgm:t>
        <a:bodyPr/>
        <a:lstStyle/>
        <a:p>
          <a:endParaRPr lang="en-IE"/>
        </a:p>
      </dgm:t>
    </dgm:pt>
    <dgm:pt modelId="{F4B75918-A9E7-466F-B34E-D01ED667AF15}">
      <dgm:prSet phldrT="[Text]"/>
      <dgm:spPr/>
      <dgm:t>
        <a:bodyPr/>
        <a:lstStyle/>
        <a:p>
          <a:r>
            <a:rPr lang="en-IE"/>
            <a:t>Supervisor provides comments</a:t>
          </a:r>
        </a:p>
      </dgm:t>
    </dgm:pt>
    <dgm:pt modelId="{083B45CE-9B85-41F2-9D68-5E135E6B9AFA}" type="parTrans" cxnId="{BC85ED06-DA16-4E2F-A1C3-E4491C8B1F1E}">
      <dgm:prSet/>
      <dgm:spPr/>
      <dgm:t>
        <a:bodyPr/>
        <a:lstStyle/>
        <a:p>
          <a:endParaRPr lang="en-IE"/>
        </a:p>
      </dgm:t>
    </dgm:pt>
    <dgm:pt modelId="{FC591C51-8378-43B3-96AE-E751051A025D}" type="sibTrans" cxnId="{BC85ED06-DA16-4E2F-A1C3-E4491C8B1F1E}">
      <dgm:prSet/>
      <dgm:spPr/>
      <dgm:t>
        <a:bodyPr/>
        <a:lstStyle/>
        <a:p>
          <a:endParaRPr lang="en-IE"/>
        </a:p>
      </dgm:t>
    </dgm:pt>
    <dgm:pt modelId="{7EB588FF-F9A3-445D-9D59-3F6D0EA8256E}">
      <dgm:prSet phldrT="[Text]"/>
      <dgm:spPr/>
      <dgm:t>
        <a:bodyPr/>
        <a:lstStyle/>
        <a:p>
          <a:r>
            <a:rPr lang="en-IE"/>
            <a:t>Student is invited to transfer interview</a:t>
          </a:r>
        </a:p>
      </dgm:t>
    </dgm:pt>
    <dgm:pt modelId="{489688D2-2FAB-476B-A5A7-2FE463427C3B}" type="parTrans" cxnId="{A51A6CD9-7C94-46ED-BEBD-90654D17EAC1}">
      <dgm:prSet/>
      <dgm:spPr/>
      <dgm:t>
        <a:bodyPr/>
        <a:lstStyle/>
        <a:p>
          <a:endParaRPr lang="en-IE"/>
        </a:p>
      </dgm:t>
    </dgm:pt>
    <dgm:pt modelId="{6426E87F-71FA-45FE-83DA-2E879A099B0C}" type="sibTrans" cxnId="{A51A6CD9-7C94-46ED-BEBD-90654D17EAC1}">
      <dgm:prSet/>
      <dgm:spPr/>
      <dgm:t>
        <a:bodyPr/>
        <a:lstStyle/>
        <a:p>
          <a:endParaRPr lang="en-IE"/>
        </a:p>
      </dgm:t>
    </dgm:pt>
    <dgm:pt modelId="{64D420D1-261E-4755-A875-A9F09241E908}">
      <dgm:prSet phldrT="[Text]"/>
      <dgm:spPr/>
      <dgm:t>
        <a:bodyPr/>
        <a:lstStyle/>
        <a:p>
          <a:r>
            <a:rPr lang="en-IE"/>
            <a:t>Interview</a:t>
          </a:r>
        </a:p>
      </dgm:t>
    </dgm:pt>
    <dgm:pt modelId="{24D802E7-F318-454D-9348-2EA5951EFA3E}" type="parTrans" cxnId="{C8142B1E-9319-4CE1-8018-9D05CA968195}">
      <dgm:prSet/>
      <dgm:spPr/>
      <dgm:t>
        <a:bodyPr/>
        <a:lstStyle/>
        <a:p>
          <a:endParaRPr lang="en-IE"/>
        </a:p>
      </dgm:t>
    </dgm:pt>
    <dgm:pt modelId="{F1BA1E50-0F9D-42D3-944E-63890B179CB0}" type="sibTrans" cxnId="{C8142B1E-9319-4CE1-8018-9D05CA968195}">
      <dgm:prSet/>
      <dgm:spPr/>
      <dgm:t>
        <a:bodyPr/>
        <a:lstStyle/>
        <a:p>
          <a:endParaRPr lang="en-IE"/>
        </a:p>
      </dgm:t>
    </dgm:pt>
    <dgm:pt modelId="{DA899D9F-62AA-4DCF-BA48-3CE3D0C33683}">
      <dgm:prSet phldrT="[Text]"/>
      <dgm:spPr/>
      <dgm:t>
        <a:bodyPr/>
        <a:lstStyle/>
        <a:p>
          <a:r>
            <a:rPr lang="en-IE"/>
            <a:t>Written feedback</a:t>
          </a:r>
        </a:p>
      </dgm:t>
    </dgm:pt>
    <dgm:pt modelId="{8CEACC7A-032A-4756-A4AB-A7DC25708983}" type="parTrans" cxnId="{E90C170A-9785-4CF7-BE28-6B60BCD4B20F}">
      <dgm:prSet/>
      <dgm:spPr/>
      <dgm:t>
        <a:bodyPr/>
        <a:lstStyle/>
        <a:p>
          <a:endParaRPr lang="en-IE"/>
        </a:p>
      </dgm:t>
    </dgm:pt>
    <dgm:pt modelId="{D6FFAA08-EC49-4FD3-8165-BBD39E661DA3}" type="sibTrans" cxnId="{E90C170A-9785-4CF7-BE28-6B60BCD4B20F}">
      <dgm:prSet/>
      <dgm:spPr/>
      <dgm:t>
        <a:bodyPr/>
        <a:lstStyle/>
        <a:p>
          <a:endParaRPr lang="en-IE"/>
        </a:p>
      </dgm:t>
    </dgm:pt>
    <dgm:pt modelId="{36D090EC-5FBF-4E4A-BC24-266289EDE7C3}" type="pres">
      <dgm:prSet presAssocID="{293BA93D-D1EB-44D5-A53A-BDC1BBB28D49}" presName="CompostProcess" presStyleCnt="0">
        <dgm:presLayoutVars>
          <dgm:dir/>
          <dgm:resizeHandles val="exact"/>
        </dgm:presLayoutVars>
      </dgm:prSet>
      <dgm:spPr/>
    </dgm:pt>
    <dgm:pt modelId="{31A10B04-5FCB-467E-8D40-DE2779CD7D54}" type="pres">
      <dgm:prSet presAssocID="{293BA93D-D1EB-44D5-A53A-BDC1BBB28D49}" presName="arrow" presStyleLbl="bgShp" presStyleIdx="0" presStyleCnt="1" custLinFactNeighborX="0" custLinFactNeighborY="8994"/>
      <dgm:spPr/>
    </dgm:pt>
    <dgm:pt modelId="{708169E4-1127-43C9-9A3B-FD941811F964}" type="pres">
      <dgm:prSet presAssocID="{293BA93D-D1EB-44D5-A53A-BDC1BBB28D49}" presName="linearProcess" presStyleCnt="0"/>
      <dgm:spPr/>
    </dgm:pt>
    <dgm:pt modelId="{E10FE28D-7D4C-44DD-9BB5-9A8B11D02A24}" type="pres">
      <dgm:prSet presAssocID="{243AC58E-F564-4A88-9933-3F7D110BFA13}" presName="textNode" presStyleLbl="node1" presStyleIdx="0" presStyleCnt="5">
        <dgm:presLayoutVars>
          <dgm:bulletEnabled val="1"/>
        </dgm:presLayoutVars>
      </dgm:prSet>
      <dgm:spPr/>
    </dgm:pt>
    <dgm:pt modelId="{56723910-F00F-43D6-B5C4-B25E9CA07447}" type="pres">
      <dgm:prSet presAssocID="{A8F8A25B-9ABD-438C-8633-250B828F3CFA}" presName="sibTrans" presStyleCnt="0"/>
      <dgm:spPr/>
    </dgm:pt>
    <dgm:pt modelId="{D0C9BC62-D5FC-45F2-8EED-62ECAF236ACB}" type="pres">
      <dgm:prSet presAssocID="{F4B75918-A9E7-466F-B34E-D01ED667AF15}" presName="textNode" presStyleLbl="node1" presStyleIdx="1" presStyleCnt="5">
        <dgm:presLayoutVars>
          <dgm:bulletEnabled val="1"/>
        </dgm:presLayoutVars>
      </dgm:prSet>
      <dgm:spPr/>
    </dgm:pt>
    <dgm:pt modelId="{29EF822C-A66F-48D3-97FF-9D2B78EC1C0A}" type="pres">
      <dgm:prSet presAssocID="{FC591C51-8378-43B3-96AE-E751051A025D}" presName="sibTrans" presStyleCnt="0"/>
      <dgm:spPr/>
    </dgm:pt>
    <dgm:pt modelId="{C2D7CF42-533F-4E03-BF74-715F048BF359}" type="pres">
      <dgm:prSet presAssocID="{7EB588FF-F9A3-445D-9D59-3F6D0EA8256E}" presName="textNode" presStyleLbl="node1" presStyleIdx="2" presStyleCnt="5">
        <dgm:presLayoutVars>
          <dgm:bulletEnabled val="1"/>
        </dgm:presLayoutVars>
      </dgm:prSet>
      <dgm:spPr/>
    </dgm:pt>
    <dgm:pt modelId="{9C6375BA-DB14-47C5-95C4-E1706275F6DC}" type="pres">
      <dgm:prSet presAssocID="{6426E87F-71FA-45FE-83DA-2E879A099B0C}" presName="sibTrans" presStyleCnt="0"/>
      <dgm:spPr/>
    </dgm:pt>
    <dgm:pt modelId="{8C250126-FAC1-4A47-B70F-C8AC37DC3AE4}" type="pres">
      <dgm:prSet presAssocID="{64D420D1-261E-4755-A875-A9F09241E908}" presName="textNode" presStyleLbl="node1" presStyleIdx="3" presStyleCnt="5">
        <dgm:presLayoutVars>
          <dgm:bulletEnabled val="1"/>
        </dgm:presLayoutVars>
      </dgm:prSet>
      <dgm:spPr/>
    </dgm:pt>
    <dgm:pt modelId="{BBD436C4-F700-4A79-B2CF-9EB17D2CDE8A}" type="pres">
      <dgm:prSet presAssocID="{F1BA1E50-0F9D-42D3-944E-63890B179CB0}" presName="sibTrans" presStyleCnt="0"/>
      <dgm:spPr/>
    </dgm:pt>
    <dgm:pt modelId="{AC5B659F-65F7-4E5B-AA0A-1DF34B9CDCC0}" type="pres">
      <dgm:prSet presAssocID="{DA899D9F-62AA-4DCF-BA48-3CE3D0C33683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BC85ED06-DA16-4E2F-A1C3-E4491C8B1F1E}" srcId="{293BA93D-D1EB-44D5-A53A-BDC1BBB28D49}" destId="{F4B75918-A9E7-466F-B34E-D01ED667AF15}" srcOrd="1" destOrd="0" parTransId="{083B45CE-9B85-41F2-9D68-5E135E6B9AFA}" sibTransId="{FC591C51-8378-43B3-96AE-E751051A025D}"/>
    <dgm:cxn modelId="{E90C170A-9785-4CF7-BE28-6B60BCD4B20F}" srcId="{293BA93D-D1EB-44D5-A53A-BDC1BBB28D49}" destId="{DA899D9F-62AA-4DCF-BA48-3CE3D0C33683}" srcOrd="4" destOrd="0" parTransId="{8CEACC7A-032A-4756-A4AB-A7DC25708983}" sibTransId="{D6FFAA08-EC49-4FD3-8165-BBD39E661DA3}"/>
    <dgm:cxn modelId="{708B3B0F-DE44-4C82-9A06-4F9535332F31}" type="presOf" srcId="{243AC58E-F564-4A88-9933-3F7D110BFA13}" destId="{E10FE28D-7D4C-44DD-9BB5-9A8B11D02A24}" srcOrd="0" destOrd="0" presId="urn:microsoft.com/office/officeart/2005/8/layout/hProcess9"/>
    <dgm:cxn modelId="{C8142B1E-9319-4CE1-8018-9D05CA968195}" srcId="{293BA93D-D1EB-44D5-A53A-BDC1BBB28D49}" destId="{64D420D1-261E-4755-A875-A9F09241E908}" srcOrd="3" destOrd="0" parTransId="{24D802E7-F318-454D-9348-2EA5951EFA3E}" sibTransId="{F1BA1E50-0F9D-42D3-944E-63890B179CB0}"/>
    <dgm:cxn modelId="{4E5F7C5D-E942-4F7A-90FC-3C6F72B234CE}" type="presOf" srcId="{DA899D9F-62AA-4DCF-BA48-3CE3D0C33683}" destId="{AC5B659F-65F7-4E5B-AA0A-1DF34B9CDCC0}" srcOrd="0" destOrd="0" presId="urn:microsoft.com/office/officeart/2005/8/layout/hProcess9"/>
    <dgm:cxn modelId="{39466047-5CEB-4F29-BEDC-B0D79F78C0C8}" srcId="{293BA93D-D1EB-44D5-A53A-BDC1BBB28D49}" destId="{243AC58E-F564-4A88-9933-3F7D110BFA13}" srcOrd="0" destOrd="0" parTransId="{E71EFBBC-ECED-4F25-9E93-9FF1DEB86497}" sibTransId="{A8F8A25B-9ABD-438C-8633-250B828F3CFA}"/>
    <dgm:cxn modelId="{710A7653-E5E2-4504-9692-834C291E9939}" type="presOf" srcId="{F4B75918-A9E7-466F-B34E-D01ED667AF15}" destId="{D0C9BC62-D5FC-45F2-8EED-62ECAF236ACB}" srcOrd="0" destOrd="0" presId="urn:microsoft.com/office/officeart/2005/8/layout/hProcess9"/>
    <dgm:cxn modelId="{D29E258D-CF10-4C0E-BEC5-3DF15A1AA972}" type="presOf" srcId="{7EB588FF-F9A3-445D-9D59-3F6D0EA8256E}" destId="{C2D7CF42-533F-4E03-BF74-715F048BF359}" srcOrd="0" destOrd="0" presId="urn:microsoft.com/office/officeart/2005/8/layout/hProcess9"/>
    <dgm:cxn modelId="{D8F6318E-3A1E-4A7B-909F-8E5D5832B5BF}" type="presOf" srcId="{64D420D1-261E-4755-A875-A9F09241E908}" destId="{8C250126-FAC1-4A47-B70F-C8AC37DC3AE4}" srcOrd="0" destOrd="0" presId="urn:microsoft.com/office/officeart/2005/8/layout/hProcess9"/>
    <dgm:cxn modelId="{3D0DCEC0-EB80-45D3-9E54-8351662CE312}" type="presOf" srcId="{293BA93D-D1EB-44D5-A53A-BDC1BBB28D49}" destId="{36D090EC-5FBF-4E4A-BC24-266289EDE7C3}" srcOrd="0" destOrd="0" presId="urn:microsoft.com/office/officeart/2005/8/layout/hProcess9"/>
    <dgm:cxn modelId="{A51A6CD9-7C94-46ED-BEBD-90654D17EAC1}" srcId="{293BA93D-D1EB-44D5-A53A-BDC1BBB28D49}" destId="{7EB588FF-F9A3-445D-9D59-3F6D0EA8256E}" srcOrd="2" destOrd="0" parTransId="{489688D2-2FAB-476B-A5A7-2FE463427C3B}" sibTransId="{6426E87F-71FA-45FE-83DA-2E879A099B0C}"/>
    <dgm:cxn modelId="{BAB4B9E3-CCFD-4A1F-B74D-BA64881A576C}" type="presParOf" srcId="{36D090EC-5FBF-4E4A-BC24-266289EDE7C3}" destId="{31A10B04-5FCB-467E-8D40-DE2779CD7D54}" srcOrd="0" destOrd="0" presId="urn:microsoft.com/office/officeart/2005/8/layout/hProcess9"/>
    <dgm:cxn modelId="{6A111915-8497-4547-97DC-A45E939A14D6}" type="presParOf" srcId="{36D090EC-5FBF-4E4A-BC24-266289EDE7C3}" destId="{708169E4-1127-43C9-9A3B-FD941811F964}" srcOrd="1" destOrd="0" presId="urn:microsoft.com/office/officeart/2005/8/layout/hProcess9"/>
    <dgm:cxn modelId="{B397A611-62B5-4874-B701-DB0B78D04AAE}" type="presParOf" srcId="{708169E4-1127-43C9-9A3B-FD941811F964}" destId="{E10FE28D-7D4C-44DD-9BB5-9A8B11D02A24}" srcOrd="0" destOrd="0" presId="urn:microsoft.com/office/officeart/2005/8/layout/hProcess9"/>
    <dgm:cxn modelId="{9A0A2248-7DEC-47F3-9306-B25828DB634A}" type="presParOf" srcId="{708169E4-1127-43C9-9A3B-FD941811F964}" destId="{56723910-F00F-43D6-B5C4-B25E9CA07447}" srcOrd="1" destOrd="0" presId="urn:microsoft.com/office/officeart/2005/8/layout/hProcess9"/>
    <dgm:cxn modelId="{9A8441EC-7882-43B5-AB59-03C6058699F3}" type="presParOf" srcId="{708169E4-1127-43C9-9A3B-FD941811F964}" destId="{D0C9BC62-D5FC-45F2-8EED-62ECAF236ACB}" srcOrd="2" destOrd="0" presId="urn:microsoft.com/office/officeart/2005/8/layout/hProcess9"/>
    <dgm:cxn modelId="{8FCF33B7-80E3-494E-9898-DDFB12AB5BCE}" type="presParOf" srcId="{708169E4-1127-43C9-9A3B-FD941811F964}" destId="{29EF822C-A66F-48D3-97FF-9D2B78EC1C0A}" srcOrd="3" destOrd="0" presId="urn:microsoft.com/office/officeart/2005/8/layout/hProcess9"/>
    <dgm:cxn modelId="{3302CAE7-4961-4E4D-8F50-09F49F792177}" type="presParOf" srcId="{708169E4-1127-43C9-9A3B-FD941811F964}" destId="{C2D7CF42-533F-4E03-BF74-715F048BF359}" srcOrd="4" destOrd="0" presId="urn:microsoft.com/office/officeart/2005/8/layout/hProcess9"/>
    <dgm:cxn modelId="{C6D0EA69-AE8B-40BF-9D1A-587CB7692F95}" type="presParOf" srcId="{708169E4-1127-43C9-9A3B-FD941811F964}" destId="{9C6375BA-DB14-47C5-95C4-E1706275F6DC}" srcOrd="5" destOrd="0" presId="urn:microsoft.com/office/officeart/2005/8/layout/hProcess9"/>
    <dgm:cxn modelId="{A259EBC8-30B1-4010-A7A4-D85C614030D1}" type="presParOf" srcId="{708169E4-1127-43C9-9A3B-FD941811F964}" destId="{8C250126-FAC1-4A47-B70F-C8AC37DC3AE4}" srcOrd="6" destOrd="0" presId="urn:microsoft.com/office/officeart/2005/8/layout/hProcess9"/>
    <dgm:cxn modelId="{ADD99CE6-78A6-4610-93CA-EF8348B85F39}" type="presParOf" srcId="{708169E4-1127-43C9-9A3B-FD941811F964}" destId="{BBD436C4-F700-4A79-B2CF-9EB17D2CDE8A}" srcOrd="7" destOrd="0" presId="urn:microsoft.com/office/officeart/2005/8/layout/hProcess9"/>
    <dgm:cxn modelId="{7B1241F2-D712-4873-A831-58CB99C722B1}" type="presParOf" srcId="{708169E4-1127-43C9-9A3B-FD941811F964}" destId="{AC5B659F-65F7-4E5B-AA0A-1DF34B9CDCC0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A10B04-5FCB-467E-8D40-DE2779CD7D54}">
      <dsp:nvSpPr>
        <dsp:cNvPr id="0" name=""/>
        <dsp:cNvSpPr/>
      </dsp:nvSpPr>
      <dsp:spPr>
        <a:xfrm>
          <a:off x="494869" y="0"/>
          <a:ext cx="5608516" cy="263737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0FE28D-7D4C-44DD-9BB5-9A8B11D02A24}">
      <dsp:nvSpPr>
        <dsp:cNvPr id="0" name=""/>
        <dsp:cNvSpPr/>
      </dsp:nvSpPr>
      <dsp:spPr>
        <a:xfrm>
          <a:off x="2899" y="791213"/>
          <a:ext cx="1267779" cy="10549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200" kern="1200"/>
            <a:t>Student prepares a draft and submits to Supervisor</a:t>
          </a:r>
        </a:p>
      </dsp:txBody>
      <dsp:txXfrm>
        <a:off x="54397" y="842711"/>
        <a:ext cx="1164783" cy="951955"/>
      </dsp:txXfrm>
    </dsp:sp>
    <dsp:sp modelId="{D0C9BC62-D5FC-45F2-8EED-62ECAF236ACB}">
      <dsp:nvSpPr>
        <dsp:cNvPr id="0" name=""/>
        <dsp:cNvSpPr/>
      </dsp:nvSpPr>
      <dsp:spPr>
        <a:xfrm>
          <a:off x="1334068" y="791213"/>
          <a:ext cx="1267779" cy="10549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200" kern="1200"/>
            <a:t>Supervisor provides comments</a:t>
          </a:r>
        </a:p>
      </dsp:txBody>
      <dsp:txXfrm>
        <a:off x="1385566" y="842711"/>
        <a:ext cx="1164783" cy="951955"/>
      </dsp:txXfrm>
    </dsp:sp>
    <dsp:sp modelId="{C2D7CF42-533F-4E03-BF74-715F048BF359}">
      <dsp:nvSpPr>
        <dsp:cNvPr id="0" name=""/>
        <dsp:cNvSpPr/>
      </dsp:nvSpPr>
      <dsp:spPr>
        <a:xfrm>
          <a:off x="2665237" y="791213"/>
          <a:ext cx="1267779" cy="10549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200" kern="1200"/>
            <a:t>Student is invited to transfer interview</a:t>
          </a:r>
        </a:p>
      </dsp:txBody>
      <dsp:txXfrm>
        <a:off x="2716735" y="842711"/>
        <a:ext cx="1164783" cy="951955"/>
      </dsp:txXfrm>
    </dsp:sp>
    <dsp:sp modelId="{8C250126-FAC1-4A47-B70F-C8AC37DC3AE4}">
      <dsp:nvSpPr>
        <dsp:cNvPr id="0" name=""/>
        <dsp:cNvSpPr/>
      </dsp:nvSpPr>
      <dsp:spPr>
        <a:xfrm>
          <a:off x="3996406" y="791213"/>
          <a:ext cx="1267779" cy="10549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200" kern="1200"/>
            <a:t>Interview</a:t>
          </a:r>
        </a:p>
      </dsp:txBody>
      <dsp:txXfrm>
        <a:off x="4047904" y="842711"/>
        <a:ext cx="1164783" cy="951955"/>
      </dsp:txXfrm>
    </dsp:sp>
    <dsp:sp modelId="{AC5B659F-65F7-4E5B-AA0A-1DF34B9CDCC0}">
      <dsp:nvSpPr>
        <dsp:cNvPr id="0" name=""/>
        <dsp:cNvSpPr/>
      </dsp:nvSpPr>
      <dsp:spPr>
        <a:xfrm>
          <a:off x="5327575" y="791213"/>
          <a:ext cx="1267779" cy="10549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200" kern="1200"/>
            <a:t>Written feedback</a:t>
          </a:r>
        </a:p>
      </dsp:txBody>
      <dsp:txXfrm>
        <a:off x="5379073" y="842711"/>
        <a:ext cx="1164783" cy="9519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971" y="4724956"/>
            <a:ext cx="4908331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22876" y="9449911"/>
            <a:ext cx="835124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fld id="{49DD4D23-C98A-435E-AE88-9061F8349B0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033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89D8F-B765-7F48-A694-74FB4F66D1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62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MARTINE</a:t>
            </a:r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917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EWA start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013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EWA start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459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EWA finish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616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MARTINE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DD4D23-C98A-435E-AE88-9061F8349B02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254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289D8F-B765-7F48-A694-74FB4F66D15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36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1" y="0"/>
            <a:ext cx="91270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674" y="3715200"/>
            <a:ext cx="7500939" cy="554850"/>
          </a:xfrm>
        </p:spPr>
        <p:txBody>
          <a:bodyPr/>
          <a:lstStyle>
            <a:lvl1pPr algn="l">
              <a:defRPr sz="2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675" y="4289400"/>
            <a:ext cx="7500938" cy="361800"/>
          </a:xfr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525798"/>
            <a:ext cx="3020400" cy="807254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828675" y="5481750"/>
            <a:ext cx="4679325" cy="979374"/>
          </a:xfrm>
        </p:spPr>
        <p:txBody>
          <a:bodyPr/>
          <a:lstStyle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2pPr>
            <a:lvl3pPr marL="0" indent="0">
              <a:spcBef>
                <a:spcPts val="567"/>
              </a:spcBef>
              <a:buNone/>
              <a:defRPr sz="1400"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 sz="1400">
                <a:solidFill>
                  <a:schemeClr val="bg1"/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33279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79128-4337-48DB-8A4F-46A9A07E1C72}" type="datetimeFigureOut">
              <a:rPr lang="en-I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12/10/2023</a:t>
            </a:fld>
            <a:endParaRPr lang="en-I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7A390-F74C-419D-ABFB-5735B1B48667}" type="slidenum">
              <a:rPr lang="en-I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I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5426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&amp; 2 Column Conte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1BC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28676" y="1881076"/>
            <a:ext cx="3933824" cy="3163365"/>
          </a:xfrm>
        </p:spPr>
        <p:txBody>
          <a:bodyPr/>
          <a:lstStyle>
            <a:lvl1pPr marL="276225" indent="-276225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‒"/>
              <a:defRPr sz="1400" b="0"/>
            </a:lvl1pPr>
            <a:lvl2pPr marL="625475" indent="-233363">
              <a:buFont typeface="Arial" panose="020B0604020202020204" pitchFamily="34" charset="0"/>
              <a:buChar char="•"/>
              <a:defRPr sz="1400"/>
            </a:lvl2pPr>
            <a:lvl3pPr marL="912813" indent="-222250">
              <a:defRPr sz="1400"/>
            </a:lvl3pPr>
            <a:lvl4pPr marL="1128713" indent="-190500">
              <a:defRPr sz="1400"/>
            </a:lvl4pPr>
            <a:lvl5pPr marL="1439863" indent="-185738">
              <a:defRPr sz="1400"/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GB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14901" y="1881076"/>
            <a:ext cx="3934800" cy="3163365"/>
          </a:xfrm>
        </p:spPr>
        <p:txBody>
          <a:bodyPr/>
          <a:lstStyle>
            <a:lvl1pPr marL="276225" indent="-276225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‒"/>
              <a:defRPr sz="1400" b="0"/>
            </a:lvl1pPr>
            <a:lvl2pPr marL="625475" indent="-233363">
              <a:buFont typeface="Arial" panose="020B0604020202020204" pitchFamily="34" charset="0"/>
              <a:buChar char="•"/>
              <a:defRPr sz="1400"/>
            </a:lvl2pPr>
            <a:lvl3pPr marL="912813" indent="-222250">
              <a:defRPr sz="1400"/>
            </a:lvl3pPr>
            <a:lvl4pPr marL="1128713" indent="-190500">
              <a:defRPr sz="1400"/>
            </a:lvl4pPr>
            <a:lvl5pPr marL="1439863" indent="-185738">
              <a:defRPr sz="1400"/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GB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28675" y="914404"/>
            <a:ext cx="7500938" cy="276225"/>
          </a:xfrm>
        </p:spPr>
        <p:txBody>
          <a:bodyPr/>
          <a:lstStyle>
            <a:lvl1pPr>
              <a:defRPr sz="1400" b="0">
                <a:solidFill>
                  <a:srgbClr val="0071BC"/>
                </a:solidFill>
              </a:defRPr>
            </a:lvl1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5994000"/>
            <a:ext cx="9144000" cy="864000"/>
          </a:xfrm>
          <a:prstGeom prst="rect">
            <a:avLst/>
          </a:prstGeom>
          <a:solidFill>
            <a:srgbClr val="0E73B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27075" indent="0" algn="l"/>
            <a:endParaRPr lang="en-GB" sz="1000"/>
          </a:p>
        </p:txBody>
      </p:sp>
      <p:pic>
        <p:nvPicPr>
          <p:cNvPr id="19" name="Picture 18" descr="TCD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78" y="6151381"/>
            <a:ext cx="1585894" cy="56997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7954041" y="6538444"/>
            <a:ext cx="3755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B15D8-8C78-934C-9F81-483F5C37CC80}" type="slidenum">
              <a:rPr lang="en-US" sz="1000" smtClean="0">
                <a:solidFill>
                  <a:schemeClr val="bg1"/>
                </a:solidFill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7039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&amp; 2 Column Conte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1BC"/>
                </a:solidFill>
              </a:defRPr>
            </a:lvl1pPr>
          </a:lstStyle>
          <a:p>
            <a:r>
              <a:rPr lang="ga-IE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28676" y="1881080"/>
            <a:ext cx="7527924" cy="3643425"/>
          </a:xfrm>
        </p:spPr>
        <p:txBody>
          <a:bodyPr/>
          <a:lstStyle>
            <a:lvl1pPr marL="0" indent="0" rtl="0">
              <a:spcBef>
                <a:spcPts val="900"/>
              </a:spcBef>
              <a:buClr>
                <a:schemeClr val="tx2"/>
              </a:buClr>
              <a:buSzPts val="2000"/>
              <a:buFont typeface="Arial"/>
              <a:buNone/>
              <a:defRPr sz="2000" b="1"/>
            </a:lvl1pPr>
            <a:lvl2pPr marL="625475" indent="-233363" rtl="0">
              <a:buSzPts val="2000"/>
              <a:buFont typeface="Minion Pro"/>
              <a:buChar char="‒"/>
              <a:defRPr sz="2000"/>
            </a:lvl2pPr>
            <a:lvl3pPr marL="912813" indent="-222250" rtl="0">
              <a:buSzPts val="2000"/>
              <a:buFont typeface="Arial"/>
              <a:buChar char="»"/>
              <a:defRPr sz="2000"/>
            </a:lvl3pPr>
            <a:lvl4pPr marL="1128713" indent="-190500">
              <a:defRPr sz="2000"/>
            </a:lvl4pPr>
            <a:lvl5pPr marL="1439863" indent="-185738">
              <a:defRPr sz="2000"/>
            </a:lvl5pPr>
          </a:lstStyle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GB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28675" y="914404"/>
            <a:ext cx="7500938" cy="276225"/>
          </a:xfrm>
        </p:spPr>
        <p:txBody>
          <a:bodyPr/>
          <a:lstStyle>
            <a:lvl1pPr>
              <a:defRPr sz="1400" b="0">
                <a:solidFill>
                  <a:srgbClr val="0071BC"/>
                </a:solidFill>
              </a:defRPr>
            </a:lvl1pPr>
          </a:lstStyle>
          <a:p>
            <a:pPr lvl="0"/>
            <a:r>
              <a:rPr lang="ga-IE"/>
              <a:t>Click to edit Master text styles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5994000"/>
            <a:ext cx="9144000" cy="864000"/>
          </a:xfrm>
          <a:prstGeom prst="rect">
            <a:avLst/>
          </a:prstGeom>
          <a:solidFill>
            <a:srgbClr val="0E73B9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27075" indent="0" algn="l"/>
            <a:endParaRPr lang="en-GB" sz="1000"/>
          </a:p>
        </p:txBody>
      </p:sp>
      <p:pic>
        <p:nvPicPr>
          <p:cNvPr id="13" name="Picture 12" descr="TCD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78" y="6151381"/>
            <a:ext cx="1585894" cy="569976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7954041" y="6538444"/>
            <a:ext cx="3755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B15D8-8C78-934C-9F81-483F5C37CC80}" type="slidenum">
              <a:rPr lang="en-US" sz="1000" smtClean="0">
                <a:solidFill>
                  <a:schemeClr val="bg1"/>
                </a:solidFill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68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8CCDB-8CF8-873E-84C1-B7D26D3E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A36096-B742-A223-1A8E-3B8020E9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E8B0-2EC8-4690-A14A-7E9E5BD55F58}" type="datetimeFigureOut">
              <a:rPr lang="en-IE" smtClean="0"/>
              <a:t>12/10/2023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25B456-1E5A-EF3B-0360-E6BB0B36C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A23204-5020-5672-7155-55655897C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D5503-C1EF-4DF1-B297-6E993F6B6F9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76928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28675" y="1881075"/>
            <a:ext cx="7500938" cy="4040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28675" y="914400"/>
            <a:ext cx="7500938" cy="2762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300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2 Column Conte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28675" y="914400"/>
            <a:ext cx="7500938" cy="2762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1438275"/>
            <a:ext cx="914400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28675" y="1881075"/>
            <a:ext cx="7500938" cy="4040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0" y="6024880"/>
            <a:ext cx="9144000" cy="838894"/>
          </a:xfrm>
          <a:prstGeom prst="rect">
            <a:avLst/>
          </a:prstGeom>
          <a:solidFill>
            <a:srgbClr val="0071B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27075" indent="0" algn="l"/>
            <a:endParaRPr lang="en-GB" sz="10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6198748"/>
            <a:ext cx="2060224" cy="550631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7954041" y="6615119"/>
            <a:ext cx="3755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B15D8-8C78-934C-9F81-483F5C37CC80}" type="slidenum">
              <a:rPr lang="en-US" sz="1000" smtClean="0">
                <a:solidFill>
                  <a:schemeClr val="bg1"/>
                </a:solidFill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10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&amp; 2 Column Content 2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28676" y="1881075"/>
            <a:ext cx="3933824" cy="3163365"/>
          </a:xfrm>
        </p:spPr>
        <p:txBody>
          <a:bodyPr/>
          <a:lstStyle>
            <a:lvl1pPr marL="276225" indent="-276225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‒"/>
              <a:defRPr sz="1400" b="0"/>
            </a:lvl1pPr>
            <a:lvl2pPr marL="625475" indent="-233363">
              <a:buFont typeface="Arial" panose="020B0604020202020204" pitchFamily="34" charset="0"/>
              <a:buChar char="•"/>
              <a:defRPr sz="1400"/>
            </a:lvl2pPr>
            <a:lvl3pPr marL="912813" indent="-222250">
              <a:defRPr sz="1400"/>
            </a:lvl3pPr>
            <a:lvl4pPr marL="1128713" indent="-190500">
              <a:defRPr sz="1400"/>
            </a:lvl4pPr>
            <a:lvl5pPr marL="1439863" indent="-185738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28675" y="914400"/>
            <a:ext cx="7500938" cy="2762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1438275"/>
            <a:ext cx="914400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14901" y="1881075"/>
            <a:ext cx="3934800" cy="3163365"/>
          </a:xfrm>
        </p:spPr>
        <p:txBody>
          <a:bodyPr/>
          <a:lstStyle>
            <a:lvl1pPr marL="276225" indent="-276225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‒"/>
              <a:defRPr sz="1400" b="0"/>
            </a:lvl1pPr>
            <a:lvl2pPr marL="625475" indent="-233363">
              <a:buFont typeface="Arial" panose="020B0604020202020204" pitchFamily="34" charset="0"/>
              <a:buChar char="•"/>
              <a:defRPr sz="1400"/>
            </a:lvl2pPr>
            <a:lvl3pPr marL="912813" indent="-222250">
              <a:defRPr sz="1400"/>
            </a:lvl3pPr>
            <a:lvl4pPr marL="1128713" indent="-190500">
              <a:defRPr sz="1400"/>
            </a:lvl4pPr>
            <a:lvl5pPr marL="1439863" indent="-185738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0" y="6024880"/>
            <a:ext cx="9144000" cy="838894"/>
          </a:xfrm>
          <a:prstGeom prst="rect">
            <a:avLst/>
          </a:prstGeom>
          <a:solidFill>
            <a:srgbClr val="0071B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727075" indent="0" algn="l"/>
            <a:endParaRPr lang="en-GB" sz="10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6198748"/>
            <a:ext cx="2060224" cy="550631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7954041" y="6615119"/>
            <a:ext cx="3755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B15D8-8C78-934C-9F81-483F5C37CC80}" type="slidenum">
              <a:rPr lang="en-US" sz="1000" smtClean="0">
                <a:solidFill>
                  <a:schemeClr val="bg1"/>
                </a:solidFill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917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939200" y="1438275"/>
            <a:ext cx="4204800" cy="5094287"/>
          </a:xfrm>
          <a:solidFill>
            <a:schemeClr val="accent4"/>
          </a:solidFill>
        </p:spPr>
        <p:txBody>
          <a:bodyPr tIns="0" anchor="ctr" anchorCtr="0"/>
          <a:lstStyle>
            <a:lvl1pPr algn="ctr">
              <a:defRPr sz="1600" b="0">
                <a:solidFill>
                  <a:schemeClr val="accent3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828675" y="1905000"/>
            <a:ext cx="3819525" cy="3987688"/>
          </a:xfrm>
        </p:spPr>
        <p:txBody>
          <a:bodyPr/>
          <a:lstStyle>
            <a:lvl1pPr marL="238125" indent="-238125">
              <a:spcBef>
                <a:spcPts val="850"/>
              </a:spcBef>
              <a:buClr>
                <a:schemeClr val="tx2"/>
              </a:buClr>
              <a:buFont typeface="Calibri" panose="020F0502020204030204" pitchFamily="34" charset="0"/>
              <a:buChar char="–"/>
              <a:defRPr sz="1400" b="0"/>
            </a:lvl1pPr>
            <a:lvl2pPr marL="503238" indent="-207963">
              <a:spcBef>
                <a:spcPts val="0"/>
              </a:spcBef>
              <a:spcAft>
                <a:spcPts val="567"/>
              </a:spcAft>
              <a:defRPr sz="1400" b="0"/>
            </a:lvl2pPr>
            <a:lvl3pPr>
              <a:defRPr sz="14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28675" y="914400"/>
            <a:ext cx="7500938" cy="2762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438275"/>
            <a:ext cx="914400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6534000"/>
            <a:ext cx="9144000" cy="324000"/>
          </a:xfrm>
          <a:prstGeom prst="rect">
            <a:avLst/>
          </a:prstGeom>
          <a:solidFill>
            <a:srgbClr val="0071B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marL="727075" indent="0" algn="l"/>
            <a:r>
              <a:rPr lang="en-GB" sz="1000" b="1"/>
              <a:t>Trinity College Dublin, </a:t>
            </a:r>
            <a:r>
              <a:rPr lang="en-GB" sz="1000"/>
              <a:t>The University of Dublin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954041" y="6615119"/>
            <a:ext cx="3755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B15D8-8C78-934C-9F81-483F5C37CC80}" type="slidenum">
              <a:rPr lang="en-US" sz="1000" smtClean="0">
                <a:solidFill>
                  <a:schemeClr val="bg1"/>
                </a:solidFill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368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438275"/>
            <a:ext cx="9144000" cy="5094287"/>
          </a:xfrm>
          <a:solidFill>
            <a:schemeClr val="accent4"/>
          </a:solidFill>
        </p:spPr>
        <p:txBody>
          <a:bodyPr tIns="0" anchor="ctr" anchorCtr="0"/>
          <a:lstStyle>
            <a:lvl1pPr algn="ctr">
              <a:defRPr sz="1600" b="0">
                <a:solidFill>
                  <a:schemeClr val="accent3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28675" y="914400"/>
            <a:ext cx="7500938" cy="276225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438275"/>
            <a:ext cx="914400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6534000"/>
            <a:ext cx="9144000" cy="324000"/>
          </a:xfrm>
          <a:prstGeom prst="rect">
            <a:avLst/>
          </a:prstGeom>
          <a:solidFill>
            <a:srgbClr val="0071B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marL="727075" indent="0" algn="l"/>
            <a:r>
              <a:rPr lang="en-GB" sz="1000" b="1"/>
              <a:t>Trinity College Dublin, </a:t>
            </a:r>
            <a:r>
              <a:rPr lang="en-GB" sz="1000"/>
              <a:t>The University of Dublin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954041" y="6615119"/>
            <a:ext cx="3755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B15D8-8C78-934C-9F81-483F5C37CC80}" type="slidenum">
              <a:rPr lang="en-US" sz="1000" smtClean="0">
                <a:solidFill>
                  <a:schemeClr val="bg1"/>
                </a:solidFill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17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1" y="0"/>
            <a:ext cx="912709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525798"/>
            <a:ext cx="3020400" cy="8072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8674" y="3715200"/>
            <a:ext cx="7500939" cy="554850"/>
          </a:xfrm>
        </p:spPr>
        <p:txBody>
          <a:bodyPr/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789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743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3317-E874-487B-9FDD-DB4E3F1BF188}" type="datetimeFigureOut">
              <a:rPr lang="en-IE" smtClean="0"/>
              <a:t>12/10/2023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0F23A-E16D-43DB-990E-872661FF94EA}" type="slidenum">
              <a:rPr lang="en-IE" smtClean="0"/>
              <a:t>‹#›</a:t>
            </a:fld>
            <a:endParaRPr lang="en-I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528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8674" y="360000"/>
            <a:ext cx="7500939" cy="561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8675" y="1871551"/>
            <a:ext cx="7500938" cy="409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438275"/>
            <a:ext cx="914400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>
          <a:xfrm>
            <a:off x="0" y="6534000"/>
            <a:ext cx="9144000" cy="324000"/>
          </a:xfrm>
          <a:prstGeom prst="rect">
            <a:avLst/>
          </a:prstGeom>
          <a:solidFill>
            <a:srgbClr val="0071BC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 anchorCtr="0"/>
          <a:lstStyle/>
          <a:p>
            <a:pPr marL="727075" indent="0" algn="l"/>
            <a:r>
              <a:rPr lang="en-GB" sz="1000" b="1"/>
              <a:t>Trinity College Dublin, </a:t>
            </a:r>
            <a:r>
              <a:rPr lang="en-GB" sz="1000"/>
              <a:t>The University of Dublin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954041" y="6615119"/>
            <a:ext cx="3755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0B15D8-8C78-934C-9F81-483F5C37CC80}" type="slidenum">
              <a:rPr lang="en-US" sz="1000" smtClean="0">
                <a:solidFill>
                  <a:schemeClr val="bg1"/>
                </a:solidFill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06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60" r:id="rId3"/>
    <p:sldLayoutId id="2147483682" r:id="rId4"/>
    <p:sldLayoutId id="2147483657" r:id="rId5"/>
    <p:sldLayoutId id="2147483658" r:id="rId6"/>
    <p:sldLayoutId id="2147483659" r:id="rId7"/>
    <p:sldLayoutId id="2147483680" r:id="rId8"/>
    <p:sldLayoutId id="2147483674" r:id="rId9"/>
    <p:sldLayoutId id="2147483675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1417"/>
        </a:spcBef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17500" indent="-317500" algn="l" defTabSz="914400" rtl="0" eaLnBrk="1" latinLnBrk="0" hangingPunct="1">
        <a:spcBef>
          <a:spcPts val="1134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68325" indent="-222250" algn="l" defTabSz="914400" rtl="0" eaLnBrk="1" latinLnBrk="0" hangingPunct="1">
        <a:spcBef>
          <a:spcPts val="1134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84225" indent="-201613" algn="l" defTabSz="914400" rtl="0" eaLnBrk="1" latinLnBrk="0" hangingPunct="1">
        <a:spcBef>
          <a:spcPts val="1134"/>
        </a:spcBef>
        <a:buClr>
          <a:schemeClr val="tx2"/>
        </a:buClr>
        <a:buFont typeface="Minion Pro" pitchFamily="18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185738" algn="l" defTabSz="914400" rtl="0" eaLnBrk="1" latinLnBrk="0" hangingPunct="1">
        <a:spcBef>
          <a:spcPts val="1134"/>
        </a:spcBef>
        <a:buClr>
          <a:schemeClr val="tx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4672C1-E989-9DF9-1DCE-01C26A21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60213-C95A-51E0-7ED4-D9AF7B567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07F21-3A9F-612B-7DA7-F26315FAFB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AE8B0-2EC8-4690-A14A-7E9E5BD55F58}" type="datetimeFigureOut">
              <a:rPr lang="en-IE" smtClean="0"/>
              <a:t>12/10/2023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35532-729A-13A5-A56F-3CB7BDD3F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1C9EE-F721-4B14-CEEC-B956354A8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D5503-C1EF-4DF1-B297-6E993F6B6F9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18094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pgcases@tcd.i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hyperlink" Target="mailto:Genadgso@tcd.ie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pgcases@tcd.ie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mailto:Gsothese@tcd.ie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0.xml"/><Relationship Id="rId7" Type="http://schemas.openxmlformats.org/officeDocument/2006/relationships/hyperlink" Target="mailto:Genadgso@tcd.ie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hyperlink" Target="https://www.tcd.ie/graduatestudies/assets/pdf/supervision-guidelines-22.pdf" TargetMode="Externa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www.tcd.ie/graduatestudies/assets/pdf/PhD-Viva-Guide-Digital.pdf" TargetMode="External"/><Relationship Id="rId4" Type="http://schemas.openxmlformats.org/officeDocument/2006/relationships/hyperlink" Target="https://www.tcd.ie/graduatestudies/assets/pdf/research-handbook-21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cd.ie/graduatestudies/staff/supervisor-developmen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cd.ie/graduatestudies/faq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mpanile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23995" y="0"/>
            <a:ext cx="12191995" cy="6857999"/>
          </a:xfrm>
          <a:prstGeom prst="rect">
            <a:avLst/>
          </a:prstGeom>
        </p:spPr>
      </p:pic>
      <p:pic>
        <p:nvPicPr>
          <p:cNvPr id="9" name="Picture 4" descr="TCD_White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30" y="1239840"/>
            <a:ext cx="157321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349124" y="2690297"/>
            <a:ext cx="8593584" cy="3637262"/>
          </a:xfrm>
          <a:prstGeom prst="rect">
            <a:avLst/>
          </a:prstGeom>
        </p:spPr>
        <p:txBody>
          <a:bodyPr vert="horz" lIns="91226" tIns="45613" rIns="91226" bIns="45613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4500" b="1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ea typeface="Source Sans Pro"/>
              </a:rPr>
              <a:t>Research Supervision at </a:t>
            </a:r>
          </a:p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ea typeface="Source Sans Pro"/>
              </a:rPr>
              <a:t>Trinity College Dublin</a:t>
            </a:r>
            <a:endParaRPr lang="en-US" sz="4800" b="0" dirty="0">
              <a:solidFill>
                <a:schemeClr val="bg1"/>
              </a:solidFill>
              <a:ea typeface="Source Sans Pro"/>
            </a:endParaRPr>
          </a:p>
          <a:p>
            <a:pPr>
              <a:lnSpc>
                <a:spcPct val="80000"/>
              </a:lnSpc>
              <a:spcBef>
                <a:spcPts val="300"/>
              </a:spcBef>
              <a:defRPr/>
            </a:pPr>
            <a:endParaRPr lang="en-IE" sz="2400" b="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spcBef>
                <a:spcPts val="300"/>
              </a:spcBef>
              <a:defRPr/>
            </a:pPr>
            <a:r>
              <a:rPr lang="en-IE" sz="2400" b="0" dirty="0">
                <a:solidFill>
                  <a:schemeClr val="bg1"/>
                </a:solidFill>
              </a:rPr>
              <a:t>Research Supervision Development Programme</a:t>
            </a:r>
          </a:p>
          <a:p>
            <a:pPr>
              <a:lnSpc>
                <a:spcPct val="80000"/>
              </a:lnSpc>
              <a:spcBef>
                <a:spcPts val="300"/>
              </a:spcBef>
              <a:defRPr/>
            </a:pPr>
            <a:r>
              <a:rPr lang="en-US" sz="2400" b="0" dirty="0">
                <a:solidFill>
                  <a:schemeClr val="bg1"/>
                </a:solidFill>
                <a:ea typeface="Source Sans Pro"/>
              </a:rPr>
              <a:t>Graduate Studies Office</a:t>
            </a:r>
          </a:p>
          <a:p>
            <a:pPr>
              <a:lnSpc>
                <a:spcPct val="80000"/>
              </a:lnSpc>
              <a:spcBef>
                <a:spcPts val="300"/>
              </a:spcBef>
              <a:defRPr/>
            </a:pPr>
            <a:endParaRPr lang="en-US" sz="2400" b="0" dirty="0">
              <a:solidFill>
                <a:schemeClr val="bg1"/>
              </a:solidFill>
              <a:ea typeface="Source Sans Pro"/>
            </a:endParaRPr>
          </a:p>
          <a:p>
            <a:pPr>
              <a:lnSpc>
                <a:spcPct val="80000"/>
              </a:lnSpc>
              <a:spcBef>
                <a:spcPts val="300"/>
              </a:spcBef>
              <a:defRPr/>
            </a:pPr>
            <a:r>
              <a:rPr lang="en-GB" sz="2000" b="0">
                <a:solidFill>
                  <a:schemeClr val="bg1"/>
                </a:solidFill>
                <a:ea typeface="Source Sans Pro"/>
              </a:rPr>
              <a:t>10th </a:t>
            </a:r>
            <a:r>
              <a:rPr lang="en-GB" sz="2000" b="0" dirty="0">
                <a:solidFill>
                  <a:schemeClr val="bg1"/>
                </a:solidFill>
                <a:ea typeface="Source Sans Pro"/>
              </a:rPr>
              <a:t>October 2023</a:t>
            </a:r>
          </a:p>
        </p:txBody>
      </p:sp>
    </p:spTree>
    <p:extLst>
      <p:ext uri="{BB962C8B-B14F-4D97-AF65-F5344CB8AC3E}">
        <p14:creationId xmlns:p14="http://schemas.microsoft.com/office/powerpoint/2010/main" val="214849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83A9A26E-C426-4C35-910F-7C28163C6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538" y="322174"/>
            <a:ext cx="8646850" cy="561600"/>
          </a:xfrm>
        </p:spPr>
        <p:txBody>
          <a:bodyPr/>
          <a:lstStyle/>
          <a:p>
            <a:r>
              <a:rPr lang="en-GB" b="0" dirty="0">
                <a:solidFill>
                  <a:srgbClr val="0071BC"/>
                </a:solidFill>
              </a:rPr>
              <a:t>www.tcd.ie/graduatestudies/staff/supervisor-development/</a:t>
            </a:r>
            <a:endParaRPr lang="en-US" b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F5BC60-86CD-4BDC-AAC0-918C068F177B}"/>
              </a:ext>
            </a:extLst>
          </p:cNvPr>
          <p:cNvSpPr txBox="1"/>
          <p:nvPr/>
        </p:nvSpPr>
        <p:spPr>
          <a:xfrm>
            <a:off x="4256842" y="1148507"/>
            <a:ext cx="2166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Workshop recordings</a:t>
            </a:r>
            <a:endParaRPr lang="en-IE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519C43-EC6B-8CF0-CF25-3A2092FCEA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0655" r="3524" b="7559"/>
          <a:stretch/>
        </p:blipFill>
        <p:spPr bwMode="auto">
          <a:xfrm>
            <a:off x="2296681" y="1517839"/>
            <a:ext cx="5136563" cy="2448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29FB05-4FD3-5326-3146-905808C8E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91885"/>
            <a:ext cx="3273836" cy="4938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356AEE-8566-66CD-CCE6-1D23DF63E0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26" t="25371" r="-2534" b="5225"/>
          <a:stretch/>
        </p:blipFill>
        <p:spPr bwMode="auto">
          <a:xfrm>
            <a:off x="3969036" y="4199913"/>
            <a:ext cx="4907915" cy="2369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7303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83A9A26E-C426-4C35-910F-7C28163C6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538" y="11087"/>
            <a:ext cx="8646850" cy="561600"/>
          </a:xfrm>
        </p:spPr>
        <p:txBody>
          <a:bodyPr/>
          <a:lstStyle/>
          <a:p>
            <a:r>
              <a:rPr lang="en-GB" b="0" dirty="0">
                <a:solidFill>
                  <a:srgbClr val="0071BC"/>
                </a:solidFill>
              </a:rPr>
              <a:t>www.tcd.ie/graduatestudies/faq/</a:t>
            </a:r>
            <a:endParaRPr lang="en-US" b="0" dirty="0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2CEFB5-4295-42F7-BEBE-942A3E617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8" t="5235" r="8702" b="30323"/>
          <a:stretch/>
        </p:blipFill>
        <p:spPr>
          <a:xfrm>
            <a:off x="1489435" y="713071"/>
            <a:ext cx="6014301" cy="59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06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7451" y="477920"/>
            <a:ext cx="7500939" cy="561600"/>
          </a:xfrm>
        </p:spPr>
        <p:txBody>
          <a:bodyPr>
            <a:normAutofit/>
          </a:bodyPr>
          <a:lstStyle/>
          <a:p>
            <a:r>
              <a:rPr lang="en-IE" sz="2800">
                <a:solidFill>
                  <a:srgbClr val="0071BC"/>
                </a:solidFill>
              </a:rPr>
              <a:t>Who</a:t>
            </a:r>
            <a:r>
              <a:rPr lang="en-IE" sz="2800"/>
              <a:t> </a:t>
            </a:r>
            <a:r>
              <a:rPr lang="en-IE" sz="2800">
                <a:solidFill>
                  <a:srgbClr val="0071BC"/>
                </a:solidFill>
              </a:rPr>
              <a:t>does What?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91436" y="1847317"/>
            <a:ext cx="3991788" cy="3971163"/>
          </a:xfrm>
        </p:spPr>
        <p:txBody>
          <a:bodyPr vert="horz" lIns="0" tIns="0" rIns="0" bIns="0" rtlCol="0" anchor="t">
            <a:normAutofit fontScale="70000" lnSpcReduction="20000"/>
          </a:bodyPr>
          <a:lstStyle/>
          <a:p>
            <a:r>
              <a:rPr lang="en-IE" sz="2200"/>
              <a:t>   </a:t>
            </a:r>
            <a:r>
              <a:rPr lang="en-IE"/>
              <a:t>  </a:t>
            </a:r>
            <a:r>
              <a:rPr lang="en-IE" sz="4000" b="1">
                <a:solidFill>
                  <a:schemeClr val="tx2"/>
                </a:solidFill>
              </a:rPr>
              <a:t>Graduate Studies Office</a:t>
            </a:r>
          </a:p>
          <a:p>
            <a:endParaRPr lang="en-US" sz="2200">
              <a:solidFill>
                <a:schemeClr val="tx2"/>
              </a:solidFill>
            </a:endParaRPr>
          </a:p>
          <a:p>
            <a:pPr marL="342900" indent="-342900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3200" b="0"/>
              <a:t>Graduate education policy</a:t>
            </a:r>
          </a:p>
          <a:p>
            <a:pPr marL="342900" indent="-342900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3200" b="0"/>
              <a:t>Graduate Studies Committee</a:t>
            </a:r>
          </a:p>
          <a:p>
            <a:pPr marL="342900" indent="-342900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3200" b="0"/>
              <a:t>Strategic projects: PG Renewal </a:t>
            </a:r>
          </a:p>
          <a:p>
            <a:pPr marL="342900" indent="-342900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3200" b="0"/>
              <a:t>Student cases and appeals – decision making</a:t>
            </a:r>
          </a:p>
          <a:p>
            <a:pPr marL="342900" indent="-342900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3200" b="0"/>
              <a:t>Travel grants / Benefactions &amp; Awards </a:t>
            </a:r>
          </a:p>
          <a:p>
            <a:endParaRPr lang="en-IE" sz="2400"/>
          </a:p>
          <a:p>
            <a:endParaRPr lang="en-IE" sz="2400"/>
          </a:p>
          <a:p>
            <a:endParaRPr lang="en-IE" sz="2400"/>
          </a:p>
          <a:p>
            <a:endParaRPr lang="en-IE" sz="2400"/>
          </a:p>
          <a:p>
            <a:endParaRPr lang="en-IE" sz="100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4667920" y="1847317"/>
            <a:ext cx="4119239" cy="3447288"/>
          </a:xfrm>
        </p:spPr>
        <p:txBody>
          <a:bodyPr vert="horz" lIns="0" tIns="0" rIns="0" bIns="0" rtlCol="0" anchor="t">
            <a:noAutofit/>
          </a:bodyPr>
          <a:lstStyle/>
          <a:p>
            <a:pPr marL="0" lvl="2" indent="0">
              <a:lnSpc>
                <a:spcPct val="80000"/>
              </a:lnSpc>
              <a:spcBef>
                <a:spcPts val="1417"/>
              </a:spcBef>
              <a:buNone/>
            </a:pPr>
            <a:r>
              <a:rPr lang="en-IE" sz="1400" b="1">
                <a:solidFill>
                  <a:schemeClr val="tx2"/>
                </a:solidFill>
              </a:rPr>
              <a:t> </a:t>
            </a:r>
            <a:r>
              <a:rPr lang="en-IE" sz="2800" b="1">
                <a:solidFill>
                  <a:schemeClr val="tx2"/>
                </a:solidFill>
              </a:rPr>
              <a:t>The Academic Registry</a:t>
            </a:r>
          </a:p>
          <a:p>
            <a:pPr marL="0" lvl="2" indent="0">
              <a:lnSpc>
                <a:spcPct val="80000"/>
              </a:lnSpc>
              <a:spcBef>
                <a:spcPts val="1417"/>
              </a:spcBef>
              <a:buNone/>
            </a:pPr>
            <a:endParaRPr lang="en-US" sz="1400">
              <a:solidFill>
                <a:schemeClr val="tx2"/>
              </a:solidFill>
            </a:endParaRPr>
          </a:p>
          <a:p>
            <a:pPr marL="342900" indent="-342900">
              <a:lnSpc>
                <a:spcPct val="80000"/>
              </a:lnSpc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b="0"/>
              <a:t>PG applications and admissions</a:t>
            </a:r>
          </a:p>
          <a:p>
            <a:pPr marL="342900" indent="-342900">
              <a:lnSpc>
                <a:spcPct val="80000"/>
              </a:lnSpc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b="0"/>
              <a:t>Research examinations processing</a:t>
            </a:r>
          </a:p>
          <a:p>
            <a:pPr marL="342900" indent="-342900">
              <a:lnSpc>
                <a:spcPct val="80000"/>
              </a:lnSpc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b="0"/>
              <a:t>Student cases &amp; record management </a:t>
            </a:r>
          </a:p>
          <a:p>
            <a:pPr marL="342900" indent="-342900">
              <a:lnSpc>
                <a:spcPct val="80000"/>
              </a:lnSpc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b="0"/>
              <a:t>Student finance</a:t>
            </a:r>
          </a:p>
          <a:p>
            <a:pPr marL="342900" indent="-342900">
              <a:lnSpc>
                <a:spcPct val="80000"/>
              </a:lnSpc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b="0"/>
              <a:t>Thesis submission</a:t>
            </a:r>
          </a:p>
          <a:p>
            <a:pPr marL="342900" indent="-342900">
              <a:lnSpc>
                <a:spcPct val="80000"/>
              </a:lnSpc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b="0"/>
              <a:t>Graduation </a:t>
            </a:r>
          </a:p>
          <a:p>
            <a:endParaRPr lang="en-IE">
              <a:cs typeface="Calibri"/>
            </a:endParaRPr>
          </a:p>
          <a:p>
            <a:pPr marL="0" indent="0">
              <a:buNone/>
            </a:pP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2574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718811-9024-369B-BCEE-69DC4E592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21" y="611669"/>
            <a:ext cx="8219157" cy="563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46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/>
              <a:t>Bumps on the Road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28674" y="1847317"/>
            <a:ext cx="3933824" cy="3163365"/>
          </a:xfrm>
        </p:spPr>
        <p:txBody>
          <a:bodyPr/>
          <a:lstStyle/>
          <a:p>
            <a:pPr marL="0" indent="0">
              <a:buNone/>
            </a:pPr>
            <a:r>
              <a:rPr lang="en-GB" sz="2800" b="1">
                <a:solidFill>
                  <a:schemeClr val="tx2"/>
                </a:solidFill>
              </a:rPr>
              <a:t>PG Cases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/>
              <a:t>Off-books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/>
              <a:t>Extensions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/>
              <a:t>Withdrawals</a:t>
            </a:r>
          </a:p>
          <a:p>
            <a:pPr marL="0" indent="0">
              <a:buNone/>
            </a:pPr>
            <a:endParaRPr lang="en-GB" sz="2800"/>
          </a:p>
          <a:p>
            <a:pPr marL="349250" lvl="1" indent="0">
              <a:buNone/>
            </a:pPr>
            <a:r>
              <a:rPr lang="en-GB" sz="320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Pgcases@tcd.ie</a:t>
            </a:r>
            <a:endParaRPr lang="en-GB" sz="32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572000" y="1811806"/>
            <a:ext cx="4243526" cy="3271980"/>
          </a:xfrm>
        </p:spPr>
        <p:txBody>
          <a:bodyPr/>
          <a:lstStyle/>
          <a:p>
            <a:pPr marL="0" indent="0">
              <a:buNone/>
            </a:pPr>
            <a:r>
              <a:rPr lang="en-GB" sz="2800" b="1">
                <a:solidFill>
                  <a:schemeClr val="tx2"/>
                </a:solidFill>
              </a:rPr>
              <a:t>Graduate Studies Office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/>
              <a:t>Supervision challenges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800"/>
              <a:t>Supervisor concerns</a:t>
            </a:r>
          </a:p>
          <a:p>
            <a:pPr marL="0" indent="0">
              <a:buNone/>
            </a:pPr>
            <a:endParaRPr lang="en-GB" sz="2800"/>
          </a:p>
          <a:p>
            <a:pPr marL="349250" lvl="1" indent="0">
              <a:buNone/>
            </a:pPr>
            <a:endParaRPr lang="en-GB" sz="3200"/>
          </a:p>
          <a:p>
            <a:pPr marL="349250" lvl="1" indent="0" algn="ctr">
              <a:buNone/>
            </a:pPr>
            <a:r>
              <a:rPr lang="en-GB" sz="3200">
                <a:solidFill>
                  <a:schemeClr val="accent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Genadgso@tcd.ie</a:t>
            </a:r>
            <a:endParaRPr lang="en-GB" sz="32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Graphic 3" descr="Envelope with solid fill">
            <a:extLst>
              <a:ext uri="{FF2B5EF4-FFF2-40B4-BE49-F238E27FC236}">
                <a16:creationId xmlns:a16="http://schemas.microsoft.com/office/drawing/2014/main" id="{065B7400-C2BF-4065-806D-C3A31C581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7048" y="4471265"/>
            <a:ext cx="701300" cy="701300"/>
          </a:xfrm>
          <a:prstGeom prst="rect">
            <a:avLst/>
          </a:prstGeom>
        </p:spPr>
      </p:pic>
      <p:pic>
        <p:nvPicPr>
          <p:cNvPr id="9" name="Graphic 3" descr="Envelope with solid fill">
            <a:extLst>
              <a:ext uri="{FF2B5EF4-FFF2-40B4-BE49-F238E27FC236}">
                <a16:creationId xmlns:a16="http://schemas.microsoft.com/office/drawing/2014/main" id="{DCFEC458-C940-4966-A82C-5D5E90E3BE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0891" y="4530290"/>
            <a:ext cx="701300" cy="701300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E42CB123-3DA0-4459-A9A8-EA60B2ABDFE9}"/>
              </a:ext>
            </a:extLst>
          </p:cNvPr>
          <p:cNvSpPr/>
          <p:nvPr/>
        </p:nvSpPr>
        <p:spPr>
          <a:xfrm>
            <a:off x="1664347" y="3987960"/>
            <a:ext cx="484631" cy="469299"/>
          </a:xfrm>
          <a:prstGeom prst="downArrow">
            <a:avLst/>
          </a:prstGeom>
          <a:solidFill>
            <a:srgbClr val="ED7D3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116176E9-D183-1D64-D802-E4AEB7757C37}"/>
              </a:ext>
            </a:extLst>
          </p:cNvPr>
          <p:cNvSpPr/>
          <p:nvPr/>
        </p:nvSpPr>
        <p:spPr>
          <a:xfrm>
            <a:off x="6216381" y="4007925"/>
            <a:ext cx="484631" cy="469299"/>
          </a:xfrm>
          <a:prstGeom prst="downArrow">
            <a:avLst/>
          </a:prstGeom>
          <a:solidFill>
            <a:srgbClr val="ED7D3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99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5F475F6-8D33-55E3-DCD0-970430DE3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Intermission of Studies: Externally funded students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3002C70-02FA-95D7-5C08-C2F398D3FE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8673" y="1418898"/>
            <a:ext cx="7500940" cy="4502366"/>
          </a:xfrm>
        </p:spPr>
        <p:txBody>
          <a:bodyPr/>
          <a:lstStyle/>
          <a:p>
            <a:pPr marL="342900" indent="-342900">
              <a:spcBef>
                <a:spcPts val="217"/>
              </a:spcBef>
              <a:buFont typeface="Arial" panose="020B0604020202020204" pitchFamily="34" charset="0"/>
              <a:buChar char="•"/>
            </a:pPr>
            <a:r>
              <a:rPr lang="en-US" sz="2400" b="0" dirty="0"/>
              <a:t>Request to go Off Books is an internal mechanism</a:t>
            </a:r>
          </a:p>
          <a:p>
            <a:pPr marL="342900" indent="-342900">
              <a:spcBef>
                <a:spcPts val="217"/>
              </a:spcBef>
              <a:buFont typeface="Arial" panose="020B0604020202020204" pitchFamily="34" charset="0"/>
              <a:buChar char="•"/>
            </a:pPr>
            <a:r>
              <a:rPr lang="en-US" sz="2400" b="0" dirty="0"/>
              <a:t>Request to interrupt research that is externally funded is a contractual matter</a:t>
            </a:r>
          </a:p>
          <a:p>
            <a:pPr marL="342900" indent="-342900">
              <a:spcBef>
                <a:spcPts val="217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BOTH</a:t>
            </a:r>
            <a:r>
              <a:rPr lang="en-US" sz="2400" b="0" dirty="0"/>
              <a:t> processes must be completed if a student is externally funded and in receipt of a stipend.</a:t>
            </a:r>
          </a:p>
          <a:p>
            <a:pPr marL="342900" indent="-342900">
              <a:spcBef>
                <a:spcPts val="217"/>
              </a:spcBef>
              <a:buFont typeface="Arial" panose="020B0604020202020204" pitchFamily="34" charset="0"/>
              <a:buChar char="•"/>
            </a:pPr>
            <a:r>
              <a:rPr lang="en-US" sz="2400" b="0" dirty="0"/>
              <a:t>Off Books periods are normally processed only for 6-month intervals (Sept-March; March-Sept)</a:t>
            </a:r>
          </a:p>
          <a:p>
            <a:pPr marL="342900" indent="-342900">
              <a:spcBef>
                <a:spcPts val="217"/>
              </a:spcBef>
              <a:buFont typeface="Arial" panose="020B0604020202020204" pitchFamily="34" charset="0"/>
              <a:buChar char="•"/>
            </a:pPr>
            <a:r>
              <a:rPr lang="en-US" sz="2400" b="0" dirty="0"/>
              <a:t>Request should come from supervisor to </a:t>
            </a:r>
            <a:r>
              <a:rPr lang="en-US" sz="2400" b="0" dirty="0">
                <a:hlinkClick r:id="rId2"/>
              </a:rPr>
              <a:t>pgcases@tcd.ie</a:t>
            </a:r>
            <a:r>
              <a:rPr lang="en-US" sz="2400" b="0" dirty="0"/>
              <a:t>  and include any relevant documentation</a:t>
            </a:r>
          </a:p>
          <a:p>
            <a:pPr marL="342900" indent="-342900">
              <a:spcBef>
                <a:spcPts val="217"/>
              </a:spcBef>
              <a:buFont typeface="Arial" panose="020B0604020202020204" pitchFamily="34" charset="0"/>
              <a:buChar char="•"/>
            </a:pPr>
            <a:r>
              <a:rPr lang="en-US" sz="2400" b="0" dirty="0"/>
              <a:t>Important to limit circulation list if there are confidential or sensitive medical or personal details</a:t>
            </a:r>
          </a:p>
          <a:p>
            <a:pPr marL="342900" indent="-342900">
              <a:spcBef>
                <a:spcPts val="217"/>
              </a:spcBef>
              <a:buFont typeface="Arial" panose="020B0604020202020204" pitchFamily="34" charset="0"/>
              <a:buChar char="•"/>
            </a:pPr>
            <a:r>
              <a:rPr lang="en-US" sz="2400" b="0" dirty="0"/>
              <a:t>Supervisor should advise DTLP of the request</a:t>
            </a:r>
          </a:p>
          <a:p>
            <a:pPr marL="342900" indent="-342900">
              <a:spcBef>
                <a:spcPts val="217"/>
              </a:spcBef>
              <a:buFont typeface="Arial" panose="020B0604020202020204" pitchFamily="34" charset="0"/>
              <a:buChar char="•"/>
            </a:pPr>
            <a:r>
              <a:rPr lang="en-US" sz="2400" b="0" dirty="0"/>
              <a:t>PG Cases will liaise with me for approval</a:t>
            </a:r>
          </a:p>
        </p:txBody>
      </p:sp>
    </p:spTree>
    <p:extLst>
      <p:ext uri="{BB962C8B-B14F-4D97-AF65-F5344CB8AC3E}">
        <p14:creationId xmlns:p14="http://schemas.microsoft.com/office/powerpoint/2010/main" val="3845490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4ECE4-8230-4667-BC46-393432412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2800" dirty="0">
                <a:solidFill>
                  <a:srgbClr val="0071BC"/>
                </a:solidFill>
              </a:rPr>
              <a:t>Thesis Committees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E7D41-2777-409C-8C12-9976295EF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4849" y="1454943"/>
            <a:ext cx="7748588" cy="4809224"/>
          </a:xfrm>
        </p:spPr>
        <p:txBody>
          <a:bodyPr vert="horz" lIns="0" tIns="0" rIns="0" bIns="0" rtlCol="0" anchor="t">
            <a:noAutofit/>
          </a:bodyPr>
          <a:lstStyle/>
          <a:p>
            <a:pPr marL="276225" indent="-276225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300" b="0" dirty="0"/>
              <a:t>For all students registered from Sept. 2019 onwards</a:t>
            </a:r>
          </a:p>
          <a:p>
            <a:pPr marL="276225" indent="-276225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300" b="0" dirty="0"/>
              <a:t>Two members, one of whom must be an academic from within the School who is not involved in the research. The second member may be outside the School.</a:t>
            </a:r>
          </a:p>
          <a:p>
            <a:pPr marL="276225" indent="-276225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300" b="0" dirty="0"/>
              <a:t>Set up </a:t>
            </a:r>
            <a:r>
              <a:rPr lang="en-IE" sz="2300" dirty="0"/>
              <a:t>within six months</a:t>
            </a:r>
            <a:r>
              <a:rPr lang="en-IE" sz="2300" b="0" dirty="0"/>
              <a:t>, and student is introduced</a:t>
            </a:r>
          </a:p>
          <a:p>
            <a:pPr marL="276225" indent="-276225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300" b="0" dirty="0"/>
              <a:t>Annual review and sign off on annual report</a:t>
            </a:r>
          </a:p>
          <a:p>
            <a:pPr marL="276225" indent="-276225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300" b="0" dirty="0"/>
              <a:t>Confirmation process and sign off on recommendation</a:t>
            </a:r>
          </a:p>
          <a:p>
            <a:pPr marL="276225" indent="-276225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300" b="0" dirty="0"/>
              <a:t>More regular updates/meetings towards end of cycle, if necessary</a:t>
            </a:r>
          </a:p>
          <a:p>
            <a:pPr marL="276225" indent="-276225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300" b="0" dirty="0"/>
              <a:t>Available as a resource to the student and/or the supervisor</a:t>
            </a:r>
          </a:p>
          <a:p>
            <a:pPr marL="276225" indent="-276225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300" b="0" dirty="0"/>
              <a:t>Do not have pastoral responsibility, but may guide a student who needs additional pastoral supports</a:t>
            </a:r>
            <a:endParaRPr lang="en-IE" b="0" dirty="0">
              <a:cs typeface="Calibri"/>
            </a:endParaRPr>
          </a:p>
          <a:p>
            <a:endParaRPr lang="en-IE" dirty="0">
              <a:cs typeface="Calibri"/>
            </a:endParaRPr>
          </a:p>
          <a:p>
            <a:endParaRPr lang="en-I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2167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4ECE4-8230-4667-BC46-393432412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2800">
                <a:solidFill>
                  <a:srgbClr val="0071BC"/>
                </a:solidFill>
              </a:rPr>
              <a:t>Structured</a:t>
            </a:r>
            <a:r>
              <a:rPr lang="en-IE">
                <a:solidFill>
                  <a:srgbClr val="0071BC"/>
                </a:solidFill>
              </a:rPr>
              <a:t> PhD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E7D41-2777-409C-8C12-9976295EF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1531" y="1676889"/>
            <a:ext cx="7500938" cy="4040188"/>
          </a:xfrm>
        </p:spPr>
        <p:txBody>
          <a:bodyPr vert="horz" lIns="0" tIns="0" rIns="0" bIns="0" rtlCol="0" anchor="t">
            <a:noAutofit/>
          </a:bodyPr>
          <a:lstStyle/>
          <a:p>
            <a:pPr marL="276225" indent="-276225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700" b="0" dirty="0"/>
              <a:t>Core taught component (10-30 ECTS, 20 ECTS minimum if non-resident PhD pilot scheme)</a:t>
            </a:r>
          </a:p>
          <a:p>
            <a:pPr marL="276225" indent="-276225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700" b="0" dirty="0"/>
              <a:t>Research integrity and impact in an open scholarship era (CA7000 – 5ECTS of the mandatory 10)</a:t>
            </a:r>
          </a:p>
          <a:p>
            <a:pPr marL="276225" indent="-276225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700" b="0" dirty="0"/>
              <a:t>Discipline-level requirements (including placement modules)</a:t>
            </a:r>
          </a:p>
          <a:p>
            <a:pPr marL="276225" indent="-276225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700" b="0" dirty="0"/>
              <a:t>Transversal skill modules: within Schools, 'Dean's basket'</a:t>
            </a:r>
          </a:p>
          <a:p>
            <a:pPr marL="276225" indent="-276225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700" b="0" dirty="0"/>
              <a:t>Should be completed in time for Confirmation process</a:t>
            </a:r>
          </a:p>
          <a:p>
            <a:endParaRPr lang="en-IE" dirty="0">
              <a:cs typeface="Calibri"/>
            </a:endParaRPr>
          </a:p>
          <a:p>
            <a:endParaRPr lang="en-I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5511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4ECE4-8230-4667-BC46-393432412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2800" dirty="0">
                <a:solidFill>
                  <a:srgbClr val="0071BC"/>
                </a:solidFill>
              </a:rPr>
              <a:t>The Annual Review Report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E7D41-2777-409C-8C12-9976295EF6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1531" y="1534234"/>
            <a:ext cx="7500938" cy="4040188"/>
          </a:xfrm>
        </p:spPr>
        <p:txBody>
          <a:bodyPr vert="horz" lIns="0" tIns="0" rIns="0" bIns="0" rtlCol="0" anchor="t">
            <a:noAutofit/>
          </a:bodyPr>
          <a:lstStyle/>
          <a:p>
            <a:pPr marL="276225" indent="-276225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chemeClr val="accent1">
                    <a:lumMod val="75000"/>
                  </a:schemeClr>
                </a:solidFill>
              </a:rPr>
              <a:t>Annual requirement </a:t>
            </a:r>
            <a:r>
              <a:rPr lang="en-IE" sz="2400" b="0" dirty="0"/>
              <a:t>and is needed in order for a student to be invited to register for the next year</a:t>
            </a:r>
            <a:endParaRPr lang="en-US" sz="2400" b="0" dirty="0"/>
          </a:p>
          <a:p>
            <a:pPr marL="276225" indent="-276225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400" b="0" dirty="0"/>
              <a:t>Since 2019: report must be signed by </a:t>
            </a:r>
            <a:r>
              <a:rPr lang="en-IE" sz="2400" dirty="0">
                <a:solidFill>
                  <a:schemeClr val="accent1">
                    <a:lumMod val="75000"/>
                  </a:schemeClr>
                </a:solidFill>
              </a:rPr>
              <a:t>full thesis committee</a:t>
            </a:r>
          </a:p>
          <a:p>
            <a:pPr marL="276225" indent="-276225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400" b="0" dirty="0"/>
              <a:t>Important to flag any factors likely to impact progress and to make a clear recommendation</a:t>
            </a:r>
          </a:p>
          <a:p>
            <a:pPr marL="593725" lvl="1" indent="-276225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IE" sz="2400" b="0" dirty="0"/>
              <a:t>Continue; do some additional work and review again; recommend transfer to different register; recommend not to continue</a:t>
            </a:r>
          </a:p>
          <a:p>
            <a:pPr marL="276225" indent="-276225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400" b="0" dirty="0"/>
              <a:t>A valuable gate-keeping and feedback process vs a tick box exercise</a:t>
            </a:r>
          </a:p>
          <a:p>
            <a:pPr marL="276225" indent="-276225"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400" b="0" dirty="0"/>
              <a:t>Ensure there is an opportunity to meet with the student, independent of the supervisor</a:t>
            </a:r>
          </a:p>
          <a:p>
            <a:endParaRPr lang="en-IE" dirty="0">
              <a:cs typeface="Calibri"/>
            </a:endParaRPr>
          </a:p>
          <a:p>
            <a:endParaRPr lang="en-I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4568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A9146-7BBA-4C8B-8806-A69279412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2800">
                <a:solidFill>
                  <a:srgbClr val="0071BC"/>
                </a:solidFill>
              </a:rPr>
              <a:t>Transfers</a:t>
            </a:r>
            <a:r>
              <a:rPr lang="en-IE" sz="2800"/>
              <a:t> </a:t>
            </a:r>
            <a:r>
              <a:rPr lang="en-IE" sz="2800">
                <a:solidFill>
                  <a:srgbClr val="0071BC"/>
                </a:solidFill>
              </a:rPr>
              <a:t>/ Confirmation on PhD Register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1BC0D-2A29-44FC-B2B6-CE4FC30E61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3681" y="1683160"/>
            <a:ext cx="7772575" cy="4040188"/>
          </a:xfrm>
        </p:spPr>
        <p:txBody>
          <a:bodyPr vert="horz" lIns="0" tIns="0" rIns="0" bIns="0" rtlCol="0" anchor="t">
            <a:noAutofit/>
          </a:bodyPr>
          <a:lstStyle/>
          <a:p>
            <a:pPr marL="276225" indent="-276225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800" b="0"/>
              <a:t>Students on the Research Register – to be organised in first 18 months</a:t>
            </a:r>
            <a:endParaRPr lang="en-US" sz="2800" b="0"/>
          </a:p>
          <a:p>
            <a:pPr marL="276225" indent="-276225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800" b="0"/>
              <a:t>DTLP appoints the panel (minimum of 2)</a:t>
            </a:r>
          </a:p>
          <a:p>
            <a:pPr marL="276225" indent="-276225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800" b="0"/>
              <a:t>Supervisor should attend the interview 	           (not a panel member)</a:t>
            </a:r>
          </a:p>
          <a:p>
            <a:endParaRPr lang="en-IE"/>
          </a:p>
          <a:p>
            <a:endParaRPr lang="en-IE"/>
          </a:p>
          <a:p>
            <a:pPr algn="just">
              <a:lnSpc>
                <a:spcPct val="150000"/>
              </a:lnSpc>
            </a:pPr>
            <a:endParaRPr lang="en-IE"/>
          </a:p>
          <a:p>
            <a:pPr algn="just">
              <a:lnSpc>
                <a:spcPct val="150000"/>
              </a:lnSpc>
            </a:pPr>
            <a:endParaRPr lang="en-IE" sz="1400">
              <a:cs typeface="Calibri"/>
            </a:endParaRPr>
          </a:p>
          <a:p>
            <a:endParaRPr lang="en-IE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457499F-8720-4732-991E-AE88F628B4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8281476"/>
              </p:ext>
            </p:extLst>
          </p:nvPr>
        </p:nvGraphicFramePr>
        <p:xfrm>
          <a:off x="828674" y="3847530"/>
          <a:ext cx="6598255" cy="2637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636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/>
              <a:t>Outline</a:t>
            </a:r>
            <a:endParaRPr lang="en-US" sz="28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28675" y="1509204"/>
            <a:ext cx="8075628" cy="401530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/>
              <a:t>Welcome and introductions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/>
              <a:t>Rules, processes and resources (and who to contact)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/>
              <a:t>'Bumps on the road’: PG Cases, extensions, off-books 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/>
              <a:t>The Trinity Structured PhD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/>
              <a:t>Confirmation / Transfer processes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0"/>
              <a:t>Navigating supervision - Q&amp;A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61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A9146-7BBA-4C8B-8806-A69279412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2800">
                <a:solidFill>
                  <a:srgbClr val="0071BC"/>
                </a:solidFill>
              </a:rPr>
              <a:t>Transfers</a:t>
            </a:r>
            <a:r>
              <a:rPr lang="en-IE" sz="2800"/>
              <a:t> </a:t>
            </a:r>
            <a:r>
              <a:rPr lang="en-IE" sz="2800">
                <a:solidFill>
                  <a:srgbClr val="0071BC"/>
                </a:solidFill>
              </a:rPr>
              <a:t>/ Confirmation on PhD Register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1BC0D-2A29-44FC-B2B6-CE4FC30E61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1437" y="1432148"/>
            <a:ext cx="7718961" cy="4040188"/>
          </a:xfrm>
        </p:spPr>
        <p:txBody>
          <a:bodyPr vert="horz" lIns="0" tIns="0" rIns="0" bIns="0" rtlCol="0" anchor="t">
            <a:noAutofit/>
          </a:bodyPr>
          <a:lstStyle/>
          <a:p>
            <a:pPr marL="0" lvl="1" indent="0">
              <a:spcBef>
                <a:spcPts val="900"/>
              </a:spcBef>
              <a:buNone/>
            </a:pPr>
            <a:r>
              <a:rPr lang="en-IE" sz="2800" b="0"/>
              <a:t>Possible Outcomes:</a:t>
            </a:r>
          </a:p>
          <a:p>
            <a:pPr marL="276225" indent="-276225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800" b="0"/>
              <a:t>Confirm / Transfer forthwith</a:t>
            </a:r>
          </a:p>
          <a:p>
            <a:pPr marL="276225" indent="-276225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800" b="0"/>
              <a:t>Confirm / Transfer after some minor changes have been made to the transfer report</a:t>
            </a:r>
          </a:p>
          <a:p>
            <a:pPr marL="276225" indent="-276225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800" b="0"/>
              <a:t>Confirm / Transfer not recommended at this time: a new report to be written and transfer interview to be held again as soon as possible thereafter</a:t>
            </a:r>
          </a:p>
          <a:p>
            <a:pPr marL="276225" indent="-276225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800" b="0"/>
              <a:t>Continue on the Masters register to complete a Master’s thesis, or</a:t>
            </a:r>
          </a:p>
          <a:p>
            <a:pPr marL="276225" indent="-276225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800" b="0"/>
              <a:t>Not to continue as a research postgraduate student</a:t>
            </a:r>
          </a:p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18326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BAAAA30-259D-4823-A528-5D2A22E93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30" y="691006"/>
            <a:ext cx="7500939" cy="561600"/>
          </a:xfrm>
        </p:spPr>
        <p:txBody>
          <a:bodyPr/>
          <a:lstStyle/>
          <a:p>
            <a:r>
              <a:rPr lang="en-IE" sz="2800">
                <a:solidFill>
                  <a:srgbClr val="0071BC"/>
                </a:solidFill>
              </a:rPr>
              <a:t>Thesis</a:t>
            </a:r>
            <a:r>
              <a:rPr lang="en-IE" sz="2800"/>
              <a:t> </a:t>
            </a:r>
            <a:r>
              <a:rPr lang="en-IE" sz="2800">
                <a:solidFill>
                  <a:srgbClr val="0071BC"/>
                </a:solidFill>
              </a:rPr>
              <a:t>Submission</a:t>
            </a:r>
            <a:r>
              <a:rPr lang="en-IE" sz="2800"/>
              <a:t> </a:t>
            </a:r>
            <a:r>
              <a:rPr lang="en-IE" sz="2800">
                <a:solidFill>
                  <a:srgbClr val="0071BC"/>
                </a:solidFill>
              </a:rPr>
              <a:t>and Examination: </a:t>
            </a:r>
            <a:br>
              <a:rPr lang="en-IE" sz="2800">
                <a:solidFill>
                  <a:srgbClr val="0071BC"/>
                </a:solidFill>
              </a:rPr>
            </a:br>
            <a:r>
              <a:rPr lang="en-IE" sz="2800">
                <a:solidFill>
                  <a:srgbClr val="0071B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Gsothese@tcd.ie</a:t>
            </a:r>
            <a:endParaRPr lang="en-US" sz="2800">
              <a:solidFill>
                <a:srgbClr val="0071BC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D79CFA-9FA9-4E1E-8B71-F2C4811331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75" t="14341" r="28837" b="26744"/>
          <a:stretch/>
        </p:blipFill>
        <p:spPr>
          <a:xfrm>
            <a:off x="895484" y="1466028"/>
            <a:ext cx="7305836" cy="499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49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2EFDFA29-429B-3D29-F746-FD60CE794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00" y="247856"/>
            <a:ext cx="7772400" cy="63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3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mpanile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23998" y="0"/>
            <a:ext cx="12191996" cy="6857999"/>
          </a:xfrm>
          <a:prstGeom prst="rect">
            <a:avLst/>
          </a:prstGeom>
        </p:spPr>
      </p:pic>
      <p:sp>
        <p:nvSpPr>
          <p:cNvPr id="8" name="Rectangle 3"/>
          <p:cNvSpPr>
            <a:spLocks/>
          </p:cNvSpPr>
          <p:nvPr/>
        </p:nvSpPr>
        <p:spPr bwMode="auto">
          <a:xfrm>
            <a:off x="455656" y="5680077"/>
            <a:ext cx="4217987" cy="102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defTabSz="683998">
              <a:defRPr/>
            </a:pPr>
            <a:r>
              <a:rPr lang="en-US" sz="1000" b="1" baseline="30000" dirty="0">
                <a:solidFill>
                  <a:srgbClr val="FFFFFF"/>
                </a:solidFill>
                <a:latin typeface="Source Sans Pro" charset="0"/>
                <a:cs typeface="Source Sans Pro" charset="0"/>
                <a:sym typeface="Source Sans Pro" charset="0"/>
              </a:rPr>
              <a:t>Trinity College Dublin, </a:t>
            </a:r>
            <a:r>
              <a:rPr lang="en-US" sz="1000" baseline="30000" dirty="0">
                <a:solidFill>
                  <a:srgbClr val="FFFFFF"/>
                </a:solidFill>
                <a:latin typeface="Source Sans Pro" charset="0"/>
                <a:cs typeface="Source Sans Pro" charset="0"/>
                <a:sym typeface="Source Sans Pro" charset="0"/>
              </a:rPr>
              <a:t>The University of Dublin</a:t>
            </a:r>
            <a:endParaRPr lang="en-US" sz="1000" b="1" baseline="30000" dirty="0">
              <a:solidFill>
                <a:srgbClr val="FFFFFF"/>
              </a:solidFill>
              <a:latin typeface="Source Sans Pro" charset="0"/>
              <a:cs typeface="Source Sans Pro" charset="0"/>
              <a:sym typeface="Source Sans Pro" charset="0"/>
            </a:endParaRPr>
          </a:p>
        </p:txBody>
      </p:sp>
      <p:pic>
        <p:nvPicPr>
          <p:cNvPr id="9" name="Picture 4" descr="TCD_White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30" y="1239840"/>
            <a:ext cx="1573213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352613" y="2359632"/>
            <a:ext cx="8229600" cy="3637262"/>
          </a:xfrm>
          <a:prstGeom prst="rect">
            <a:avLst/>
          </a:prstGeom>
        </p:spPr>
        <p:txBody>
          <a:bodyPr vert="horz" lIns="91226" tIns="45613" rIns="91226" bIns="45613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4500" b="1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Source Sans Pro"/>
                <a:ea typeface="+mn-ea"/>
                <a:cs typeface="Source Sans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4800">
                <a:solidFill>
                  <a:prstClr val="white"/>
                </a:solidFill>
              </a:rPr>
              <a:t>Thank  you</a:t>
            </a:r>
          </a:p>
          <a:p>
            <a:pPr>
              <a:defRPr/>
            </a:pPr>
            <a:endParaRPr lang="en-US" sz="4800">
              <a:solidFill>
                <a:prstClr val="white"/>
              </a:solidFill>
            </a:endParaRP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</a:rPr>
              <a:t>		</a:t>
            </a:r>
            <a:r>
              <a:rPr lang="en-US" sz="320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Genadgso@tcd.ie</a:t>
            </a:r>
            <a:endParaRPr lang="en-US" sz="320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>
                <a:solidFill>
                  <a:schemeClr val="bg1"/>
                </a:solidFill>
              </a:rPr>
              <a:t>		</a:t>
            </a:r>
            <a:r>
              <a:rPr lang="en-US" sz="3200">
                <a:solidFill>
                  <a:schemeClr val="bg1"/>
                </a:solidFill>
              </a:rPr>
              <a:t>@GraduateTrinity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3" descr="Envelope with solid fill">
            <a:extLst>
              <a:ext uri="{FF2B5EF4-FFF2-40B4-BE49-F238E27FC236}">
                <a16:creationId xmlns:a16="http://schemas.microsoft.com/office/drawing/2014/main" id="{A1B81B06-72D1-48E3-BFBD-200C69CE50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1875" y="4070106"/>
            <a:ext cx="701300" cy="701300"/>
          </a:xfrm>
          <a:prstGeom prst="rect">
            <a:avLst/>
          </a:prstGeom>
        </p:spPr>
      </p:pic>
      <p:pic>
        <p:nvPicPr>
          <p:cNvPr id="10" name="Picture 6" descr="Logo&#10;&#10;Description automatically generated">
            <a:extLst>
              <a:ext uri="{FF2B5EF4-FFF2-40B4-BE49-F238E27FC236}">
                <a16:creationId xmlns:a16="http://schemas.microsoft.com/office/drawing/2014/main" id="{A779FF15-A43D-44AE-85A5-8E92E45F366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833" t="18333" r="16167" b="19102"/>
          <a:stretch/>
        </p:blipFill>
        <p:spPr>
          <a:xfrm>
            <a:off x="571875" y="4790714"/>
            <a:ext cx="642621" cy="55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16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/>
              <a:t>Introduction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57653" y="1526960"/>
            <a:ext cx="3933824" cy="3517482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en-GB" sz="2800" dirty="0">
                <a:solidFill>
                  <a:schemeClr val="accent2"/>
                </a:solidFill>
              </a:rPr>
              <a:t>Graduate Studies Office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/>
              <a:t>Prof. Martine Smith</a:t>
            </a:r>
            <a:r>
              <a:rPr lang="en-US" sz="2000" dirty="0"/>
              <a:t>, </a:t>
            </a:r>
            <a:r>
              <a:rPr lang="en-US" sz="2000" b="0" dirty="0"/>
              <a:t>Dean of Graduate Studies </a:t>
            </a:r>
            <a:endParaRPr lang="en-US" sz="2000" b="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Frances Leogue</a:t>
            </a:r>
            <a:r>
              <a:rPr lang="en-US" sz="2000" b="0" dirty="0"/>
              <a:t>, Administrator in Graduate Studies Office</a:t>
            </a:r>
            <a:endParaRPr lang="en-US" sz="2000" b="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Dr Cormac Doran, Assistant Academic Secretary</a:t>
            </a:r>
            <a:endParaRPr lang="en-US" sz="2000" b="0" dirty="0" err="1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4914901" y="1526960"/>
            <a:ext cx="3934800" cy="3941685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511EA4-A4B8-4BE7-9443-78AFC42D3B7E}"/>
              </a:ext>
            </a:extLst>
          </p:cNvPr>
          <p:cNvSpPr txBox="1"/>
          <p:nvPr/>
        </p:nvSpPr>
        <p:spPr>
          <a:xfrm>
            <a:off x="1811046" y="4563127"/>
            <a:ext cx="794551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/>
              <a:t>Queries about graduate education: </a:t>
            </a:r>
            <a:r>
              <a:rPr lang="en-US" sz="2400" b="0"/>
              <a:t>	</a:t>
            </a:r>
            <a:r>
              <a:rPr lang="en-US" sz="3600" b="0">
                <a:solidFill>
                  <a:schemeClr val="tx2">
                    <a:lumMod val="75000"/>
                  </a:schemeClr>
                </a:solidFill>
              </a:rPr>
              <a:t>Genadgso@tcd.ie</a:t>
            </a:r>
          </a:p>
          <a:p>
            <a:endParaRPr lang="en-IE"/>
          </a:p>
        </p:txBody>
      </p:sp>
      <p:pic>
        <p:nvPicPr>
          <p:cNvPr id="10" name="Graphic 3" descr="Envelope with solid fill">
            <a:extLst>
              <a:ext uri="{FF2B5EF4-FFF2-40B4-BE49-F238E27FC236}">
                <a16:creationId xmlns:a16="http://schemas.microsoft.com/office/drawing/2014/main" id="{A2437C8F-C020-432D-B301-EB1EAF84E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20629" y="4950658"/>
            <a:ext cx="701300" cy="70130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D59A0FE-66A8-0215-47BF-7221B4A50A77}"/>
              </a:ext>
            </a:extLst>
          </p:cNvPr>
          <p:cNvSpPr txBox="1">
            <a:spLocks/>
          </p:cNvSpPr>
          <p:nvPr/>
        </p:nvSpPr>
        <p:spPr>
          <a:xfrm>
            <a:off x="4801060" y="1526960"/>
            <a:ext cx="3933824" cy="35174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76225" indent="-276225" algn="l" defTabSz="914400" rtl="0" eaLnBrk="1" latinLnBrk="0" hangingPunct="1"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‒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33363" algn="l" defTabSz="914400" rtl="0" eaLnBrk="1" latinLnBrk="0" hangingPunct="1">
              <a:spcBef>
                <a:spcPts val="1134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813" indent="-222250" algn="l" defTabSz="914400" rtl="0" eaLnBrk="1" latinLnBrk="0" hangingPunct="1">
              <a:spcBef>
                <a:spcPts val="1134"/>
              </a:spcBef>
              <a:buClr>
                <a:schemeClr val="tx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8713" indent="-190500" algn="l" defTabSz="914400" rtl="0" eaLnBrk="1" latinLnBrk="0" hangingPunct="1">
              <a:spcBef>
                <a:spcPts val="1134"/>
              </a:spcBef>
              <a:buClr>
                <a:schemeClr val="tx2"/>
              </a:buClr>
              <a:buFont typeface="Minion Pro" pitchFamily="18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9863" indent="-185738" algn="l" defTabSz="914400" rtl="0" eaLnBrk="1" latinLnBrk="0" hangingPunct="1">
              <a:spcBef>
                <a:spcPts val="1134"/>
              </a:spcBef>
              <a:buClr>
                <a:schemeClr val="tx2"/>
              </a:buClr>
              <a:buFont typeface="Arial" pitchFamily="34" charset="0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800" dirty="0">
                <a:solidFill>
                  <a:schemeClr val="accent2"/>
                </a:solidFill>
              </a:rPr>
              <a:t>Appointments with Dean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Sian Bradley</a:t>
            </a: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9626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2682A-2A70-4E7C-AE35-2FD49113C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>
                <a:solidFill>
                  <a:srgbClr val="0071BC"/>
                </a:solidFill>
              </a:rPr>
              <a:t>Calendar</a:t>
            </a:r>
            <a:r>
              <a:rPr lang="en-IE" sz="3200">
                <a:ea typeface="+mj-lt"/>
                <a:cs typeface="+mj-lt"/>
              </a:rPr>
              <a:t> </a:t>
            </a:r>
            <a:r>
              <a:rPr lang="en-IE">
                <a:solidFill>
                  <a:srgbClr val="0071BC"/>
                </a:solidFill>
              </a:rPr>
              <a:t>Part III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1FCC3-1440-4D25-AD59-1EE38A12D1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8675" y="1526959"/>
            <a:ext cx="6486525" cy="4394304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Bef>
                <a:spcPts val="817"/>
              </a:spcBef>
            </a:pPr>
            <a:r>
              <a:rPr lang="en-IE" sz="2400" dirty="0">
                <a:solidFill>
                  <a:schemeClr val="tx2"/>
                </a:solidFill>
                <a:ea typeface="+mn-lt"/>
                <a:cs typeface="+mn-lt"/>
              </a:rPr>
              <a:t>Calendar Part III = Graduate Studies</a:t>
            </a:r>
          </a:p>
          <a:p>
            <a:pPr>
              <a:spcBef>
                <a:spcPts val="817"/>
              </a:spcBef>
            </a:pPr>
            <a:r>
              <a:rPr lang="en-IE" sz="2400" b="0" dirty="0"/>
              <a:t>Regulations on:</a:t>
            </a:r>
          </a:p>
          <a:p>
            <a:pPr marL="342900" indent="-342900">
              <a:spcBef>
                <a:spcPts val="817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400" b="0" dirty="0"/>
              <a:t>Admissions</a:t>
            </a:r>
          </a:p>
          <a:p>
            <a:pPr marL="342900" indent="-342900">
              <a:spcBef>
                <a:spcPts val="817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400" b="0" dirty="0"/>
              <a:t>Registration</a:t>
            </a:r>
          </a:p>
          <a:p>
            <a:pPr marL="342900" indent="-342900">
              <a:spcBef>
                <a:spcPts val="817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400" b="0" dirty="0"/>
              <a:t>Supervision &amp; thesis committees</a:t>
            </a:r>
          </a:p>
          <a:p>
            <a:pPr marL="342900" indent="-342900">
              <a:spcBef>
                <a:spcPts val="817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400" b="0" dirty="0"/>
              <a:t>Annual progress reviews</a:t>
            </a:r>
          </a:p>
          <a:p>
            <a:pPr marL="342900" indent="-342900">
              <a:spcBef>
                <a:spcPts val="817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400" b="0" dirty="0"/>
              <a:t>Confirmation on register</a:t>
            </a:r>
          </a:p>
          <a:p>
            <a:pPr marL="342900" indent="-342900">
              <a:spcBef>
                <a:spcPts val="817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400" b="0" dirty="0"/>
              <a:t>Thesis examination process</a:t>
            </a:r>
          </a:p>
          <a:p>
            <a:pPr marL="342900" indent="-342900">
              <a:spcBef>
                <a:spcPts val="817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400" b="0" dirty="0"/>
              <a:t>Conduct of viva voce etc.</a:t>
            </a:r>
          </a:p>
          <a:p>
            <a:pPr marL="342900" indent="-342900">
              <a:spcBef>
                <a:spcPts val="817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2400" b="0" dirty="0"/>
              <a:t>Graduation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EB7569-1E4B-4C78-92FA-0D30C85CA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068327"/>
            <a:ext cx="2828924" cy="2020660"/>
          </a:xfrm>
          <a:prstGeom prst="rect">
            <a:avLst/>
          </a:prstGeom>
        </p:spPr>
      </p:pic>
      <p:pic>
        <p:nvPicPr>
          <p:cNvPr id="7" name="Picture 6" descr="A picture containing window, building, porch&#10;&#10;Description automatically generated">
            <a:extLst>
              <a:ext uri="{FF2B5EF4-FFF2-40B4-BE49-F238E27FC236}">
                <a16:creationId xmlns:a16="http://schemas.microsoft.com/office/drawing/2014/main" id="{935BBF51-E1DD-4718-B2F0-DA7527292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088987"/>
            <a:ext cx="2828925" cy="1619250"/>
          </a:xfrm>
          <a:prstGeom prst="rect">
            <a:avLst/>
          </a:prstGeom>
        </p:spPr>
      </p:pic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493E821C-ABC1-4F0B-87F3-B3A6DE749F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8675" y="914404"/>
            <a:ext cx="7500938" cy="276225"/>
          </a:xfrm>
        </p:spPr>
        <p:txBody>
          <a:bodyPr/>
          <a:lstStyle/>
          <a:p>
            <a:r>
              <a:rPr lang="en-GB" sz="1600">
                <a:solidFill>
                  <a:srgbClr val="0071BC"/>
                </a:solidFill>
              </a:rPr>
              <a:t>www.tcd.ie/calendar/graduate-studies-higher-degrees/</a:t>
            </a:r>
          </a:p>
        </p:txBody>
      </p:sp>
    </p:spTree>
    <p:extLst>
      <p:ext uri="{BB962C8B-B14F-4D97-AF65-F5344CB8AC3E}">
        <p14:creationId xmlns:p14="http://schemas.microsoft.com/office/powerpoint/2010/main" val="1378157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BA6A7C0-DF59-4E3D-9A18-A06B05B93814}"/>
              </a:ext>
            </a:extLst>
          </p:cNvPr>
          <p:cNvSpPr txBox="1">
            <a:spLocks/>
          </p:cNvSpPr>
          <p:nvPr/>
        </p:nvSpPr>
        <p:spPr>
          <a:xfrm>
            <a:off x="981074" y="512400"/>
            <a:ext cx="7500939" cy="561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dirty="0">
                <a:solidFill>
                  <a:srgbClr val="0071BC"/>
                </a:solidFill>
                <a:cs typeface="Calibri"/>
              </a:rPr>
              <a:t>Guidelines &amp; Handbooks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2289B60-5313-477D-8892-36F529DB0D03}"/>
              </a:ext>
            </a:extLst>
          </p:cNvPr>
          <p:cNvSpPr txBox="1">
            <a:spLocks/>
          </p:cNvSpPr>
          <p:nvPr/>
        </p:nvSpPr>
        <p:spPr>
          <a:xfrm>
            <a:off x="229723" y="1526959"/>
            <a:ext cx="3666882" cy="47436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spcBef>
                <a:spcPts val="1417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7500" indent="-317500" algn="l" defTabSz="914400" rtl="0" eaLnBrk="1" latinLnBrk="0" hangingPunct="1">
              <a:spcBef>
                <a:spcPts val="1134"/>
              </a:spcBef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22250" algn="l" defTabSz="914400" rtl="0" eaLnBrk="1" latinLnBrk="0" hangingPunct="1">
              <a:spcBef>
                <a:spcPts val="1134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84225" indent="-201613" algn="l" defTabSz="914400" rtl="0" eaLnBrk="1" latinLnBrk="0" hangingPunct="1">
              <a:spcBef>
                <a:spcPts val="1134"/>
              </a:spcBef>
              <a:buClr>
                <a:schemeClr val="tx2"/>
              </a:buClr>
              <a:buFont typeface="Minion Pro" pitchFamily="18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185738" algn="l" defTabSz="914400" rtl="0" eaLnBrk="1" latinLnBrk="0" hangingPunct="1">
              <a:spcBef>
                <a:spcPts val="1134"/>
              </a:spcBef>
              <a:buClr>
                <a:schemeClr val="tx2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tx2"/>
              </a:buClr>
              <a:buFont typeface="Arial" pitchFamily="34" charset="0"/>
              <a:buChar char="•"/>
            </a:pPr>
            <a:endParaRPr lang="en-GB" sz="1200" b="0" dirty="0">
              <a:cs typeface="Calibri"/>
            </a:endParaRPr>
          </a:p>
          <a:p>
            <a:pPr marL="342900" indent="-342900">
              <a:buClr>
                <a:schemeClr val="tx2"/>
              </a:buClr>
              <a:buFont typeface="Arial,Sans-Serif" pitchFamily="34" charset="0"/>
              <a:buChar char="•"/>
            </a:pPr>
            <a:r>
              <a:rPr lang="en-IE" sz="2400" b="0" dirty="0">
                <a:ea typeface="+mn-lt"/>
                <a:cs typeface="+mn-lt"/>
                <a:hlinkClick r:id="rId3"/>
              </a:rPr>
              <a:t>Supervision of Research Students Best Practice Guide</a:t>
            </a:r>
            <a:endParaRPr lang="en-IE" sz="2400" b="0" dirty="0">
              <a:ea typeface="+mn-lt"/>
              <a:cs typeface="+mn-lt"/>
            </a:endParaRPr>
          </a:p>
          <a:p>
            <a:pPr marL="342900" indent="-342900">
              <a:buFont typeface="Arial,Sans-Serif" pitchFamily="34" charset="0"/>
              <a:buChar char="•"/>
            </a:pPr>
            <a:r>
              <a:rPr lang="en-IE" sz="2400" b="0" dirty="0">
                <a:ea typeface="+mn-lt"/>
                <a:cs typeface="+mn-lt"/>
                <a:hlinkClick r:id="rId4"/>
              </a:rPr>
              <a:t>Postgraduate Research Student Handbook</a:t>
            </a:r>
            <a:endParaRPr lang="en-IE" sz="2400" dirty="0">
              <a:cs typeface="Calibri"/>
            </a:endParaRPr>
          </a:p>
          <a:p>
            <a:pPr marL="342900" indent="-342900">
              <a:buFont typeface="Arial,Sans-Serif" pitchFamily="34" charset="0"/>
              <a:buChar char="•"/>
            </a:pPr>
            <a:r>
              <a:rPr lang="en-IE" sz="2400" b="0" dirty="0">
                <a:cs typeface="Calibri"/>
                <a:hlinkClick r:id="rId5"/>
              </a:rPr>
              <a:t>PhD Viva Voce Guide</a:t>
            </a:r>
            <a:endParaRPr lang="en-IE" sz="2400" b="0" dirty="0">
              <a:cs typeface="Calibri"/>
            </a:endParaRPr>
          </a:p>
          <a:p>
            <a:pPr marL="342900" indent="-342900">
              <a:buClr>
                <a:schemeClr val="tx2"/>
              </a:buClr>
              <a:buFont typeface="Arial" pitchFamily="34" charset="0"/>
              <a:buChar char="•"/>
            </a:pPr>
            <a:endParaRPr lang="en-IE" sz="2800" b="0" dirty="0">
              <a:cs typeface="Calibri"/>
            </a:endParaRPr>
          </a:p>
        </p:txBody>
      </p:sp>
      <p:pic>
        <p:nvPicPr>
          <p:cNvPr id="3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1B852D5B-7A5E-0DF9-ECBD-0E8B1FEFD7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956" t="18341" r="17502" b="6114"/>
          <a:stretch/>
        </p:blipFill>
        <p:spPr>
          <a:xfrm>
            <a:off x="6525321" y="8706"/>
            <a:ext cx="2620013" cy="3675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01D3A0-EF22-23B3-0EF1-E58F44CD4B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278" r="3676"/>
          <a:stretch/>
        </p:blipFill>
        <p:spPr>
          <a:xfrm>
            <a:off x="6524506" y="3245603"/>
            <a:ext cx="2617829" cy="3612055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78C55A0C-D5FA-4782-5920-137BBDB967A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8091" t="15957" r="18290" b="15957"/>
          <a:stretch/>
        </p:blipFill>
        <p:spPr>
          <a:xfrm>
            <a:off x="4088846" y="1975107"/>
            <a:ext cx="2415512" cy="33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1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able&#10;&#10;Description automatically generated">
            <a:extLst>
              <a:ext uri="{FF2B5EF4-FFF2-40B4-BE49-F238E27FC236}">
                <a16:creationId xmlns:a16="http://schemas.microsoft.com/office/drawing/2014/main" id="{856A7241-426A-4033-8286-6210E3E68D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61" t="1149" r="6788" b="18519"/>
          <a:stretch/>
        </p:blipFill>
        <p:spPr>
          <a:xfrm>
            <a:off x="4437530" y="63187"/>
            <a:ext cx="4702561" cy="6428264"/>
          </a:xfrm>
          <a:prstGeom prst="rect">
            <a:avLst/>
          </a:prstGeom>
        </p:spPr>
      </p:pic>
      <p:pic>
        <p:nvPicPr>
          <p:cNvPr id="2" name="Picture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C2D8C4F-2559-8508-2E45-73F0CDCFAE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73" t="15145" r="17496" b="6347"/>
          <a:stretch/>
        </p:blipFill>
        <p:spPr>
          <a:xfrm>
            <a:off x="1" y="228322"/>
            <a:ext cx="4394999" cy="63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96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7C87C4-2ED4-4CFE-BB82-5C0E1B304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98" y="142179"/>
            <a:ext cx="9144000" cy="561600"/>
          </a:xfrm>
        </p:spPr>
        <p:txBody>
          <a:bodyPr/>
          <a:lstStyle/>
          <a:p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www.tcd.ie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graduatestudies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/assets/pdf/research-handbook-23.pdf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71B28A83-504D-4BBA-9BCF-D83801E21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68" y="809866"/>
            <a:ext cx="4584476" cy="6017821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D06ED133-CA11-4F5F-AB15-7E8D0FC756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21" t="8863" r="16331" b="148"/>
          <a:stretch/>
        </p:blipFill>
        <p:spPr>
          <a:xfrm>
            <a:off x="5151965" y="710404"/>
            <a:ext cx="3624389" cy="621253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E71708E-FA82-45B3-B98D-E157D8ECAC0A}"/>
              </a:ext>
            </a:extLst>
          </p:cNvPr>
          <p:cNvSpPr/>
          <p:nvPr/>
        </p:nvSpPr>
        <p:spPr>
          <a:xfrm>
            <a:off x="4730144" y="4980373"/>
            <a:ext cx="3258105" cy="1633491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5988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BA6A7C0-DF59-4E3D-9A18-A06B05B93814}"/>
              </a:ext>
            </a:extLst>
          </p:cNvPr>
          <p:cNvSpPr txBox="1">
            <a:spLocks/>
          </p:cNvSpPr>
          <p:nvPr/>
        </p:nvSpPr>
        <p:spPr>
          <a:xfrm>
            <a:off x="981074" y="512400"/>
            <a:ext cx="7500939" cy="5616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0071BC"/>
                </a:solidFill>
              </a:rPr>
              <a:t>O</a:t>
            </a:r>
            <a:r>
              <a:rPr lang="en-IE" sz="2800" err="1">
                <a:solidFill>
                  <a:srgbClr val="0071BC"/>
                </a:solidFill>
              </a:rPr>
              <a:t>nline</a:t>
            </a:r>
            <a:r>
              <a:rPr lang="en-IE" sz="2800">
                <a:solidFill>
                  <a:srgbClr val="0071BC"/>
                </a:solidFill>
              </a:rPr>
              <a:t> Resources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2289B60-5313-477D-8892-36F529DB0D03}"/>
              </a:ext>
            </a:extLst>
          </p:cNvPr>
          <p:cNvSpPr txBox="1">
            <a:spLocks/>
          </p:cNvSpPr>
          <p:nvPr/>
        </p:nvSpPr>
        <p:spPr>
          <a:xfrm>
            <a:off x="828675" y="1526959"/>
            <a:ext cx="7580034" cy="439430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spcBef>
                <a:spcPts val="1417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7500" indent="-317500" algn="l" defTabSz="914400" rtl="0" eaLnBrk="1" latinLnBrk="0" hangingPunct="1">
              <a:spcBef>
                <a:spcPts val="1134"/>
              </a:spcBef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22250" algn="l" defTabSz="914400" rtl="0" eaLnBrk="1" latinLnBrk="0" hangingPunct="1">
              <a:spcBef>
                <a:spcPts val="1134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84225" indent="-201613" algn="l" defTabSz="914400" rtl="0" eaLnBrk="1" latinLnBrk="0" hangingPunct="1">
              <a:spcBef>
                <a:spcPts val="1134"/>
              </a:spcBef>
              <a:buClr>
                <a:schemeClr val="tx2"/>
              </a:buClr>
              <a:buFont typeface="Minion Pro" pitchFamily="18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185738" algn="l" defTabSz="914400" rtl="0" eaLnBrk="1" latinLnBrk="0" hangingPunct="1">
              <a:spcBef>
                <a:spcPts val="1134"/>
              </a:spcBef>
              <a:buClr>
                <a:schemeClr val="tx2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tx2"/>
              </a:buClr>
              <a:buFont typeface="Arial" pitchFamily="34" charset="0"/>
              <a:buChar char="•"/>
            </a:pPr>
            <a:endParaRPr lang="en-GB" sz="1400" b="0" dirty="0"/>
          </a:p>
          <a:p>
            <a:pPr marL="342900" indent="-342900">
              <a:buClr>
                <a:schemeClr val="tx2"/>
              </a:buClr>
              <a:buFont typeface="Arial" pitchFamily="34" charset="0"/>
              <a:buChar char="•"/>
            </a:pPr>
            <a:endParaRPr lang="en-IE" sz="2800" b="0" dirty="0">
              <a:cs typeface="Calibri"/>
            </a:endParaRPr>
          </a:p>
          <a:p>
            <a:pPr marL="342900" indent="-342900">
              <a:buClr>
                <a:schemeClr val="tx2"/>
              </a:buClr>
              <a:buFont typeface="Arial" pitchFamily="34" charset="0"/>
              <a:buChar char="•"/>
            </a:pPr>
            <a:r>
              <a:rPr lang="en-IE" sz="2800" b="0" dirty="0">
                <a:ea typeface="+mn-lt"/>
                <a:cs typeface="+mn-lt"/>
                <a:hlinkClick r:id="rId3"/>
              </a:rPr>
              <a:t>www.tcd.ie/graduatestudies/staff/supervisor-development/</a:t>
            </a:r>
            <a:endParaRPr lang="en-IE" sz="2800" b="0" dirty="0">
              <a:cs typeface="Calibri"/>
            </a:endParaRPr>
          </a:p>
          <a:p>
            <a:pPr marL="342900" indent="-342900">
              <a:buClr>
                <a:schemeClr val="tx2"/>
              </a:buClr>
              <a:buFont typeface="Arial" pitchFamily="34" charset="0"/>
              <a:buChar char="•"/>
            </a:pPr>
            <a:r>
              <a:rPr lang="en-IE" sz="2800" b="0" dirty="0">
                <a:hlinkClick r:id="rId4"/>
              </a:rPr>
              <a:t>www.tcd.ie/graduatestudies/faq/</a:t>
            </a:r>
            <a:endParaRPr lang="en-IE" sz="2800" b="0" dirty="0"/>
          </a:p>
          <a:p>
            <a:pPr marL="342900" indent="-342900">
              <a:buClr>
                <a:schemeClr val="tx2"/>
              </a:buClr>
              <a:buFont typeface="Arial" pitchFamily="34" charset="0"/>
              <a:buChar char="•"/>
            </a:pPr>
            <a:endParaRPr lang="en-IE" sz="2800" b="0" dirty="0"/>
          </a:p>
        </p:txBody>
      </p:sp>
    </p:spTree>
    <p:extLst>
      <p:ext uri="{BB962C8B-B14F-4D97-AF65-F5344CB8AC3E}">
        <p14:creationId xmlns:p14="http://schemas.microsoft.com/office/powerpoint/2010/main" val="4171822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96D15EF-643C-4060-A8C4-298367CD5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9" t="3196" r="8577" b="46885"/>
          <a:stretch/>
        </p:blipFill>
        <p:spPr>
          <a:xfrm>
            <a:off x="2047905" y="840004"/>
            <a:ext cx="4748821" cy="604101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C67A0A3-20B7-44F1-AF19-701449777551}"/>
              </a:ext>
            </a:extLst>
          </p:cNvPr>
          <p:cNvSpPr/>
          <p:nvPr/>
        </p:nvSpPr>
        <p:spPr>
          <a:xfrm>
            <a:off x="4506011" y="981851"/>
            <a:ext cx="674703" cy="276225"/>
          </a:xfrm>
          <a:prstGeom prst="ellipse">
            <a:avLst/>
          </a:prstGeom>
          <a:noFill/>
          <a:ln w="3175">
            <a:solidFill>
              <a:srgbClr val="FF0000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182B0DB-4F15-4E1A-B3E6-9B9858090DED}"/>
              </a:ext>
            </a:extLst>
          </p:cNvPr>
          <p:cNvSpPr/>
          <p:nvPr/>
        </p:nvSpPr>
        <p:spPr>
          <a:xfrm>
            <a:off x="2047905" y="1785876"/>
            <a:ext cx="941033" cy="204049"/>
          </a:xfrm>
          <a:prstGeom prst="ellipse">
            <a:avLst/>
          </a:prstGeom>
          <a:noFill/>
          <a:ln w="3175">
            <a:solidFill>
              <a:srgbClr val="FF0000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83A9A26E-C426-4C35-910F-7C28163C6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55" y="139855"/>
            <a:ext cx="8646850" cy="561600"/>
          </a:xfrm>
        </p:spPr>
        <p:txBody>
          <a:bodyPr/>
          <a:lstStyle/>
          <a:p>
            <a:r>
              <a:rPr lang="en-GB" b="0">
                <a:solidFill>
                  <a:srgbClr val="0071BC"/>
                </a:solidFill>
              </a:rPr>
              <a:t>www.tcd.ie/graduatestudies/staff/supervisor-development/</a:t>
            </a: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72757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inity_PPT_Calibri_Option1">
  <a:themeElements>
    <a:clrScheme name="Custom 3 1">
      <a:dk1>
        <a:srgbClr val="000000"/>
      </a:dk1>
      <a:lt1>
        <a:srgbClr val="FFFFFF"/>
      </a:lt1>
      <a:dk2>
        <a:srgbClr val="0070BB"/>
      </a:dk2>
      <a:lt2>
        <a:srgbClr val="FFFFFF"/>
      </a:lt2>
      <a:accent1>
        <a:srgbClr val="0070BB"/>
      </a:accent1>
      <a:accent2>
        <a:srgbClr val="0E73B9"/>
      </a:accent2>
      <a:accent3>
        <a:srgbClr val="7C7C7C"/>
      </a:accent3>
      <a:accent4>
        <a:srgbClr val="A6A6A6"/>
      </a:accent4>
      <a:accent5>
        <a:srgbClr val="0E73B9"/>
      </a:accent5>
      <a:accent6>
        <a:srgbClr val="3E6DB2"/>
      </a:accent6>
      <a:hlink>
        <a:srgbClr val="000000"/>
      </a:hlink>
      <a:folHlink>
        <a:srgbClr val="000000"/>
      </a:folHlink>
    </a:clrScheme>
    <a:fontScheme name="Trinity Colleg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175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874</Words>
  <Application>Microsoft Office PowerPoint</Application>
  <PresentationFormat>On-screen Show (4:3)</PresentationFormat>
  <Paragraphs>149</Paragraphs>
  <Slides>23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Arial,Sans-Serif</vt:lpstr>
      <vt:lpstr>Calibri</vt:lpstr>
      <vt:lpstr>Calibri Light</vt:lpstr>
      <vt:lpstr>Minion Pro</vt:lpstr>
      <vt:lpstr>Source Sans Pro</vt:lpstr>
      <vt:lpstr>Trinity_PPT_Calibri_Option1</vt:lpstr>
      <vt:lpstr>Office Theme</vt:lpstr>
      <vt:lpstr>PowerPoint Presentation</vt:lpstr>
      <vt:lpstr>Outline</vt:lpstr>
      <vt:lpstr>Introduction</vt:lpstr>
      <vt:lpstr>Calendar Part III</vt:lpstr>
      <vt:lpstr>PowerPoint Presentation</vt:lpstr>
      <vt:lpstr>PowerPoint Presentation</vt:lpstr>
      <vt:lpstr>www.tcd.ie/graduatestudies/assets/pdf/research-handbook-23.pdf</vt:lpstr>
      <vt:lpstr>PowerPoint Presentation</vt:lpstr>
      <vt:lpstr>www.tcd.ie/graduatestudies/staff/supervisor-development/</vt:lpstr>
      <vt:lpstr>www.tcd.ie/graduatestudies/staff/supervisor-development/</vt:lpstr>
      <vt:lpstr>www.tcd.ie/graduatestudies/faq/</vt:lpstr>
      <vt:lpstr>Who does What?</vt:lpstr>
      <vt:lpstr>PowerPoint Presentation</vt:lpstr>
      <vt:lpstr>Bumps on the Road</vt:lpstr>
      <vt:lpstr>Intermission of Studies: Externally funded students</vt:lpstr>
      <vt:lpstr>Thesis Committees</vt:lpstr>
      <vt:lpstr>Structured PhD</vt:lpstr>
      <vt:lpstr>The Annual Review Report</vt:lpstr>
      <vt:lpstr>Transfers / Confirmation on PhD Register</vt:lpstr>
      <vt:lpstr>Transfers / Confirmation on PhD Register</vt:lpstr>
      <vt:lpstr>Thesis Submission and Examination:  Gsothese@tcd.ie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Research Supervision at  Trinity College Dublin</dc:title>
  <dc:creator>Ewa Adach</dc:creator>
  <cp:lastModifiedBy>Frances Leogue</cp:lastModifiedBy>
  <cp:revision>121</cp:revision>
  <dcterms:created xsi:type="dcterms:W3CDTF">2021-02-18T11:25:26Z</dcterms:created>
  <dcterms:modified xsi:type="dcterms:W3CDTF">2023-10-12T14:25:04Z</dcterms:modified>
</cp:coreProperties>
</file>