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6" r:id="rId1"/>
  </p:sldMasterIdLst>
  <p:sldIdLst>
    <p:sldId id="256" r:id="rId2"/>
    <p:sldId id="258" r:id="rId3"/>
    <p:sldId id="263" r:id="rId4"/>
    <p:sldId id="279" r:id="rId5"/>
    <p:sldId id="260" r:id="rId6"/>
    <p:sldId id="277" r:id="rId7"/>
    <p:sldId id="272" r:id="rId8"/>
    <p:sldId id="282" r:id="rId9"/>
    <p:sldId id="270" r:id="rId10"/>
    <p:sldId id="261" r:id="rId11"/>
    <p:sldId id="259" r:id="rId12"/>
    <p:sldId id="268" r:id="rId13"/>
    <p:sldId id="281" r:id="rId14"/>
    <p:sldId id="264" r:id="rId15"/>
    <p:sldId id="280" r:id="rId16"/>
    <p:sldId id="266" r:id="rId17"/>
    <p:sldId id="285" r:id="rId18"/>
    <p:sldId id="267" r:id="rId19"/>
    <p:sldId id="283" r:id="rId20"/>
    <p:sldId id="284" r:id="rId21"/>
    <p:sldId id="265" r:id="rId22"/>
    <p:sldId id="269" r:id="rId23"/>
    <p:sldId id="271" r:id="rId24"/>
    <p:sldId id="27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775"/>
  </p:normalViewPr>
  <p:slideViewPr>
    <p:cSldViewPr snapToGrid="0" snapToObjects="1">
      <p:cViewPr varScale="1">
        <p:scale>
          <a:sx n="86" d="100"/>
          <a:sy n="86" d="100"/>
        </p:scale>
        <p:origin x="53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42A075-5D28-4B50-BDB1-B2E2DB54851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B15813F-7753-46D1-BA7C-1C6DE8FE1E9A}">
      <dgm:prSet/>
      <dgm:spPr/>
      <dgm:t>
        <a:bodyPr/>
        <a:lstStyle/>
        <a:p>
          <a:r>
            <a:rPr lang="en-GB" dirty="0"/>
            <a:t>Bordeaux-Montaigne (3 full-year places = 6 half-year places)</a:t>
          </a:r>
          <a:endParaRPr lang="en-US" dirty="0"/>
        </a:p>
      </dgm:t>
    </dgm:pt>
    <dgm:pt modelId="{01CDA05C-1295-4BC9-887A-C0D91181F386}" type="parTrans" cxnId="{068E4E0E-B48A-46C1-926C-572F255A5B6E}">
      <dgm:prSet/>
      <dgm:spPr/>
      <dgm:t>
        <a:bodyPr/>
        <a:lstStyle/>
        <a:p>
          <a:endParaRPr lang="en-US"/>
        </a:p>
      </dgm:t>
    </dgm:pt>
    <dgm:pt modelId="{9C960C28-101A-4827-80ED-8EEAC7D669BC}" type="sibTrans" cxnId="{068E4E0E-B48A-46C1-926C-572F255A5B6E}">
      <dgm:prSet/>
      <dgm:spPr/>
      <dgm:t>
        <a:bodyPr/>
        <a:lstStyle/>
        <a:p>
          <a:endParaRPr lang="en-US"/>
        </a:p>
      </dgm:t>
    </dgm:pt>
    <dgm:pt modelId="{D1727C27-8ADE-4D3F-9231-05FB7CD48F75}">
      <dgm:prSet/>
      <dgm:spPr/>
      <dgm:t>
        <a:bodyPr/>
        <a:lstStyle/>
        <a:p>
          <a:r>
            <a:rPr lang="en-GB" dirty="0"/>
            <a:t>Genève (1 full-year places = 2 half-year places)</a:t>
          </a:r>
          <a:endParaRPr lang="en-US" dirty="0"/>
        </a:p>
      </dgm:t>
    </dgm:pt>
    <dgm:pt modelId="{238ED73F-C687-40EF-B715-CB4E500EFA8C}" type="parTrans" cxnId="{F70913E0-5F90-4CF0-929A-6DAA68093D9B}">
      <dgm:prSet/>
      <dgm:spPr/>
      <dgm:t>
        <a:bodyPr/>
        <a:lstStyle/>
        <a:p>
          <a:endParaRPr lang="en-US"/>
        </a:p>
      </dgm:t>
    </dgm:pt>
    <dgm:pt modelId="{343F6C17-A539-4E61-B31B-B3DBF183BDF1}" type="sibTrans" cxnId="{F70913E0-5F90-4CF0-929A-6DAA68093D9B}">
      <dgm:prSet/>
      <dgm:spPr/>
      <dgm:t>
        <a:bodyPr/>
        <a:lstStyle/>
        <a:p>
          <a:endParaRPr lang="en-US"/>
        </a:p>
      </dgm:t>
    </dgm:pt>
    <dgm:pt modelId="{96A3C187-0294-470D-9742-F796A426F3AF}">
      <dgm:prSet/>
      <dgm:spPr/>
      <dgm:t>
        <a:bodyPr/>
        <a:lstStyle/>
        <a:p>
          <a:r>
            <a:rPr lang="en-GB"/>
            <a:t>Lyon-Lumière (3 full-year places = 6 half-year places)</a:t>
          </a:r>
          <a:endParaRPr lang="en-US"/>
        </a:p>
      </dgm:t>
    </dgm:pt>
    <dgm:pt modelId="{7C678F6F-55AD-46A9-89DF-CFEC5FCFAB1C}" type="parTrans" cxnId="{1ADDEBA4-240D-4C62-B377-FD9E54BFD12A}">
      <dgm:prSet/>
      <dgm:spPr/>
      <dgm:t>
        <a:bodyPr/>
        <a:lstStyle/>
        <a:p>
          <a:endParaRPr lang="en-US"/>
        </a:p>
      </dgm:t>
    </dgm:pt>
    <dgm:pt modelId="{350F7D47-8738-4370-9645-3B4CDB3EDE4E}" type="sibTrans" cxnId="{1ADDEBA4-240D-4C62-B377-FD9E54BFD12A}">
      <dgm:prSet/>
      <dgm:spPr/>
      <dgm:t>
        <a:bodyPr/>
        <a:lstStyle/>
        <a:p>
          <a:endParaRPr lang="en-US"/>
        </a:p>
      </dgm:t>
    </dgm:pt>
    <dgm:pt modelId="{3E80F838-471D-4EF9-A4CD-7A872B4D574C}">
      <dgm:prSet/>
      <dgm:spPr/>
      <dgm:t>
        <a:bodyPr/>
        <a:lstStyle/>
        <a:p>
          <a:r>
            <a:rPr lang="en-GB"/>
            <a:t>Orléans (3 full-year places = 6 half-year places)</a:t>
          </a:r>
          <a:endParaRPr lang="en-US"/>
        </a:p>
      </dgm:t>
    </dgm:pt>
    <dgm:pt modelId="{A7634AEA-DFBA-4A70-993C-C1414283A340}" type="parTrans" cxnId="{FC91EBB9-5A85-425A-AB71-8F7665C7E405}">
      <dgm:prSet/>
      <dgm:spPr/>
      <dgm:t>
        <a:bodyPr/>
        <a:lstStyle/>
        <a:p>
          <a:endParaRPr lang="en-US"/>
        </a:p>
      </dgm:t>
    </dgm:pt>
    <dgm:pt modelId="{328094C0-8365-4823-B11B-A9C52AD58863}" type="sibTrans" cxnId="{FC91EBB9-5A85-425A-AB71-8F7665C7E405}">
      <dgm:prSet/>
      <dgm:spPr/>
      <dgm:t>
        <a:bodyPr/>
        <a:lstStyle/>
        <a:p>
          <a:endParaRPr lang="en-US"/>
        </a:p>
      </dgm:t>
    </dgm:pt>
    <dgm:pt modelId="{7D4DEB4D-1821-438D-8997-820EFC7CD712}">
      <dgm:prSet/>
      <dgm:spPr/>
      <dgm:t>
        <a:bodyPr/>
        <a:lstStyle/>
        <a:p>
          <a:r>
            <a:rPr lang="en-GB" dirty="0"/>
            <a:t>Paris 3-Sorbonne Nouvelle (5 full-year places = 10 half-year places)</a:t>
          </a:r>
          <a:endParaRPr lang="en-US" dirty="0"/>
        </a:p>
      </dgm:t>
    </dgm:pt>
    <dgm:pt modelId="{B490B8B1-DF17-4AB3-9B77-F0831FF9E48B}" type="parTrans" cxnId="{E5D29DA1-773B-4685-ACC5-42909C979BCF}">
      <dgm:prSet/>
      <dgm:spPr/>
      <dgm:t>
        <a:bodyPr/>
        <a:lstStyle/>
        <a:p>
          <a:endParaRPr lang="en-US"/>
        </a:p>
      </dgm:t>
    </dgm:pt>
    <dgm:pt modelId="{ECF2AEBA-9590-487A-AEF8-938C322E5548}" type="sibTrans" cxnId="{E5D29DA1-773B-4685-ACC5-42909C979BCF}">
      <dgm:prSet/>
      <dgm:spPr/>
      <dgm:t>
        <a:bodyPr/>
        <a:lstStyle/>
        <a:p>
          <a:endParaRPr lang="en-US"/>
        </a:p>
      </dgm:t>
    </dgm:pt>
    <dgm:pt modelId="{84E5ACC7-A56E-ED45-93F2-46AC712D6DDF}">
      <dgm:prSet/>
      <dgm:spPr/>
      <dgm:t>
        <a:bodyPr/>
        <a:lstStyle/>
        <a:p>
          <a:r>
            <a:rPr lang="en-GB" dirty="0"/>
            <a:t>Sorbonne Université (2 full-year places = 4 half-year places)</a:t>
          </a:r>
        </a:p>
      </dgm:t>
    </dgm:pt>
    <dgm:pt modelId="{92CD21EE-99CA-A04A-B36E-38ACC0764F5C}" type="parTrans" cxnId="{8B90B824-CB06-E441-A740-F1A03842880C}">
      <dgm:prSet/>
      <dgm:spPr/>
      <dgm:t>
        <a:bodyPr/>
        <a:lstStyle/>
        <a:p>
          <a:endParaRPr lang="en-GB"/>
        </a:p>
      </dgm:t>
    </dgm:pt>
    <dgm:pt modelId="{7A09AB3C-3A57-194A-A248-F867FB15DE8E}" type="sibTrans" cxnId="{8B90B824-CB06-E441-A740-F1A03842880C}">
      <dgm:prSet/>
      <dgm:spPr/>
      <dgm:t>
        <a:bodyPr/>
        <a:lstStyle/>
        <a:p>
          <a:endParaRPr lang="en-GB"/>
        </a:p>
      </dgm:t>
    </dgm:pt>
    <dgm:pt modelId="{6FBAA532-66D7-E046-9CBF-5D41F8EF2B85}">
      <dgm:prSet/>
      <dgm:spPr/>
      <dgm:t>
        <a:bodyPr/>
        <a:lstStyle/>
        <a:p>
          <a:r>
            <a:rPr lang="en-GB" dirty="0"/>
            <a:t>Poitiers (2 full-year places = 4 half-year places)</a:t>
          </a:r>
        </a:p>
      </dgm:t>
    </dgm:pt>
    <dgm:pt modelId="{5ED2EE6E-523E-9C40-B1DB-D7C84D8F28C0}" type="parTrans" cxnId="{88EF16A5-A27A-CF4A-BF1F-9F18622358FF}">
      <dgm:prSet/>
      <dgm:spPr/>
      <dgm:t>
        <a:bodyPr/>
        <a:lstStyle/>
        <a:p>
          <a:endParaRPr lang="en-GB"/>
        </a:p>
      </dgm:t>
    </dgm:pt>
    <dgm:pt modelId="{3B46559C-7A85-E148-A282-D4C2C02BE1F8}" type="sibTrans" cxnId="{88EF16A5-A27A-CF4A-BF1F-9F18622358FF}">
      <dgm:prSet/>
      <dgm:spPr/>
      <dgm:t>
        <a:bodyPr/>
        <a:lstStyle/>
        <a:p>
          <a:endParaRPr lang="en-GB"/>
        </a:p>
      </dgm:t>
    </dgm:pt>
    <dgm:pt modelId="{282EDDCD-1F5E-6541-ABA7-85B2DE569C52}">
      <dgm:prSet/>
      <dgm:spPr/>
      <dgm:t>
        <a:bodyPr/>
        <a:lstStyle/>
        <a:p>
          <a:r>
            <a:rPr lang="en-GB" dirty="0"/>
            <a:t>Rennes 2 (1 full-year place = 2 half-year places)</a:t>
          </a:r>
        </a:p>
      </dgm:t>
    </dgm:pt>
    <dgm:pt modelId="{83D4333B-E171-E54B-8A24-263533082082}" type="parTrans" cxnId="{B60B780B-0BF8-2A47-A949-0F2A37FE2434}">
      <dgm:prSet/>
      <dgm:spPr/>
      <dgm:t>
        <a:bodyPr/>
        <a:lstStyle/>
        <a:p>
          <a:endParaRPr lang="en-GB"/>
        </a:p>
      </dgm:t>
    </dgm:pt>
    <dgm:pt modelId="{7B3925CB-C75F-584D-BA4C-365D9633ED90}" type="sibTrans" cxnId="{B60B780B-0BF8-2A47-A949-0F2A37FE2434}">
      <dgm:prSet/>
      <dgm:spPr/>
      <dgm:t>
        <a:bodyPr/>
        <a:lstStyle/>
        <a:p>
          <a:endParaRPr lang="en-GB"/>
        </a:p>
      </dgm:t>
    </dgm:pt>
    <dgm:pt modelId="{C638FCE5-C109-F34D-A7E4-4A647020E824}">
      <dgm:prSet/>
      <dgm:spPr/>
      <dgm:t>
        <a:bodyPr/>
        <a:lstStyle/>
        <a:p>
          <a:r>
            <a:rPr lang="en-GB" dirty="0"/>
            <a:t>Toulouse Jean-</a:t>
          </a:r>
          <a:r>
            <a:rPr lang="en-GB" dirty="0" err="1"/>
            <a:t>Jaurès</a:t>
          </a:r>
          <a:r>
            <a:rPr lang="en-GB" dirty="0"/>
            <a:t> (2 full-year places = 4 half-year places)</a:t>
          </a:r>
        </a:p>
      </dgm:t>
    </dgm:pt>
    <dgm:pt modelId="{95658514-77BA-B646-850E-EE53A11FA64E}" type="parTrans" cxnId="{3AB65ECA-6D45-5743-AAD7-5854090EA931}">
      <dgm:prSet/>
      <dgm:spPr/>
      <dgm:t>
        <a:bodyPr/>
        <a:lstStyle/>
        <a:p>
          <a:endParaRPr lang="en-GB"/>
        </a:p>
      </dgm:t>
    </dgm:pt>
    <dgm:pt modelId="{9FAA03BF-74CB-9944-A6AF-AA1DD08AA629}" type="sibTrans" cxnId="{3AB65ECA-6D45-5743-AAD7-5854090EA931}">
      <dgm:prSet/>
      <dgm:spPr/>
      <dgm:t>
        <a:bodyPr/>
        <a:lstStyle/>
        <a:p>
          <a:endParaRPr lang="en-GB"/>
        </a:p>
      </dgm:t>
    </dgm:pt>
    <dgm:pt modelId="{EB3FBC64-285A-F64E-BF09-0D6FB45704EC}">
      <dgm:prSet/>
      <dgm:spPr/>
      <dgm:t>
        <a:bodyPr/>
        <a:lstStyle/>
        <a:p>
          <a:r>
            <a:rPr lang="en-GB" dirty="0"/>
            <a:t>Grenoble Alpes (2 full-year places = 4 half-year places)</a:t>
          </a:r>
        </a:p>
      </dgm:t>
    </dgm:pt>
    <dgm:pt modelId="{4B921D13-E4FF-3440-89F1-DD171E9F902C}" type="parTrans" cxnId="{C8AA583A-A45B-1F4F-B951-0F28896ACFA8}">
      <dgm:prSet/>
      <dgm:spPr/>
      <dgm:t>
        <a:bodyPr/>
        <a:lstStyle/>
        <a:p>
          <a:endParaRPr lang="en-GB"/>
        </a:p>
      </dgm:t>
    </dgm:pt>
    <dgm:pt modelId="{2A21D0F1-E501-744C-8024-82C2AECEFF4E}" type="sibTrans" cxnId="{C8AA583A-A45B-1F4F-B951-0F28896ACFA8}">
      <dgm:prSet/>
      <dgm:spPr/>
      <dgm:t>
        <a:bodyPr/>
        <a:lstStyle/>
        <a:p>
          <a:endParaRPr lang="en-GB"/>
        </a:p>
      </dgm:t>
    </dgm:pt>
    <dgm:pt modelId="{9B8EB4E8-A86D-0545-BDF8-7292F9E02473}" type="pres">
      <dgm:prSet presAssocID="{3D42A075-5D28-4B50-BDB1-B2E2DB548512}" presName="diagram" presStyleCnt="0">
        <dgm:presLayoutVars>
          <dgm:dir/>
          <dgm:resizeHandles val="exact"/>
        </dgm:presLayoutVars>
      </dgm:prSet>
      <dgm:spPr/>
    </dgm:pt>
    <dgm:pt modelId="{BAAF1990-F749-134C-B723-30AED1FC2C13}" type="pres">
      <dgm:prSet presAssocID="{7B15813F-7753-46D1-BA7C-1C6DE8FE1E9A}" presName="node" presStyleLbl="node1" presStyleIdx="0" presStyleCnt="10">
        <dgm:presLayoutVars>
          <dgm:bulletEnabled val="1"/>
        </dgm:presLayoutVars>
      </dgm:prSet>
      <dgm:spPr/>
    </dgm:pt>
    <dgm:pt modelId="{61D88DA3-9A49-AF43-B9DF-081DC3D0E90A}" type="pres">
      <dgm:prSet presAssocID="{9C960C28-101A-4827-80ED-8EEAC7D669BC}" presName="sibTrans" presStyleCnt="0"/>
      <dgm:spPr/>
    </dgm:pt>
    <dgm:pt modelId="{A9485323-51D3-074C-8C04-959F8E1E63DE}" type="pres">
      <dgm:prSet presAssocID="{D1727C27-8ADE-4D3F-9231-05FB7CD48F75}" presName="node" presStyleLbl="node1" presStyleIdx="1" presStyleCnt="10">
        <dgm:presLayoutVars>
          <dgm:bulletEnabled val="1"/>
        </dgm:presLayoutVars>
      </dgm:prSet>
      <dgm:spPr/>
    </dgm:pt>
    <dgm:pt modelId="{1BA71D7E-63E1-6E45-B21D-0F48A17CC751}" type="pres">
      <dgm:prSet presAssocID="{343F6C17-A539-4E61-B31B-B3DBF183BDF1}" presName="sibTrans" presStyleCnt="0"/>
      <dgm:spPr/>
    </dgm:pt>
    <dgm:pt modelId="{947B18D4-2488-5C48-9F72-19930783B666}" type="pres">
      <dgm:prSet presAssocID="{96A3C187-0294-470D-9742-F796A426F3AF}" presName="node" presStyleLbl="node1" presStyleIdx="2" presStyleCnt="10">
        <dgm:presLayoutVars>
          <dgm:bulletEnabled val="1"/>
        </dgm:presLayoutVars>
      </dgm:prSet>
      <dgm:spPr/>
    </dgm:pt>
    <dgm:pt modelId="{7B264FC5-582B-6043-B969-E1E6D9735E4D}" type="pres">
      <dgm:prSet presAssocID="{350F7D47-8738-4370-9645-3B4CDB3EDE4E}" presName="sibTrans" presStyleCnt="0"/>
      <dgm:spPr/>
    </dgm:pt>
    <dgm:pt modelId="{4DA2C357-E2FF-2546-8D40-3254F4784405}" type="pres">
      <dgm:prSet presAssocID="{3E80F838-471D-4EF9-A4CD-7A872B4D574C}" presName="node" presStyleLbl="node1" presStyleIdx="3" presStyleCnt="10">
        <dgm:presLayoutVars>
          <dgm:bulletEnabled val="1"/>
        </dgm:presLayoutVars>
      </dgm:prSet>
      <dgm:spPr/>
    </dgm:pt>
    <dgm:pt modelId="{861A4E02-DF48-B349-8946-28165172FA32}" type="pres">
      <dgm:prSet presAssocID="{328094C0-8365-4823-B11B-A9C52AD58863}" presName="sibTrans" presStyleCnt="0"/>
      <dgm:spPr/>
    </dgm:pt>
    <dgm:pt modelId="{AF7CC4DD-B509-344B-ADEE-357982F6BB88}" type="pres">
      <dgm:prSet presAssocID="{7D4DEB4D-1821-438D-8997-820EFC7CD712}" presName="node" presStyleLbl="node1" presStyleIdx="4" presStyleCnt="10">
        <dgm:presLayoutVars>
          <dgm:bulletEnabled val="1"/>
        </dgm:presLayoutVars>
      </dgm:prSet>
      <dgm:spPr/>
    </dgm:pt>
    <dgm:pt modelId="{3FD8C949-A5F5-C347-970D-B84FA2CB1711}" type="pres">
      <dgm:prSet presAssocID="{ECF2AEBA-9590-487A-AEF8-938C322E5548}" presName="sibTrans" presStyleCnt="0"/>
      <dgm:spPr/>
    </dgm:pt>
    <dgm:pt modelId="{519FE22B-ED53-804E-BC38-5FB6649BCDC9}" type="pres">
      <dgm:prSet presAssocID="{84E5ACC7-A56E-ED45-93F2-46AC712D6DDF}" presName="node" presStyleLbl="node1" presStyleIdx="5" presStyleCnt="10">
        <dgm:presLayoutVars>
          <dgm:bulletEnabled val="1"/>
        </dgm:presLayoutVars>
      </dgm:prSet>
      <dgm:spPr/>
    </dgm:pt>
    <dgm:pt modelId="{144DF77D-4E64-2D4D-BF22-3CEB2677CDC2}" type="pres">
      <dgm:prSet presAssocID="{7A09AB3C-3A57-194A-A248-F867FB15DE8E}" presName="sibTrans" presStyleCnt="0"/>
      <dgm:spPr/>
    </dgm:pt>
    <dgm:pt modelId="{2FB979AB-AF84-F24C-8A37-0CBA1E34C780}" type="pres">
      <dgm:prSet presAssocID="{6FBAA532-66D7-E046-9CBF-5D41F8EF2B85}" presName="node" presStyleLbl="node1" presStyleIdx="6" presStyleCnt="10">
        <dgm:presLayoutVars>
          <dgm:bulletEnabled val="1"/>
        </dgm:presLayoutVars>
      </dgm:prSet>
      <dgm:spPr/>
    </dgm:pt>
    <dgm:pt modelId="{8F3D6FFD-F1A7-D849-B1C1-840CD4730BA9}" type="pres">
      <dgm:prSet presAssocID="{3B46559C-7A85-E148-A282-D4C2C02BE1F8}" presName="sibTrans" presStyleCnt="0"/>
      <dgm:spPr/>
    </dgm:pt>
    <dgm:pt modelId="{AA97A182-CF29-2C40-A59C-F2B3DE11A23E}" type="pres">
      <dgm:prSet presAssocID="{282EDDCD-1F5E-6541-ABA7-85B2DE569C52}" presName="node" presStyleLbl="node1" presStyleIdx="7" presStyleCnt="10">
        <dgm:presLayoutVars>
          <dgm:bulletEnabled val="1"/>
        </dgm:presLayoutVars>
      </dgm:prSet>
      <dgm:spPr/>
    </dgm:pt>
    <dgm:pt modelId="{130FE1B0-52C9-5648-B438-819958A40C68}" type="pres">
      <dgm:prSet presAssocID="{7B3925CB-C75F-584D-BA4C-365D9633ED90}" presName="sibTrans" presStyleCnt="0"/>
      <dgm:spPr/>
    </dgm:pt>
    <dgm:pt modelId="{66830ECF-E630-4241-AF0B-6D064A45C2EC}" type="pres">
      <dgm:prSet presAssocID="{C638FCE5-C109-F34D-A7E4-4A647020E824}" presName="node" presStyleLbl="node1" presStyleIdx="8" presStyleCnt="10">
        <dgm:presLayoutVars>
          <dgm:bulletEnabled val="1"/>
        </dgm:presLayoutVars>
      </dgm:prSet>
      <dgm:spPr/>
    </dgm:pt>
    <dgm:pt modelId="{0D374ACA-58C4-1C4E-B5F3-CCF8982F704E}" type="pres">
      <dgm:prSet presAssocID="{9FAA03BF-74CB-9944-A6AF-AA1DD08AA629}" presName="sibTrans" presStyleCnt="0"/>
      <dgm:spPr/>
    </dgm:pt>
    <dgm:pt modelId="{C59A6843-8DD6-D242-A158-BD9CB83F2D0A}" type="pres">
      <dgm:prSet presAssocID="{EB3FBC64-285A-F64E-BF09-0D6FB45704EC}" presName="node" presStyleLbl="node1" presStyleIdx="9" presStyleCnt="10">
        <dgm:presLayoutVars>
          <dgm:bulletEnabled val="1"/>
        </dgm:presLayoutVars>
      </dgm:prSet>
      <dgm:spPr/>
    </dgm:pt>
  </dgm:ptLst>
  <dgm:cxnLst>
    <dgm:cxn modelId="{B60B780B-0BF8-2A47-A949-0F2A37FE2434}" srcId="{3D42A075-5D28-4B50-BDB1-B2E2DB548512}" destId="{282EDDCD-1F5E-6541-ABA7-85B2DE569C52}" srcOrd="7" destOrd="0" parTransId="{83D4333B-E171-E54B-8A24-263533082082}" sibTransId="{7B3925CB-C75F-584D-BA4C-365D9633ED90}"/>
    <dgm:cxn modelId="{068E4E0E-B48A-46C1-926C-572F255A5B6E}" srcId="{3D42A075-5D28-4B50-BDB1-B2E2DB548512}" destId="{7B15813F-7753-46D1-BA7C-1C6DE8FE1E9A}" srcOrd="0" destOrd="0" parTransId="{01CDA05C-1295-4BC9-887A-C0D91181F386}" sibTransId="{9C960C28-101A-4827-80ED-8EEAC7D669BC}"/>
    <dgm:cxn modelId="{1A4CE116-B7FD-E844-9550-548ABECBE174}" type="presOf" srcId="{3E80F838-471D-4EF9-A4CD-7A872B4D574C}" destId="{4DA2C357-E2FF-2546-8D40-3254F4784405}" srcOrd="0" destOrd="0" presId="urn:microsoft.com/office/officeart/2005/8/layout/default"/>
    <dgm:cxn modelId="{8B90B824-CB06-E441-A740-F1A03842880C}" srcId="{3D42A075-5D28-4B50-BDB1-B2E2DB548512}" destId="{84E5ACC7-A56E-ED45-93F2-46AC712D6DDF}" srcOrd="5" destOrd="0" parTransId="{92CD21EE-99CA-A04A-B36E-38ACC0764F5C}" sibTransId="{7A09AB3C-3A57-194A-A248-F867FB15DE8E}"/>
    <dgm:cxn modelId="{C8AA583A-A45B-1F4F-B951-0F28896ACFA8}" srcId="{3D42A075-5D28-4B50-BDB1-B2E2DB548512}" destId="{EB3FBC64-285A-F64E-BF09-0D6FB45704EC}" srcOrd="9" destOrd="0" parTransId="{4B921D13-E4FF-3440-89F1-DD171E9F902C}" sibTransId="{2A21D0F1-E501-744C-8024-82C2AECEFF4E}"/>
    <dgm:cxn modelId="{EA72855D-5973-0542-8C1E-BFC69FD209AE}" type="presOf" srcId="{6FBAA532-66D7-E046-9CBF-5D41F8EF2B85}" destId="{2FB979AB-AF84-F24C-8A37-0CBA1E34C780}" srcOrd="0" destOrd="0" presId="urn:microsoft.com/office/officeart/2005/8/layout/default"/>
    <dgm:cxn modelId="{748A0C63-4896-DF4B-AC1A-39A6C3531533}" type="presOf" srcId="{C638FCE5-C109-F34D-A7E4-4A647020E824}" destId="{66830ECF-E630-4241-AF0B-6D064A45C2EC}" srcOrd="0" destOrd="0" presId="urn:microsoft.com/office/officeart/2005/8/layout/default"/>
    <dgm:cxn modelId="{56102859-2F4A-6645-BD93-0D7F3AAA0617}" type="presOf" srcId="{7D4DEB4D-1821-438D-8997-820EFC7CD712}" destId="{AF7CC4DD-B509-344B-ADEE-357982F6BB88}" srcOrd="0" destOrd="0" presId="urn:microsoft.com/office/officeart/2005/8/layout/default"/>
    <dgm:cxn modelId="{13335397-408D-8043-BCE2-BD3406F7FBE5}" type="presOf" srcId="{EB3FBC64-285A-F64E-BF09-0D6FB45704EC}" destId="{C59A6843-8DD6-D242-A158-BD9CB83F2D0A}" srcOrd="0" destOrd="0" presId="urn:microsoft.com/office/officeart/2005/8/layout/default"/>
    <dgm:cxn modelId="{E5D29DA1-773B-4685-ACC5-42909C979BCF}" srcId="{3D42A075-5D28-4B50-BDB1-B2E2DB548512}" destId="{7D4DEB4D-1821-438D-8997-820EFC7CD712}" srcOrd="4" destOrd="0" parTransId="{B490B8B1-DF17-4AB3-9B77-F0831FF9E48B}" sibTransId="{ECF2AEBA-9590-487A-AEF8-938C322E5548}"/>
    <dgm:cxn modelId="{1ADDEBA4-240D-4C62-B377-FD9E54BFD12A}" srcId="{3D42A075-5D28-4B50-BDB1-B2E2DB548512}" destId="{96A3C187-0294-470D-9742-F796A426F3AF}" srcOrd="2" destOrd="0" parTransId="{7C678F6F-55AD-46A9-89DF-CFEC5FCFAB1C}" sibTransId="{350F7D47-8738-4370-9645-3B4CDB3EDE4E}"/>
    <dgm:cxn modelId="{88EF16A5-A27A-CF4A-BF1F-9F18622358FF}" srcId="{3D42A075-5D28-4B50-BDB1-B2E2DB548512}" destId="{6FBAA532-66D7-E046-9CBF-5D41F8EF2B85}" srcOrd="6" destOrd="0" parTransId="{5ED2EE6E-523E-9C40-B1DB-D7C84D8F28C0}" sibTransId="{3B46559C-7A85-E148-A282-D4C2C02BE1F8}"/>
    <dgm:cxn modelId="{F15F86A8-B075-2D47-B3C4-3FA15E61BECE}" type="presOf" srcId="{D1727C27-8ADE-4D3F-9231-05FB7CD48F75}" destId="{A9485323-51D3-074C-8C04-959F8E1E63DE}" srcOrd="0" destOrd="0" presId="urn:microsoft.com/office/officeart/2005/8/layout/default"/>
    <dgm:cxn modelId="{FC91EBB9-5A85-425A-AB71-8F7665C7E405}" srcId="{3D42A075-5D28-4B50-BDB1-B2E2DB548512}" destId="{3E80F838-471D-4EF9-A4CD-7A872B4D574C}" srcOrd="3" destOrd="0" parTransId="{A7634AEA-DFBA-4A70-993C-C1414283A340}" sibTransId="{328094C0-8365-4823-B11B-A9C52AD58863}"/>
    <dgm:cxn modelId="{3AB65ECA-6D45-5743-AAD7-5854090EA931}" srcId="{3D42A075-5D28-4B50-BDB1-B2E2DB548512}" destId="{C638FCE5-C109-F34D-A7E4-4A647020E824}" srcOrd="8" destOrd="0" parTransId="{95658514-77BA-B646-850E-EE53A11FA64E}" sibTransId="{9FAA03BF-74CB-9944-A6AF-AA1DD08AA629}"/>
    <dgm:cxn modelId="{47CD76D1-F4DC-7C41-949D-D321577A0ADC}" type="presOf" srcId="{3D42A075-5D28-4B50-BDB1-B2E2DB548512}" destId="{9B8EB4E8-A86D-0545-BDF8-7292F9E02473}" srcOrd="0" destOrd="0" presId="urn:microsoft.com/office/officeart/2005/8/layout/default"/>
    <dgm:cxn modelId="{0B11AFD1-CEAE-B147-A55A-CE812E1A656B}" type="presOf" srcId="{7B15813F-7753-46D1-BA7C-1C6DE8FE1E9A}" destId="{BAAF1990-F749-134C-B723-30AED1FC2C13}" srcOrd="0" destOrd="0" presId="urn:microsoft.com/office/officeart/2005/8/layout/default"/>
    <dgm:cxn modelId="{F70913E0-5F90-4CF0-929A-6DAA68093D9B}" srcId="{3D42A075-5D28-4B50-BDB1-B2E2DB548512}" destId="{D1727C27-8ADE-4D3F-9231-05FB7CD48F75}" srcOrd="1" destOrd="0" parTransId="{238ED73F-C687-40EF-B715-CB4E500EFA8C}" sibTransId="{343F6C17-A539-4E61-B31B-B3DBF183BDF1}"/>
    <dgm:cxn modelId="{2F4A63EB-A0A3-3247-96A1-A5F7E06C37DD}" type="presOf" srcId="{96A3C187-0294-470D-9742-F796A426F3AF}" destId="{947B18D4-2488-5C48-9F72-19930783B666}" srcOrd="0" destOrd="0" presId="urn:microsoft.com/office/officeart/2005/8/layout/default"/>
    <dgm:cxn modelId="{AB5916F3-2F7F-1A4B-8220-EC507724ADCB}" type="presOf" srcId="{84E5ACC7-A56E-ED45-93F2-46AC712D6DDF}" destId="{519FE22B-ED53-804E-BC38-5FB6649BCDC9}" srcOrd="0" destOrd="0" presId="urn:microsoft.com/office/officeart/2005/8/layout/default"/>
    <dgm:cxn modelId="{4CBAFDF6-C86F-CD43-9EC1-12C2C5F5C90D}" type="presOf" srcId="{282EDDCD-1F5E-6541-ABA7-85B2DE569C52}" destId="{AA97A182-CF29-2C40-A59C-F2B3DE11A23E}" srcOrd="0" destOrd="0" presId="urn:microsoft.com/office/officeart/2005/8/layout/default"/>
    <dgm:cxn modelId="{D535AB6B-8862-EA4D-A5B0-10265ACBB469}" type="presParOf" srcId="{9B8EB4E8-A86D-0545-BDF8-7292F9E02473}" destId="{BAAF1990-F749-134C-B723-30AED1FC2C13}" srcOrd="0" destOrd="0" presId="urn:microsoft.com/office/officeart/2005/8/layout/default"/>
    <dgm:cxn modelId="{56A4C680-1EA0-3F4B-BCD2-1472A04EB3F3}" type="presParOf" srcId="{9B8EB4E8-A86D-0545-BDF8-7292F9E02473}" destId="{61D88DA3-9A49-AF43-B9DF-081DC3D0E90A}" srcOrd="1" destOrd="0" presId="urn:microsoft.com/office/officeart/2005/8/layout/default"/>
    <dgm:cxn modelId="{2198C6D3-16CA-CA40-A334-6A637B41F09D}" type="presParOf" srcId="{9B8EB4E8-A86D-0545-BDF8-7292F9E02473}" destId="{A9485323-51D3-074C-8C04-959F8E1E63DE}" srcOrd="2" destOrd="0" presId="urn:microsoft.com/office/officeart/2005/8/layout/default"/>
    <dgm:cxn modelId="{577451DD-B1CE-524E-A0E1-9EB41DCFFF74}" type="presParOf" srcId="{9B8EB4E8-A86D-0545-BDF8-7292F9E02473}" destId="{1BA71D7E-63E1-6E45-B21D-0F48A17CC751}" srcOrd="3" destOrd="0" presId="urn:microsoft.com/office/officeart/2005/8/layout/default"/>
    <dgm:cxn modelId="{9A928BAB-E96B-8847-BA9E-F418C61930CD}" type="presParOf" srcId="{9B8EB4E8-A86D-0545-BDF8-7292F9E02473}" destId="{947B18D4-2488-5C48-9F72-19930783B666}" srcOrd="4" destOrd="0" presId="urn:microsoft.com/office/officeart/2005/8/layout/default"/>
    <dgm:cxn modelId="{1BEAA70B-3AA4-6541-82D7-ACD04A426567}" type="presParOf" srcId="{9B8EB4E8-A86D-0545-BDF8-7292F9E02473}" destId="{7B264FC5-582B-6043-B969-E1E6D9735E4D}" srcOrd="5" destOrd="0" presId="urn:microsoft.com/office/officeart/2005/8/layout/default"/>
    <dgm:cxn modelId="{42F143F3-C7E1-2844-B8F6-6E92C8CC21A7}" type="presParOf" srcId="{9B8EB4E8-A86D-0545-BDF8-7292F9E02473}" destId="{4DA2C357-E2FF-2546-8D40-3254F4784405}" srcOrd="6" destOrd="0" presId="urn:microsoft.com/office/officeart/2005/8/layout/default"/>
    <dgm:cxn modelId="{418F084B-7639-9248-AB83-5FEA657A2682}" type="presParOf" srcId="{9B8EB4E8-A86D-0545-BDF8-7292F9E02473}" destId="{861A4E02-DF48-B349-8946-28165172FA32}" srcOrd="7" destOrd="0" presId="urn:microsoft.com/office/officeart/2005/8/layout/default"/>
    <dgm:cxn modelId="{7A3F34F6-B220-A949-967F-6DF6E8217DEA}" type="presParOf" srcId="{9B8EB4E8-A86D-0545-BDF8-7292F9E02473}" destId="{AF7CC4DD-B509-344B-ADEE-357982F6BB88}" srcOrd="8" destOrd="0" presId="urn:microsoft.com/office/officeart/2005/8/layout/default"/>
    <dgm:cxn modelId="{46661CBA-BAC3-1B4A-A100-E6BEB0F1F00C}" type="presParOf" srcId="{9B8EB4E8-A86D-0545-BDF8-7292F9E02473}" destId="{3FD8C949-A5F5-C347-970D-B84FA2CB1711}" srcOrd="9" destOrd="0" presId="urn:microsoft.com/office/officeart/2005/8/layout/default"/>
    <dgm:cxn modelId="{0B24F71F-0D28-1A4C-A211-54010BBACFCB}" type="presParOf" srcId="{9B8EB4E8-A86D-0545-BDF8-7292F9E02473}" destId="{519FE22B-ED53-804E-BC38-5FB6649BCDC9}" srcOrd="10" destOrd="0" presId="urn:microsoft.com/office/officeart/2005/8/layout/default"/>
    <dgm:cxn modelId="{6E395B63-CF07-DC4A-8165-FDAC161383F7}" type="presParOf" srcId="{9B8EB4E8-A86D-0545-BDF8-7292F9E02473}" destId="{144DF77D-4E64-2D4D-BF22-3CEB2677CDC2}" srcOrd="11" destOrd="0" presId="urn:microsoft.com/office/officeart/2005/8/layout/default"/>
    <dgm:cxn modelId="{4AF48E61-1539-AA46-ACB0-6E42E01A0AD0}" type="presParOf" srcId="{9B8EB4E8-A86D-0545-BDF8-7292F9E02473}" destId="{2FB979AB-AF84-F24C-8A37-0CBA1E34C780}" srcOrd="12" destOrd="0" presId="urn:microsoft.com/office/officeart/2005/8/layout/default"/>
    <dgm:cxn modelId="{2122E00F-9285-CA4A-A304-B59BD79DEBD9}" type="presParOf" srcId="{9B8EB4E8-A86D-0545-BDF8-7292F9E02473}" destId="{8F3D6FFD-F1A7-D849-B1C1-840CD4730BA9}" srcOrd="13" destOrd="0" presId="urn:microsoft.com/office/officeart/2005/8/layout/default"/>
    <dgm:cxn modelId="{1F1A221E-7AE6-664F-90D7-7CD3060C38C8}" type="presParOf" srcId="{9B8EB4E8-A86D-0545-BDF8-7292F9E02473}" destId="{AA97A182-CF29-2C40-A59C-F2B3DE11A23E}" srcOrd="14" destOrd="0" presId="urn:microsoft.com/office/officeart/2005/8/layout/default"/>
    <dgm:cxn modelId="{A2AA4252-EF35-A24B-BAEB-2A75E1D332B2}" type="presParOf" srcId="{9B8EB4E8-A86D-0545-BDF8-7292F9E02473}" destId="{130FE1B0-52C9-5648-B438-819958A40C68}" srcOrd="15" destOrd="0" presId="urn:microsoft.com/office/officeart/2005/8/layout/default"/>
    <dgm:cxn modelId="{69A1D40A-1DB2-A248-B26F-55F3EDFBF715}" type="presParOf" srcId="{9B8EB4E8-A86D-0545-BDF8-7292F9E02473}" destId="{66830ECF-E630-4241-AF0B-6D064A45C2EC}" srcOrd="16" destOrd="0" presId="urn:microsoft.com/office/officeart/2005/8/layout/default"/>
    <dgm:cxn modelId="{3F3E5FBE-6D1E-D74E-9F14-002C59B630CC}" type="presParOf" srcId="{9B8EB4E8-A86D-0545-BDF8-7292F9E02473}" destId="{0D374ACA-58C4-1C4E-B5F3-CCF8982F704E}" srcOrd="17" destOrd="0" presId="urn:microsoft.com/office/officeart/2005/8/layout/default"/>
    <dgm:cxn modelId="{E76FE150-755E-4D4F-9548-7F5690028429}" type="presParOf" srcId="{9B8EB4E8-A86D-0545-BDF8-7292F9E02473}" destId="{C59A6843-8DD6-D242-A158-BD9CB83F2D0A}" srcOrd="1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AF1990-F749-134C-B723-30AED1FC2C13}">
      <dsp:nvSpPr>
        <dsp:cNvPr id="0" name=""/>
        <dsp:cNvSpPr/>
      </dsp:nvSpPr>
      <dsp:spPr>
        <a:xfrm>
          <a:off x="3437" y="599016"/>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Bordeaux-Montaigne (3 full-year places = 6 half-year places)</a:t>
          </a:r>
          <a:endParaRPr lang="en-US" sz="1600" kern="1200" dirty="0"/>
        </a:p>
      </dsp:txBody>
      <dsp:txXfrm>
        <a:off x="3437" y="599016"/>
        <a:ext cx="1861393" cy="1116836"/>
      </dsp:txXfrm>
    </dsp:sp>
    <dsp:sp modelId="{A9485323-51D3-074C-8C04-959F8E1E63DE}">
      <dsp:nvSpPr>
        <dsp:cNvPr id="0" name=""/>
        <dsp:cNvSpPr/>
      </dsp:nvSpPr>
      <dsp:spPr>
        <a:xfrm>
          <a:off x="2050970" y="599016"/>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Genève (1 full-year places = 2 half-year places)</a:t>
          </a:r>
          <a:endParaRPr lang="en-US" sz="1600" kern="1200" dirty="0"/>
        </a:p>
      </dsp:txBody>
      <dsp:txXfrm>
        <a:off x="2050970" y="599016"/>
        <a:ext cx="1861393" cy="1116836"/>
      </dsp:txXfrm>
    </dsp:sp>
    <dsp:sp modelId="{947B18D4-2488-5C48-9F72-19930783B666}">
      <dsp:nvSpPr>
        <dsp:cNvPr id="0" name=""/>
        <dsp:cNvSpPr/>
      </dsp:nvSpPr>
      <dsp:spPr>
        <a:xfrm>
          <a:off x="4098503" y="599016"/>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Lyon-Lumière (3 full-year places = 6 half-year places)</a:t>
          </a:r>
          <a:endParaRPr lang="en-US" sz="1600" kern="1200"/>
        </a:p>
      </dsp:txBody>
      <dsp:txXfrm>
        <a:off x="4098503" y="599016"/>
        <a:ext cx="1861393" cy="1116836"/>
      </dsp:txXfrm>
    </dsp:sp>
    <dsp:sp modelId="{4DA2C357-E2FF-2546-8D40-3254F4784405}">
      <dsp:nvSpPr>
        <dsp:cNvPr id="0" name=""/>
        <dsp:cNvSpPr/>
      </dsp:nvSpPr>
      <dsp:spPr>
        <a:xfrm>
          <a:off x="6146036" y="599016"/>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Orléans (3 full-year places = 6 half-year places)</a:t>
          </a:r>
          <a:endParaRPr lang="en-US" sz="1600" kern="1200"/>
        </a:p>
      </dsp:txBody>
      <dsp:txXfrm>
        <a:off x="6146036" y="599016"/>
        <a:ext cx="1861393" cy="1116836"/>
      </dsp:txXfrm>
    </dsp:sp>
    <dsp:sp modelId="{AF7CC4DD-B509-344B-ADEE-357982F6BB88}">
      <dsp:nvSpPr>
        <dsp:cNvPr id="0" name=""/>
        <dsp:cNvSpPr/>
      </dsp:nvSpPr>
      <dsp:spPr>
        <a:xfrm>
          <a:off x="8193568" y="599016"/>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Paris 3-Sorbonne Nouvelle (5 full-year places = 10 half-year places)</a:t>
          </a:r>
          <a:endParaRPr lang="en-US" sz="1600" kern="1200" dirty="0"/>
        </a:p>
      </dsp:txBody>
      <dsp:txXfrm>
        <a:off x="8193568" y="599016"/>
        <a:ext cx="1861393" cy="1116836"/>
      </dsp:txXfrm>
    </dsp:sp>
    <dsp:sp modelId="{519FE22B-ED53-804E-BC38-5FB6649BCDC9}">
      <dsp:nvSpPr>
        <dsp:cNvPr id="0" name=""/>
        <dsp:cNvSpPr/>
      </dsp:nvSpPr>
      <dsp:spPr>
        <a:xfrm>
          <a:off x="3437" y="1901992"/>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Sorbonne Université (2 full-year places = 4 half-year places)</a:t>
          </a:r>
        </a:p>
      </dsp:txBody>
      <dsp:txXfrm>
        <a:off x="3437" y="1901992"/>
        <a:ext cx="1861393" cy="1116836"/>
      </dsp:txXfrm>
    </dsp:sp>
    <dsp:sp modelId="{2FB979AB-AF84-F24C-8A37-0CBA1E34C780}">
      <dsp:nvSpPr>
        <dsp:cNvPr id="0" name=""/>
        <dsp:cNvSpPr/>
      </dsp:nvSpPr>
      <dsp:spPr>
        <a:xfrm>
          <a:off x="2050970" y="1901992"/>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Poitiers (2 full-year places = 4 half-year places)</a:t>
          </a:r>
        </a:p>
      </dsp:txBody>
      <dsp:txXfrm>
        <a:off x="2050970" y="1901992"/>
        <a:ext cx="1861393" cy="1116836"/>
      </dsp:txXfrm>
    </dsp:sp>
    <dsp:sp modelId="{AA97A182-CF29-2C40-A59C-F2B3DE11A23E}">
      <dsp:nvSpPr>
        <dsp:cNvPr id="0" name=""/>
        <dsp:cNvSpPr/>
      </dsp:nvSpPr>
      <dsp:spPr>
        <a:xfrm>
          <a:off x="4098503" y="1901992"/>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Rennes 2 (1 full-year place = 2 half-year places)</a:t>
          </a:r>
        </a:p>
      </dsp:txBody>
      <dsp:txXfrm>
        <a:off x="4098503" y="1901992"/>
        <a:ext cx="1861393" cy="1116836"/>
      </dsp:txXfrm>
    </dsp:sp>
    <dsp:sp modelId="{66830ECF-E630-4241-AF0B-6D064A45C2EC}">
      <dsp:nvSpPr>
        <dsp:cNvPr id="0" name=""/>
        <dsp:cNvSpPr/>
      </dsp:nvSpPr>
      <dsp:spPr>
        <a:xfrm>
          <a:off x="6146036" y="1901992"/>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Toulouse Jean-</a:t>
          </a:r>
          <a:r>
            <a:rPr lang="en-GB" sz="1600" kern="1200" dirty="0" err="1"/>
            <a:t>Jaurès</a:t>
          </a:r>
          <a:r>
            <a:rPr lang="en-GB" sz="1600" kern="1200" dirty="0"/>
            <a:t> (2 full-year places = 4 half-year places)</a:t>
          </a:r>
        </a:p>
      </dsp:txBody>
      <dsp:txXfrm>
        <a:off x="6146036" y="1901992"/>
        <a:ext cx="1861393" cy="1116836"/>
      </dsp:txXfrm>
    </dsp:sp>
    <dsp:sp modelId="{C59A6843-8DD6-D242-A158-BD9CB83F2D0A}">
      <dsp:nvSpPr>
        <dsp:cNvPr id="0" name=""/>
        <dsp:cNvSpPr/>
      </dsp:nvSpPr>
      <dsp:spPr>
        <a:xfrm>
          <a:off x="8193568" y="1901992"/>
          <a:ext cx="1861393" cy="11168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Grenoble Alpes (2 full-year places = 4 half-year places)</a:t>
          </a:r>
        </a:p>
      </dsp:txBody>
      <dsp:txXfrm>
        <a:off x="8193568" y="1901992"/>
        <a:ext cx="1861393" cy="111683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GB"/>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2DBD689-6CFC-2B45-87A2-BDDF15891343}"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9AC22A6-78A6-CB4D-9EA6-44EBB3FC6C4F}" type="slidenum">
              <a:rPr lang="en-US" smtClean="0"/>
              <a:t>‹#›</a:t>
            </a:fld>
            <a:endParaRPr lang="en-US"/>
          </a:p>
        </p:txBody>
      </p:sp>
    </p:spTree>
    <p:extLst>
      <p:ext uri="{BB962C8B-B14F-4D97-AF65-F5344CB8AC3E}">
        <p14:creationId xmlns:p14="http://schemas.microsoft.com/office/powerpoint/2010/main" val="2019015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2DBD689-6CFC-2B45-87A2-BDDF15891343}"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186537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2DBD689-6CFC-2B45-87A2-BDDF15891343}"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2216846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2DBD689-6CFC-2B45-87A2-BDDF15891343}"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2899475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GB"/>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12DBD689-6CFC-2B45-87A2-BDDF15891343}" type="datetimeFigureOut">
              <a:rPr lang="en-US" smtClean="0"/>
              <a:t>11/14/2023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9AC22A6-78A6-CB4D-9EA6-44EBB3FC6C4F}" type="slidenum">
              <a:rPr lang="en-US" smtClean="0"/>
              <a:t>‹#›</a:t>
            </a:fld>
            <a:endParaRPr lang="en-US"/>
          </a:p>
        </p:txBody>
      </p:sp>
    </p:spTree>
    <p:extLst>
      <p:ext uri="{BB962C8B-B14F-4D97-AF65-F5344CB8AC3E}">
        <p14:creationId xmlns:p14="http://schemas.microsoft.com/office/powerpoint/2010/main" val="4247624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2DBD689-6CFC-2B45-87A2-BDDF15891343}"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3531478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2DBD689-6CFC-2B45-87A2-BDDF15891343}"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AC22A6-78A6-CB4D-9EA6-44EBB3FC6C4F}" type="slidenum">
              <a:rPr lang="en-US" smtClean="0"/>
              <a:t>‹#›</a:t>
            </a:fld>
            <a:endParaRPr lang="en-US"/>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33925530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2DBD689-6CFC-2B45-87A2-BDDF15891343}"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AC22A6-78A6-CB4D-9EA6-44EBB3FC6C4F}" type="slidenum">
              <a:rPr lang="en-US" smtClean="0"/>
              <a:t>‹#›</a:t>
            </a:fld>
            <a:endParaRPr lang="en-US"/>
          </a:p>
        </p:txBody>
      </p:sp>
      <p:sp>
        <p:nvSpPr>
          <p:cNvPr id="6" name="Title 5"/>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72568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DBD689-6CFC-2B45-87A2-BDDF15891343}"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996604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GB"/>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2DBD689-6CFC-2B45-87A2-BDDF15891343}"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209656186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GB"/>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12DBD689-6CFC-2B45-87A2-BDDF15891343}" type="datetimeFigureOut">
              <a:rPr lang="en-US" smtClean="0"/>
              <a:t>11/14/2023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29AC22A6-78A6-CB4D-9EA6-44EBB3FC6C4F}" type="slidenum">
              <a:rPr lang="en-US" smtClean="0"/>
              <a:t>‹#›</a:t>
            </a:fld>
            <a:endParaRPr lang="en-US"/>
          </a:p>
        </p:txBody>
      </p:sp>
    </p:spTree>
    <p:extLst>
      <p:ext uri="{BB962C8B-B14F-4D97-AF65-F5344CB8AC3E}">
        <p14:creationId xmlns:p14="http://schemas.microsoft.com/office/powerpoint/2010/main" val="234344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2DBD689-6CFC-2B45-87A2-BDDF15891343}" type="datetimeFigureOut">
              <a:rPr lang="en-US" smtClean="0"/>
              <a:t>11/14/2023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9AC22A6-78A6-CB4D-9EA6-44EBB3FC6C4F}" type="slidenum">
              <a:rPr lang="en-US" smtClean="0"/>
              <a:t>‹#›</a:t>
            </a:fld>
            <a:endParaRPr lang="en-US"/>
          </a:p>
        </p:txBody>
      </p:sp>
    </p:spTree>
    <p:extLst>
      <p:ext uri="{BB962C8B-B14F-4D97-AF65-F5344CB8AC3E}">
        <p14:creationId xmlns:p14="http://schemas.microsoft.com/office/powerpoint/2010/main" val="4201865761"/>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tcd.ie/tjh/currentstudents/year2/erasmus/" TargetMode="External"/></Relationships>
</file>

<file path=ppt/slides/_rels/slide1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hyperlink" Target="mailto:harrisa6@tcd.ie" TargetMode="External"/><Relationship Id="rId2" Type="http://schemas.openxmlformats.org/officeDocument/2006/relationships/hyperlink" Target="mailto:lukesa@tcd.i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hyperlink" Target="https://www.tcd.ie/tjh/assets/pdf/tjh_student_advice_erasmus_21-2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8" Type="http://schemas.openxmlformats.org/officeDocument/2006/relationships/hyperlink" Target="https://www.tcd.ie/study/study-abroad/" TargetMode="External"/><Relationship Id="rId3" Type="http://schemas.microsoft.com/office/2007/relationships/hdphoto" Target="../media/hdphoto2.wdp"/><Relationship Id="rId7" Type="http://schemas.openxmlformats.org/officeDocument/2006/relationships/hyperlink" Target="mailto:tjh.erasmus-studyabroad@tcd.ie" TargetMode="External"/><Relationship Id="rId12"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mailto:erasmus@tcd.ie" TargetMode="External"/><Relationship Id="rId11" Type="http://schemas.openxmlformats.org/officeDocument/2006/relationships/hyperlink" Target="mailto:joint.honours@tcd.ie" TargetMode="External"/><Relationship Id="rId5" Type="http://schemas.openxmlformats.org/officeDocument/2006/relationships/hyperlink" Target="mailto:harrisa6@tcd.ie" TargetMode="External"/><Relationship Id="rId10" Type="http://schemas.openxmlformats.org/officeDocument/2006/relationships/hyperlink" Target="https://www.tcd.ie/tjh/currentstudents/year2/erasmus/" TargetMode="External"/><Relationship Id="rId4" Type="http://schemas.openxmlformats.org/officeDocument/2006/relationships/hyperlink" Target="mailto:lukesa@tcd.ie" TargetMode="External"/><Relationship Id="rId9" Type="http://schemas.openxmlformats.org/officeDocument/2006/relationships/hyperlink" Target="mailto:study.abroad@tcd.ie" TargetMode="External"/></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cd.ie/study/assets/pdfs/erasmus-desintations-coordinator-lis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F70D7-72B0-C74E-8E3C-56CF9AB4B0B4}"/>
              </a:ext>
            </a:extLst>
          </p:cNvPr>
          <p:cNvSpPr>
            <a:spLocks noGrp="1"/>
          </p:cNvSpPr>
          <p:nvPr>
            <p:ph type="ctrTitle"/>
          </p:nvPr>
        </p:nvSpPr>
        <p:spPr/>
        <p:txBody>
          <a:bodyPr/>
          <a:lstStyle/>
          <a:p>
            <a:r>
              <a:rPr lang="en-US" dirty="0"/>
              <a:t>TJH Erasmus </a:t>
            </a:r>
          </a:p>
        </p:txBody>
      </p:sp>
      <p:sp>
        <p:nvSpPr>
          <p:cNvPr id="3" name="Subtitle 2">
            <a:extLst>
              <a:ext uri="{FF2B5EF4-FFF2-40B4-BE49-F238E27FC236}">
                <a16:creationId xmlns:a16="http://schemas.microsoft.com/office/drawing/2014/main" id="{E154BD73-5AFF-3949-B4B7-457D22778970}"/>
              </a:ext>
            </a:extLst>
          </p:cNvPr>
          <p:cNvSpPr>
            <a:spLocks noGrp="1"/>
          </p:cNvSpPr>
          <p:nvPr>
            <p:ph type="subTitle" idx="1"/>
          </p:nvPr>
        </p:nvSpPr>
        <p:spPr/>
        <p:txBody>
          <a:bodyPr/>
          <a:lstStyle/>
          <a:p>
            <a:r>
              <a:rPr lang="en-US" dirty="0"/>
              <a:t>French department information meeting</a:t>
            </a:r>
          </a:p>
        </p:txBody>
      </p:sp>
    </p:spTree>
    <p:extLst>
      <p:ext uri="{BB962C8B-B14F-4D97-AF65-F5344CB8AC3E}">
        <p14:creationId xmlns:p14="http://schemas.microsoft.com/office/powerpoint/2010/main" val="2709906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8" y="484632"/>
            <a:ext cx="10058400" cy="1609344"/>
          </a:xfrm>
        </p:spPr>
        <p:txBody>
          <a:bodyPr>
            <a:normAutofit/>
          </a:bodyPr>
          <a:lstStyle/>
          <a:p>
            <a:r>
              <a:rPr lang="en-IE"/>
              <a:t>Examples</a:t>
            </a:r>
          </a:p>
        </p:txBody>
      </p:sp>
      <p:sp>
        <p:nvSpPr>
          <p:cNvPr id="3" name="Content Placeholder 2"/>
          <p:cNvSpPr>
            <a:spLocks noGrp="1"/>
          </p:cNvSpPr>
          <p:nvPr>
            <p:ph idx="1"/>
          </p:nvPr>
        </p:nvSpPr>
        <p:spPr>
          <a:xfrm>
            <a:off x="1069848" y="2320412"/>
            <a:ext cx="10058400" cy="3851787"/>
          </a:xfrm>
        </p:spPr>
        <p:txBody>
          <a:bodyPr>
            <a:normAutofit/>
          </a:bodyPr>
          <a:lstStyle/>
          <a:p>
            <a:r>
              <a:rPr lang="en-IE" dirty="0"/>
              <a:t>“I study French and Italian. Where can I go on Erasmus?”</a:t>
            </a:r>
          </a:p>
          <a:p>
            <a:pPr lvl="1"/>
            <a:r>
              <a:rPr lang="en-IE" dirty="0"/>
              <a:t>Through the French department you can go to Université Paris 3-Sorbonne Nouvelle (but only if you have studied Italian for the Leaving Cert and have a high standard).  Through the Italian department you can go to the Universities of Bologna, Pavia or Trieste</a:t>
            </a:r>
          </a:p>
          <a:p>
            <a:pPr lvl="1"/>
            <a:endParaRPr lang="en-IE" dirty="0"/>
          </a:p>
          <a:p>
            <a:pPr marL="274320" lvl="1" indent="0">
              <a:buNone/>
            </a:pPr>
            <a:endParaRPr lang="en-IE"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2256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IE" sz="3000">
                <a:solidFill>
                  <a:srgbClr val="FFFFFF"/>
                </a:solidFill>
              </a:rPr>
              <a:t>When can I go?</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rmAutofit/>
          </a:bodyPr>
          <a:lstStyle/>
          <a:p>
            <a:r>
              <a:rPr lang="en-IE" dirty="0"/>
              <a:t>Students currently in SF can only go on Erasmus in their JS year</a:t>
            </a:r>
          </a:p>
          <a:p>
            <a:pPr lvl="1"/>
            <a:r>
              <a:rPr lang="en-IE" dirty="0"/>
              <a:t>NB: please remember that your JS year counts towards your degree, so the marks you obtain on your Erasmus exchange count for your degree</a:t>
            </a:r>
          </a:p>
          <a:p>
            <a:r>
              <a:rPr lang="en-IE" b="1" dirty="0"/>
              <a:t>Students finishing their minor subject in JS can only go abroad in the first semester of JS. </a:t>
            </a:r>
            <a:r>
              <a:rPr lang="en-IE" dirty="0"/>
              <a:t>The principle underpinning this is that 'Students cannot begin or complete study of a subject abroad’.</a:t>
            </a:r>
          </a:p>
          <a:p>
            <a:r>
              <a:rPr lang="en-IE" dirty="0"/>
              <a:t>JS students on the Single Honours pathway in Modern Languages (with the exception of Irish) are required to spend the full year abroad.</a:t>
            </a:r>
          </a:p>
          <a:p>
            <a:pPr lvl="1"/>
            <a:endParaRPr lang="en-IE" dirty="0"/>
          </a:p>
          <a:p>
            <a:pPr lvl="1"/>
            <a:endParaRPr lang="en-IE" dirty="0"/>
          </a:p>
        </p:txBody>
      </p:sp>
    </p:spTree>
    <p:extLst>
      <p:ext uri="{BB962C8B-B14F-4D97-AF65-F5344CB8AC3E}">
        <p14:creationId xmlns:p14="http://schemas.microsoft.com/office/powerpoint/2010/main" val="1365866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IE" sz="2800" dirty="0">
                <a:solidFill>
                  <a:srgbClr val="FFFFFF"/>
                </a:solidFill>
              </a:rPr>
              <a:t>What do I study?</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rmAutofit/>
          </a:bodyPr>
          <a:lstStyle/>
          <a:p>
            <a:r>
              <a:rPr lang="en-IE" dirty="0"/>
              <a:t>While on Erasmus you must study both of your TJH subjects, even if you study two languages</a:t>
            </a:r>
          </a:p>
          <a:p>
            <a:r>
              <a:rPr lang="en-IE" dirty="0"/>
              <a:t>N.B. Students of </a:t>
            </a:r>
            <a:r>
              <a:rPr lang="en-IE" b="1" dirty="0"/>
              <a:t>Irish</a:t>
            </a:r>
            <a:r>
              <a:rPr lang="en-IE" dirty="0"/>
              <a:t> who are abroad for one term are front/back-loading their subjects and will therefore take all their French credits for their JS year abroad (agreement from both subjects is required)</a:t>
            </a:r>
          </a:p>
          <a:p>
            <a:r>
              <a:rPr lang="en-IE" dirty="0"/>
              <a:t>You choose modules that broadly correspond to those you would take at Trinity (a balance of language/literature/linguistics/history/cultural studies)</a:t>
            </a:r>
          </a:p>
        </p:txBody>
      </p:sp>
    </p:spTree>
    <p:extLst>
      <p:ext uri="{BB962C8B-B14F-4D97-AF65-F5344CB8AC3E}">
        <p14:creationId xmlns:p14="http://schemas.microsoft.com/office/powerpoint/2010/main" val="1914481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F6D53B6-C28A-6B46-9570-7DA50A9CE394}"/>
              </a:ext>
            </a:extLst>
          </p:cNvPr>
          <p:cNvSpPr>
            <a:spLocks noGrp="1"/>
          </p:cNvSpPr>
          <p:nvPr>
            <p:ph type="title"/>
          </p:nvPr>
        </p:nvSpPr>
        <p:spPr>
          <a:xfrm>
            <a:off x="1069848" y="484632"/>
            <a:ext cx="10058400" cy="1609344"/>
          </a:xfrm>
        </p:spPr>
        <p:txBody>
          <a:bodyPr>
            <a:normAutofit/>
          </a:bodyPr>
          <a:lstStyle/>
          <a:p>
            <a:r>
              <a:rPr lang="en-US" dirty="0"/>
              <a:t>ECTS requirements</a:t>
            </a:r>
            <a:br>
              <a:rPr lang="en-US" dirty="0"/>
            </a:br>
            <a:r>
              <a:rPr lang="en-US" dirty="0"/>
              <a:t>TJH students abroad for Half-year</a:t>
            </a:r>
          </a:p>
        </p:txBody>
      </p:sp>
      <p:sp>
        <p:nvSpPr>
          <p:cNvPr id="3" name="Content Placeholder 2">
            <a:extLst>
              <a:ext uri="{FF2B5EF4-FFF2-40B4-BE49-F238E27FC236}">
                <a16:creationId xmlns:a16="http://schemas.microsoft.com/office/drawing/2014/main" id="{468E5BE1-006C-B742-B472-B78F8E4BFD0F}"/>
              </a:ext>
            </a:extLst>
          </p:cNvPr>
          <p:cNvSpPr>
            <a:spLocks noGrp="1"/>
          </p:cNvSpPr>
          <p:nvPr>
            <p:ph idx="1"/>
          </p:nvPr>
        </p:nvSpPr>
        <p:spPr>
          <a:xfrm>
            <a:off x="1069848" y="2320412"/>
            <a:ext cx="10058400" cy="3851787"/>
          </a:xfrm>
        </p:spPr>
        <p:txBody>
          <a:bodyPr>
            <a:normAutofit lnSpcReduction="10000"/>
          </a:bodyPr>
          <a:lstStyle/>
          <a:p>
            <a:endParaRPr lang="en-IE" dirty="0"/>
          </a:p>
          <a:p>
            <a:r>
              <a:rPr lang="en-IE" dirty="0"/>
              <a:t>On Erasmus you should take 30 ECTS (15 in each subject) BUT you </a:t>
            </a:r>
            <a:r>
              <a:rPr lang="en-IE" b="1" dirty="0"/>
              <a:t>need to pass 20 ECTS </a:t>
            </a:r>
            <a:r>
              <a:rPr lang="en-IE" dirty="0"/>
              <a:t>(10 ECTS in each subject)</a:t>
            </a:r>
          </a:p>
          <a:p>
            <a:r>
              <a:rPr lang="en-IE" dirty="0"/>
              <a:t>NB. If you fail to return with 20 ECTS (10 for each subject), you will have to repeat the year</a:t>
            </a:r>
          </a:p>
          <a:p>
            <a:r>
              <a:rPr lang="en-IE" dirty="0"/>
              <a:t>NB. You cannot share credits across your subjects</a:t>
            </a:r>
          </a:p>
          <a:p>
            <a:r>
              <a:rPr lang="en-US" b="1" dirty="0"/>
              <a:t>Example: </a:t>
            </a:r>
          </a:p>
          <a:p>
            <a:r>
              <a:rPr lang="en-IE" dirty="0"/>
              <a:t>“I study French and Spanish. What do I study on Erasmus?”</a:t>
            </a:r>
          </a:p>
          <a:p>
            <a:pPr lvl="1"/>
            <a:r>
              <a:rPr lang="en-IE" dirty="0"/>
              <a:t>You study 15 ECTS of French modules, language/literature/linguistics/history/cultural studies and 15 ECTS worth of Spanish modules, language/literature/linguistics/history/cultural studies </a:t>
            </a:r>
          </a:p>
          <a:p>
            <a:pPr lvl="1"/>
            <a:r>
              <a:rPr lang="en-IE" dirty="0"/>
              <a:t>You must return with at least 10 ECTS in French and 20 overall</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81707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8" y="484632"/>
            <a:ext cx="10058400" cy="1609344"/>
          </a:xfrm>
        </p:spPr>
        <p:txBody>
          <a:bodyPr>
            <a:normAutofit/>
          </a:bodyPr>
          <a:lstStyle/>
          <a:p>
            <a:r>
              <a:rPr lang="en-IE" dirty="0"/>
              <a:t>ECTS requirements</a:t>
            </a:r>
            <a:br>
              <a:rPr lang="en-IE" dirty="0"/>
            </a:br>
            <a:r>
              <a:rPr lang="en-IE" dirty="0"/>
              <a:t>TJH students abroad for full-year</a:t>
            </a:r>
          </a:p>
        </p:txBody>
      </p:sp>
      <p:sp>
        <p:nvSpPr>
          <p:cNvPr id="3" name="Content Placeholder 2"/>
          <p:cNvSpPr>
            <a:spLocks noGrp="1"/>
          </p:cNvSpPr>
          <p:nvPr>
            <p:ph idx="1"/>
          </p:nvPr>
        </p:nvSpPr>
        <p:spPr>
          <a:xfrm>
            <a:off x="1069848" y="2320412"/>
            <a:ext cx="10058400" cy="3851787"/>
          </a:xfrm>
        </p:spPr>
        <p:txBody>
          <a:bodyPr>
            <a:normAutofit fontScale="92500" lnSpcReduction="10000"/>
          </a:bodyPr>
          <a:lstStyle/>
          <a:p>
            <a:pPr marL="324000" lvl="1" indent="0">
              <a:buNone/>
            </a:pPr>
            <a:endParaRPr lang="en-IE" sz="2000" dirty="0"/>
          </a:p>
          <a:p>
            <a:r>
              <a:rPr lang="en-IE" sz="2200" dirty="0"/>
              <a:t>On Erasmus you should take 60 ECTS, but only </a:t>
            </a:r>
            <a:r>
              <a:rPr lang="en-IE" sz="2200" b="1" dirty="0"/>
              <a:t>45 ECTS </a:t>
            </a:r>
            <a:r>
              <a:rPr lang="en-IE" sz="2200" dirty="0"/>
              <a:t>will count towards your mark for the Erasmus year</a:t>
            </a:r>
          </a:p>
          <a:p>
            <a:r>
              <a:rPr lang="en-IE" sz="2200" dirty="0"/>
              <a:t>You must obtain at least </a:t>
            </a:r>
            <a:r>
              <a:rPr lang="en-IE" sz="2200" b="1" dirty="0"/>
              <a:t>22.5 ECTS </a:t>
            </a:r>
            <a:r>
              <a:rPr lang="en-IE" sz="2200" dirty="0"/>
              <a:t>in each subject to pass the year</a:t>
            </a:r>
          </a:p>
          <a:p>
            <a:r>
              <a:rPr lang="en-IE" sz="2200" dirty="0"/>
              <a:t>NB. If you fail to return with 45 ECTS (22.5 for each subject), you will have to repeat the year</a:t>
            </a:r>
          </a:p>
          <a:p>
            <a:pPr lvl="2"/>
            <a:endParaRPr lang="en-IE" dirty="0"/>
          </a:p>
          <a:p>
            <a:r>
              <a:rPr lang="en-US" b="1" dirty="0"/>
              <a:t>Example: </a:t>
            </a:r>
          </a:p>
          <a:p>
            <a:r>
              <a:rPr lang="en-IE" dirty="0"/>
              <a:t>“I study French and Sociology. What do I study on Erasmus?”</a:t>
            </a:r>
          </a:p>
          <a:p>
            <a:pPr lvl="1"/>
            <a:r>
              <a:rPr lang="en-IE" dirty="0"/>
              <a:t>You study 30 ECTS of French modules, language/literature/linguistics/history/cultural studies and 30 ECTS worth of Sociology modules</a:t>
            </a:r>
          </a:p>
          <a:p>
            <a:pPr lvl="1"/>
            <a:r>
              <a:rPr lang="en-IE" dirty="0"/>
              <a:t>You must return with at least 22.5 ECTS in French and 45 overall</a:t>
            </a:r>
          </a:p>
          <a:p>
            <a:endParaRPr lang="en-IE" dirty="0"/>
          </a:p>
          <a:p>
            <a:endParaRPr lang="en-IE"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009281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4D50178-1439-A940-9545-3391371539EF}"/>
              </a:ext>
            </a:extLst>
          </p:cNvPr>
          <p:cNvSpPr>
            <a:spLocks noGrp="1"/>
          </p:cNvSpPr>
          <p:nvPr>
            <p:ph type="title"/>
          </p:nvPr>
        </p:nvSpPr>
        <p:spPr>
          <a:xfrm>
            <a:off x="1069848" y="484632"/>
            <a:ext cx="10058400" cy="1609344"/>
          </a:xfrm>
        </p:spPr>
        <p:txBody>
          <a:bodyPr>
            <a:normAutofit/>
          </a:bodyPr>
          <a:lstStyle/>
          <a:p>
            <a:r>
              <a:rPr lang="en-IE" dirty="0"/>
              <a:t>ECTS requirements for all pathways</a:t>
            </a:r>
            <a:endParaRPr lang="en-US" dirty="0"/>
          </a:p>
        </p:txBody>
      </p:sp>
      <p:sp>
        <p:nvSpPr>
          <p:cNvPr id="3" name="Content Placeholder 2">
            <a:extLst>
              <a:ext uri="{FF2B5EF4-FFF2-40B4-BE49-F238E27FC236}">
                <a16:creationId xmlns:a16="http://schemas.microsoft.com/office/drawing/2014/main" id="{D0CE8238-DF65-EE49-A749-459B704EFCEC}"/>
              </a:ext>
            </a:extLst>
          </p:cNvPr>
          <p:cNvSpPr>
            <a:spLocks noGrp="1"/>
          </p:cNvSpPr>
          <p:nvPr>
            <p:ph idx="1"/>
          </p:nvPr>
        </p:nvSpPr>
        <p:spPr>
          <a:xfrm>
            <a:off x="1069848" y="2320412"/>
            <a:ext cx="10058400" cy="3851787"/>
          </a:xfrm>
        </p:spPr>
        <p:txBody>
          <a:bodyPr vert="horz">
            <a:normAutofit/>
          </a:bodyPr>
          <a:lstStyle/>
          <a:p>
            <a:pPr lvl="0"/>
            <a:r>
              <a:rPr lang="en-IE" dirty="0"/>
              <a:t>Updated information about the requirements for all pathways is available on the Trinity Joint Honours webpage, under ‘Erasmus and Study Abroad’: </a:t>
            </a:r>
          </a:p>
          <a:p>
            <a:pPr lvl="0"/>
            <a:r>
              <a:rPr lang="en-IE" dirty="0">
                <a:hlinkClick r:id="rId4"/>
              </a:rPr>
              <a:t>https://www.tcd.ie/tjh/currentstudents/year2/erasmus/</a:t>
            </a:r>
            <a:endParaRPr lang="en-IE" dirty="0"/>
          </a:p>
          <a:p>
            <a:pPr lvl="0"/>
            <a:endParaRPr lang="en-IE"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37565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IE" sz="3000">
                <a:solidFill>
                  <a:srgbClr val="FFFFFF"/>
                </a:solidFill>
              </a:rPr>
              <a:t>How do I apply? </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Autofit/>
          </a:bodyPr>
          <a:lstStyle/>
          <a:p>
            <a:r>
              <a:rPr lang="en-IE" dirty="0"/>
              <a:t>Students must complete an </a:t>
            </a:r>
            <a:r>
              <a:rPr lang="en-IE" b="1" dirty="0"/>
              <a:t>application form</a:t>
            </a:r>
            <a:r>
              <a:rPr lang="en-IE" dirty="0"/>
              <a:t>, available on the French department website. You must provide the following information:</a:t>
            </a:r>
          </a:p>
          <a:p>
            <a:pPr marL="0" indent="0">
              <a:buNone/>
            </a:pPr>
            <a:endParaRPr lang="en-IE" dirty="0"/>
          </a:p>
          <a:p>
            <a:pPr lvl="1"/>
            <a:r>
              <a:rPr lang="en-IE" sz="2000" dirty="0"/>
              <a:t>Name, student number, Trinity email address, mobile number, other TJH subject, Tutor’s name and email address, department you wish to go on Erasmus through, name of the university you wish to attend, the semester(s) you would like to go (S1/S2), the grade you obtained in your JF S2 French modules. You must also state your degree pathway.</a:t>
            </a:r>
          </a:p>
        </p:txBody>
      </p:sp>
    </p:spTree>
    <p:extLst>
      <p:ext uri="{BB962C8B-B14F-4D97-AF65-F5344CB8AC3E}">
        <p14:creationId xmlns:p14="http://schemas.microsoft.com/office/powerpoint/2010/main" val="4075010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E05828-AE10-2424-249A-9E9F5D1A41DF}"/>
              </a:ext>
            </a:extLst>
          </p:cNvPr>
          <p:cNvSpPr>
            <a:spLocks noGrp="1"/>
          </p:cNvSpPr>
          <p:nvPr>
            <p:ph idx="1"/>
          </p:nvPr>
        </p:nvSpPr>
        <p:spPr>
          <a:xfrm>
            <a:off x="1028701" y="842963"/>
            <a:ext cx="10158412" cy="5329237"/>
          </a:xfrm>
        </p:spPr>
        <p:txBody>
          <a:bodyPr>
            <a:normAutofit/>
          </a:bodyPr>
          <a:lstStyle/>
          <a:p>
            <a:r>
              <a:rPr lang="en-GB" sz="2400" b="1" dirty="0"/>
              <a:t>Timeline</a:t>
            </a:r>
            <a:r>
              <a:rPr lang="en-GB" sz="2400" dirty="0"/>
              <a:t>:</a:t>
            </a:r>
          </a:p>
          <a:p>
            <a:pPr lvl="1"/>
            <a:r>
              <a:rPr lang="en-GB" sz="2000" dirty="0"/>
              <a:t>Complete the application form</a:t>
            </a:r>
            <a:r>
              <a:rPr lang="en-GB" sz="2000" b="1" dirty="0"/>
              <a:t> </a:t>
            </a:r>
            <a:r>
              <a:rPr lang="en-GB" sz="2000" dirty="0"/>
              <a:t>and return it to Dr Alex </a:t>
            </a:r>
            <a:r>
              <a:rPr lang="en-GB" sz="2000" dirty="0" err="1"/>
              <a:t>Lukes</a:t>
            </a:r>
            <a:r>
              <a:rPr lang="en-GB" sz="2000" dirty="0"/>
              <a:t> by noon on </a:t>
            </a:r>
            <a:r>
              <a:rPr lang="en-GB" sz="2000" b="1" dirty="0"/>
              <a:t>Friday 1</a:t>
            </a:r>
            <a:r>
              <a:rPr lang="en-GB" sz="2000" b="1" baseline="30000" dirty="0"/>
              <a:t>st</a:t>
            </a:r>
            <a:r>
              <a:rPr lang="en-GB" sz="2000" b="1" dirty="0"/>
              <a:t> December 2023 </a:t>
            </a:r>
            <a:r>
              <a:rPr lang="en-GB" sz="2000" dirty="0"/>
              <a:t>at </a:t>
            </a:r>
            <a:r>
              <a:rPr lang="en-GB" sz="2000" dirty="0">
                <a:hlinkClick r:id="rId2"/>
              </a:rPr>
              <a:t>lukesa@tcd.ie</a:t>
            </a:r>
            <a:endParaRPr lang="en-IE" sz="2000" dirty="0"/>
          </a:p>
          <a:p>
            <a:pPr lvl="1"/>
            <a:r>
              <a:rPr lang="en-IE" sz="2000" dirty="0"/>
              <a:t>AR contacts approved students in the new year and nominates them to the partner universities</a:t>
            </a:r>
          </a:p>
          <a:p>
            <a:pPr lvl="1"/>
            <a:r>
              <a:rPr lang="en-US" sz="2000" dirty="0"/>
              <a:t>Once you have been nominated by Trinity, you will receive an email from the partner university inviting you to apply through their website</a:t>
            </a:r>
          </a:p>
          <a:p>
            <a:pPr lvl="1"/>
            <a:r>
              <a:rPr lang="en-US" sz="2000" dirty="0"/>
              <a:t>Please check the partner university’s </a:t>
            </a:r>
            <a:r>
              <a:rPr lang="en-US" sz="2000" b="1" dirty="0"/>
              <a:t>deadlines</a:t>
            </a:r>
            <a:r>
              <a:rPr lang="en-US" sz="2000" dirty="0"/>
              <a:t> on their website and check your spam folders in case the email from them gets filtered into spam </a:t>
            </a:r>
          </a:p>
          <a:p>
            <a:r>
              <a:rPr lang="en-US" sz="2800" dirty="0"/>
              <a:t>You may need to upload a </a:t>
            </a:r>
            <a:r>
              <a:rPr lang="en-US" sz="2800" b="1" dirty="0"/>
              <a:t>language certificate </a:t>
            </a:r>
            <a:r>
              <a:rPr lang="en-US" sz="2800" dirty="0"/>
              <a:t>to prove you have a B2 level of French. If so, please contact Dr Ashley Harris at </a:t>
            </a:r>
            <a:r>
              <a:rPr lang="en-US" sz="2800" dirty="0">
                <a:hlinkClick r:id="rId3"/>
              </a:rPr>
              <a:t>harrisa6@tcd.ie</a:t>
            </a:r>
            <a:r>
              <a:rPr lang="en-US" sz="2800" dirty="0"/>
              <a:t> who will be able to provide one for you</a:t>
            </a:r>
          </a:p>
        </p:txBody>
      </p:sp>
    </p:spTree>
    <p:extLst>
      <p:ext uri="{BB962C8B-B14F-4D97-AF65-F5344CB8AC3E}">
        <p14:creationId xmlns:p14="http://schemas.microsoft.com/office/powerpoint/2010/main" val="2382725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8" y="484632"/>
            <a:ext cx="10058400" cy="1609344"/>
          </a:xfrm>
        </p:spPr>
        <p:txBody>
          <a:bodyPr>
            <a:normAutofit/>
          </a:bodyPr>
          <a:lstStyle/>
          <a:p>
            <a:r>
              <a:rPr lang="en-IE" dirty="0"/>
              <a:t>The Learning Agreement (LA)</a:t>
            </a:r>
          </a:p>
        </p:txBody>
      </p:sp>
      <p:sp>
        <p:nvSpPr>
          <p:cNvPr id="3" name="Content Placeholder 2"/>
          <p:cNvSpPr>
            <a:spLocks noGrp="1"/>
          </p:cNvSpPr>
          <p:nvPr>
            <p:ph idx="1"/>
          </p:nvPr>
        </p:nvSpPr>
        <p:spPr>
          <a:xfrm>
            <a:off x="1069848" y="2320412"/>
            <a:ext cx="10058400" cy="3851787"/>
          </a:xfrm>
        </p:spPr>
        <p:txBody>
          <a:bodyPr>
            <a:normAutofit/>
          </a:bodyPr>
          <a:lstStyle/>
          <a:p>
            <a:r>
              <a:rPr lang="en-IE" dirty="0"/>
              <a:t>Before you go on Erasmus you must fill out a Learning Agreement (available on Trinity Study Abroad website) which lists the courses you intend to take while abroad and their credit weighting (you’ll find this information on the website of the host university)</a:t>
            </a:r>
            <a:endParaRPr lang="en-IE"/>
          </a:p>
          <a:p>
            <a:r>
              <a:rPr lang="en-IE" dirty="0"/>
              <a:t>This LA is provisional and can be changed on your arrival at the host university</a:t>
            </a:r>
            <a:endParaRPr lang="en-IE"/>
          </a:p>
          <a:p>
            <a:r>
              <a:rPr lang="en-IE" b="1" dirty="0"/>
              <a:t>Both Erasmus coordinators </a:t>
            </a:r>
            <a:r>
              <a:rPr lang="en-IE" dirty="0"/>
              <a:t>must sign your LA to approve the courses you are taking in their respective subjects</a:t>
            </a:r>
            <a:endParaRPr lang="en-IE"/>
          </a:p>
          <a:p>
            <a:r>
              <a:rPr lang="en-IE" dirty="0"/>
              <a:t>While abroad you must complete a finalised LA which must be signed by the Erasmus coordinators and stamped by the International Office in your host university and then returned to be signed by your Erasmus coordinators in Trinity</a:t>
            </a:r>
            <a:endParaRPr lang="en-IE"/>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43504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F5971-40E6-C48B-0DFD-7B932EB5639F}"/>
              </a:ext>
            </a:extLst>
          </p:cNvPr>
          <p:cNvSpPr>
            <a:spLocks noGrp="1"/>
          </p:cNvSpPr>
          <p:nvPr>
            <p:ph type="title"/>
          </p:nvPr>
        </p:nvSpPr>
        <p:spPr/>
        <p:txBody>
          <a:bodyPr/>
          <a:lstStyle/>
          <a:p>
            <a:r>
              <a:rPr lang="en-US" dirty="0"/>
              <a:t>Filling out the learning agreement</a:t>
            </a:r>
          </a:p>
        </p:txBody>
      </p:sp>
      <p:sp>
        <p:nvSpPr>
          <p:cNvPr id="3" name="Content Placeholder 2">
            <a:extLst>
              <a:ext uri="{FF2B5EF4-FFF2-40B4-BE49-F238E27FC236}">
                <a16:creationId xmlns:a16="http://schemas.microsoft.com/office/drawing/2014/main" id="{A75BDD79-0C95-B8CA-2BD5-02A11C656F3F}"/>
              </a:ext>
            </a:extLst>
          </p:cNvPr>
          <p:cNvSpPr>
            <a:spLocks noGrp="1"/>
          </p:cNvSpPr>
          <p:nvPr>
            <p:ph idx="1"/>
          </p:nvPr>
        </p:nvSpPr>
        <p:spPr/>
        <p:txBody>
          <a:bodyPr>
            <a:normAutofit lnSpcReduction="10000"/>
          </a:bodyPr>
          <a:lstStyle/>
          <a:p>
            <a:r>
              <a:rPr lang="en-US" dirty="0"/>
              <a:t>Identify which </a:t>
            </a:r>
            <a:r>
              <a:rPr lang="en-US" b="1" dirty="0"/>
              <a:t>pathway </a:t>
            </a:r>
            <a:r>
              <a:rPr lang="en-US" dirty="0"/>
              <a:t>you are on and how many </a:t>
            </a:r>
            <a:r>
              <a:rPr lang="en-US" b="1" dirty="0"/>
              <a:t>credits </a:t>
            </a:r>
            <a:r>
              <a:rPr lang="en-US" dirty="0"/>
              <a:t>of French you will need (if you are a JH student going for one semester, you will need to take 15 credits of French). Information can be found on the Trinity Joint </a:t>
            </a:r>
            <a:r>
              <a:rPr lang="en-US" dirty="0" err="1"/>
              <a:t>Honours</a:t>
            </a:r>
            <a:r>
              <a:rPr lang="en-US" dirty="0"/>
              <a:t> website: </a:t>
            </a:r>
            <a:r>
              <a:rPr lang="en-US" dirty="0">
                <a:hlinkClick r:id="rId2"/>
              </a:rPr>
              <a:t>https://www.tcd.ie/tjh/assets/pdf/tjh_student_advice_erasmus_21-22.pdf</a:t>
            </a:r>
            <a:endParaRPr lang="en-US" dirty="0"/>
          </a:p>
          <a:p>
            <a:r>
              <a:rPr lang="en-US" dirty="0"/>
              <a:t>To choose modules, go to the host university website and click on </a:t>
            </a:r>
            <a:r>
              <a:rPr lang="en-US" b="1" dirty="0"/>
              <a:t>Formation </a:t>
            </a:r>
            <a:r>
              <a:rPr lang="en-US" dirty="0"/>
              <a:t>and then select </a:t>
            </a:r>
            <a:r>
              <a:rPr lang="en-US" b="1" dirty="0" err="1"/>
              <a:t>Licence</a:t>
            </a:r>
            <a:r>
              <a:rPr lang="en-US" dirty="0"/>
              <a:t>. We recommend that you choose modules from the </a:t>
            </a:r>
            <a:r>
              <a:rPr lang="en-US" b="1" dirty="0" err="1"/>
              <a:t>Licence</a:t>
            </a:r>
            <a:r>
              <a:rPr lang="en-US" b="1" dirty="0"/>
              <a:t> </a:t>
            </a:r>
            <a:r>
              <a:rPr lang="en-US" b="1" dirty="0" err="1"/>
              <a:t>Lettres</a:t>
            </a:r>
            <a:r>
              <a:rPr lang="en-US" b="1" dirty="0"/>
              <a:t> </a:t>
            </a:r>
            <a:r>
              <a:rPr lang="en-US" b="1" dirty="0" err="1"/>
              <a:t>Modernes</a:t>
            </a:r>
            <a:r>
              <a:rPr lang="en-US" b="1" dirty="0"/>
              <a:t> </a:t>
            </a:r>
            <a:r>
              <a:rPr lang="en-US" dirty="0"/>
              <a:t>(you can also look at other suitable offerings, such as </a:t>
            </a:r>
            <a:r>
              <a:rPr lang="en-US" dirty="0" err="1"/>
              <a:t>Licence</a:t>
            </a:r>
            <a:r>
              <a:rPr lang="en-US" dirty="0"/>
              <a:t> </a:t>
            </a:r>
            <a:r>
              <a:rPr lang="en-US" dirty="0" err="1"/>
              <a:t>Histoire</a:t>
            </a:r>
            <a:r>
              <a:rPr lang="en-US" dirty="0"/>
              <a:t> or </a:t>
            </a:r>
            <a:r>
              <a:rPr lang="en-US" dirty="0" err="1"/>
              <a:t>Licence</a:t>
            </a:r>
            <a:r>
              <a:rPr lang="en-US" dirty="0"/>
              <a:t> </a:t>
            </a:r>
            <a:r>
              <a:rPr lang="en-US" dirty="0" err="1"/>
              <a:t>Humanités</a:t>
            </a:r>
            <a:r>
              <a:rPr lang="en-US" dirty="0"/>
              <a:t> or </a:t>
            </a:r>
            <a:r>
              <a:rPr lang="en-US" dirty="0" err="1"/>
              <a:t>Licence</a:t>
            </a:r>
            <a:r>
              <a:rPr lang="en-US" dirty="0"/>
              <a:t> Arts, etc.). Modules are usually listed in a </a:t>
            </a:r>
            <a:r>
              <a:rPr lang="en-US" b="1" dirty="0"/>
              <a:t>Brochure</a:t>
            </a:r>
          </a:p>
          <a:p>
            <a:r>
              <a:rPr lang="en-US" dirty="0"/>
              <a:t>Choose third year modules (</a:t>
            </a:r>
            <a:r>
              <a:rPr lang="en-US" b="1" dirty="0" err="1"/>
              <a:t>Licence</a:t>
            </a:r>
            <a:r>
              <a:rPr lang="en-US" b="1" dirty="0"/>
              <a:t> 3 or </a:t>
            </a:r>
            <a:r>
              <a:rPr lang="en-US" b="1" dirty="0" err="1"/>
              <a:t>semestre</a:t>
            </a:r>
            <a:r>
              <a:rPr lang="en-US" b="1" dirty="0"/>
              <a:t> 5-6</a:t>
            </a:r>
            <a:r>
              <a:rPr lang="en-US" dirty="0"/>
              <a:t>); you can choose second year modules if necessary; but NOT first year </a:t>
            </a:r>
          </a:p>
          <a:p>
            <a:r>
              <a:rPr lang="en-US" dirty="0"/>
              <a:t>You need to choose a </a:t>
            </a:r>
            <a:r>
              <a:rPr lang="en-US" b="1" dirty="0"/>
              <a:t>balance</a:t>
            </a:r>
            <a:r>
              <a:rPr lang="en-US" dirty="0"/>
              <a:t> of language modules and content modules relating to French (such as literature, culture, history, politics, etc.)</a:t>
            </a:r>
          </a:p>
          <a:p>
            <a:endParaRPr lang="en-US" dirty="0"/>
          </a:p>
        </p:txBody>
      </p:sp>
    </p:spTree>
    <p:extLst>
      <p:ext uri="{BB962C8B-B14F-4D97-AF65-F5344CB8AC3E}">
        <p14:creationId xmlns:p14="http://schemas.microsoft.com/office/powerpoint/2010/main" val="3223021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IE" sz="3000">
                <a:solidFill>
                  <a:srgbClr val="FFFFFF"/>
                </a:solidFill>
              </a:rPr>
              <a:t>Why go on Erasmus?</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rmAutofit/>
          </a:bodyPr>
          <a:lstStyle/>
          <a:p>
            <a:r>
              <a:rPr lang="en-IE" dirty="0"/>
              <a:t>The best way to learn a language is by living in the country in which it is spoken</a:t>
            </a:r>
            <a:endParaRPr lang="en-IE"/>
          </a:p>
          <a:p>
            <a:r>
              <a:rPr lang="en-IE" dirty="0"/>
              <a:t>Your language skills will greatly improve</a:t>
            </a:r>
            <a:endParaRPr lang="en-IE"/>
          </a:p>
          <a:p>
            <a:r>
              <a:rPr lang="en-IE" dirty="0"/>
              <a:t>You will become more independent</a:t>
            </a:r>
            <a:endParaRPr lang="en-IE"/>
          </a:p>
          <a:p>
            <a:r>
              <a:rPr lang="en-IE" dirty="0"/>
              <a:t>You will gain new and valuable experiences</a:t>
            </a:r>
            <a:endParaRPr lang="en-IE"/>
          </a:p>
        </p:txBody>
      </p:sp>
    </p:spTree>
    <p:extLst>
      <p:ext uri="{BB962C8B-B14F-4D97-AF65-F5344CB8AC3E}">
        <p14:creationId xmlns:p14="http://schemas.microsoft.com/office/powerpoint/2010/main" val="3132054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1081C-22A0-E701-341D-2069A51D92EF}"/>
              </a:ext>
            </a:extLst>
          </p:cNvPr>
          <p:cNvSpPr>
            <a:spLocks noGrp="1"/>
          </p:cNvSpPr>
          <p:nvPr>
            <p:ph idx="1"/>
          </p:nvPr>
        </p:nvSpPr>
        <p:spPr>
          <a:xfrm>
            <a:off x="1228725" y="1557338"/>
            <a:ext cx="10072687" cy="4614862"/>
          </a:xfrm>
        </p:spPr>
        <p:txBody>
          <a:bodyPr>
            <a:normAutofit/>
          </a:bodyPr>
          <a:lstStyle/>
          <a:p>
            <a:r>
              <a:rPr lang="en-US" dirty="0"/>
              <a:t>For </a:t>
            </a:r>
            <a:r>
              <a:rPr lang="en-US" b="1" dirty="0"/>
              <a:t>language</a:t>
            </a:r>
            <a:r>
              <a:rPr lang="en-US" dirty="0"/>
              <a:t> classes choose:</a:t>
            </a:r>
          </a:p>
          <a:p>
            <a:pPr lvl="1"/>
            <a:r>
              <a:rPr lang="en-US" dirty="0"/>
              <a:t>French language modules for foreign students (usually in a separate department under the name </a:t>
            </a:r>
            <a:r>
              <a:rPr lang="en-US" b="1" dirty="0" err="1"/>
              <a:t>Français</a:t>
            </a:r>
            <a:r>
              <a:rPr lang="en-US" b="1" dirty="0"/>
              <a:t> Langue </a:t>
            </a:r>
            <a:r>
              <a:rPr lang="en-US" b="1" dirty="0" err="1"/>
              <a:t>Etrangère</a:t>
            </a:r>
            <a:r>
              <a:rPr lang="en-US" dirty="0"/>
              <a:t>)</a:t>
            </a:r>
          </a:p>
          <a:p>
            <a:pPr lvl="1"/>
            <a:r>
              <a:rPr lang="en-US" dirty="0"/>
              <a:t>Translation module from the English department (UFR </a:t>
            </a:r>
            <a:r>
              <a:rPr lang="en-US" dirty="0" err="1"/>
              <a:t>Anglais</a:t>
            </a:r>
            <a:r>
              <a:rPr lang="en-US" dirty="0"/>
              <a:t>) called </a:t>
            </a:r>
            <a:r>
              <a:rPr lang="en-US" b="1" dirty="0" err="1"/>
              <a:t>Thème</a:t>
            </a:r>
            <a:r>
              <a:rPr lang="en-US" b="1" dirty="0"/>
              <a:t> </a:t>
            </a:r>
            <a:r>
              <a:rPr lang="en-US" dirty="0"/>
              <a:t>(translation from French into English) </a:t>
            </a:r>
          </a:p>
          <a:p>
            <a:r>
              <a:rPr lang="en-US" dirty="0"/>
              <a:t>Do NOT choose linguistics modules (except sociolinguistics), because these modules are typically too hard </a:t>
            </a:r>
          </a:p>
          <a:p>
            <a:r>
              <a:rPr lang="en-US" dirty="0"/>
              <a:t>Do NOT choose content modules for Erasmus students – you should be taking content modules for French students </a:t>
            </a:r>
          </a:p>
          <a:p>
            <a:r>
              <a:rPr lang="en-US" dirty="0"/>
              <a:t>We will NOT accept credits for non-academic modules (e.g. swimming or </a:t>
            </a:r>
            <a:r>
              <a:rPr lang="en-US" dirty="0" err="1"/>
              <a:t>pilates</a:t>
            </a:r>
            <a:r>
              <a:rPr lang="en-US" dirty="0"/>
              <a:t>)</a:t>
            </a:r>
          </a:p>
          <a:p>
            <a:endParaRPr lang="en-US" dirty="0"/>
          </a:p>
        </p:txBody>
      </p:sp>
    </p:spTree>
    <p:extLst>
      <p:ext uri="{BB962C8B-B14F-4D97-AF65-F5344CB8AC3E}">
        <p14:creationId xmlns:p14="http://schemas.microsoft.com/office/powerpoint/2010/main" val="55342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IE" sz="3000">
                <a:solidFill>
                  <a:srgbClr val="FFFFFF"/>
                </a:solidFill>
              </a:rPr>
              <a:t>How do I pass the year?</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rmAutofit/>
          </a:bodyPr>
          <a:lstStyle/>
          <a:p>
            <a:r>
              <a:rPr lang="en-IE" sz="1800" dirty="0"/>
              <a:t>For JH students: </a:t>
            </a:r>
          </a:p>
          <a:p>
            <a:pPr lvl="1"/>
            <a:r>
              <a:rPr lang="en-IE" dirty="0"/>
              <a:t>to pass the </a:t>
            </a:r>
            <a:r>
              <a:rPr lang="en-IE" b="1" dirty="0"/>
              <a:t>full year </a:t>
            </a:r>
            <a:r>
              <a:rPr lang="en-IE" dirty="0"/>
              <a:t>you must pass 45 ECTS in both subjects (22.5 ECTS in each subject)</a:t>
            </a:r>
          </a:p>
          <a:p>
            <a:pPr lvl="1"/>
            <a:r>
              <a:rPr lang="en-IE" dirty="0"/>
              <a:t>to pass </a:t>
            </a:r>
            <a:r>
              <a:rPr lang="en-IE" b="1" dirty="0"/>
              <a:t>one semester </a:t>
            </a:r>
            <a:r>
              <a:rPr lang="en-IE" dirty="0"/>
              <a:t>you must pass 20 ECTS in both subjects (10 ECTS in each)</a:t>
            </a:r>
          </a:p>
          <a:p>
            <a:r>
              <a:rPr lang="en-IE" sz="1800" dirty="0"/>
              <a:t>We can only count credits for modules that are listed on your LA, so you must make sure that your Erasmus coordinators </a:t>
            </a:r>
            <a:r>
              <a:rPr lang="en-IE" sz="1800" b="1" dirty="0"/>
              <a:t>in both subjects </a:t>
            </a:r>
            <a:r>
              <a:rPr lang="en-IE" sz="1800" dirty="0"/>
              <a:t>receive the finalised LA in good time</a:t>
            </a:r>
          </a:p>
          <a:p>
            <a:r>
              <a:rPr lang="en-IE" sz="1800" dirty="0"/>
              <a:t>You must be able to provide Trinity with an official transcript of your results on your return</a:t>
            </a:r>
          </a:p>
          <a:p>
            <a:r>
              <a:rPr lang="en-IE" sz="1800" dirty="0"/>
              <a:t>If you fail a module abroad, you must sit the repeat exams abroad.</a:t>
            </a:r>
            <a:r>
              <a:rPr lang="en-US" sz="1800" dirty="0"/>
              <a:t> </a:t>
            </a:r>
            <a:r>
              <a:rPr lang="en-IE" sz="1800" dirty="0"/>
              <a:t>Trinity does not provide assessments to make up for credits failed abroad</a:t>
            </a:r>
          </a:p>
        </p:txBody>
      </p:sp>
    </p:spTree>
    <p:extLst>
      <p:ext uri="{BB962C8B-B14F-4D97-AF65-F5344CB8AC3E}">
        <p14:creationId xmlns:p14="http://schemas.microsoft.com/office/powerpoint/2010/main" val="14398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p:cNvSpPr>
            <a:spLocks noGrp="1"/>
          </p:cNvSpPr>
          <p:nvPr>
            <p:ph type="title"/>
          </p:nvPr>
        </p:nvSpPr>
        <p:spPr>
          <a:xfrm>
            <a:off x="643468" y="643466"/>
            <a:ext cx="3686312" cy="5528734"/>
          </a:xfrm>
        </p:spPr>
        <p:txBody>
          <a:bodyPr>
            <a:normAutofit/>
          </a:bodyPr>
          <a:lstStyle/>
          <a:p>
            <a:pPr algn="r"/>
            <a:r>
              <a:rPr lang="en-IE" sz="4800">
                <a:solidFill>
                  <a:srgbClr val="FFFFFF"/>
                </a:solidFill>
              </a:rPr>
              <a:t>Problems</a:t>
            </a:r>
          </a:p>
        </p:txBody>
      </p:sp>
      <p:sp>
        <p:nvSpPr>
          <p:cNvPr id="3" name="Content Placeholder 2"/>
          <p:cNvSpPr>
            <a:spLocks noGrp="1"/>
          </p:cNvSpPr>
          <p:nvPr>
            <p:ph idx="1"/>
          </p:nvPr>
        </p:nvSpPr>
        <p:spPr>
          <a:xfrm>
            <a:off x="5053780" y="599768"/>
            <a:ext cx="6074467" cy="5572432"/>
          </a:xfrm>
        </p:spPr>
        <p:txBody>
          <a:bodyPr anchor="ctr">
            <a:normAutofit/>
          </a:bodyPr>
          <a:lstStyle/>
          <a:p>
            <a:r>
              <a:rPr lang="en-IE" dirty="0"/>
              <a:t>See Trinity Study Abroad website for details on health insurance, travel insurance, etc.</a:t>
            </a:r>
          </a:p>
          <a:p>
            <a:r>
              <a:rPr lang="en-IE" dirty="0"/>
              <a:t>Money</a:t>
            </a:r>
          </a:p>
          <a:p>
            <a:pPr lvl="1"/>
            <a:r>
              <a:rPr lang="en-IE" dirty="0"/>
              <a:t>Erasmus Grant available to all students (about 1000 euro)</a:t>
            </a:r>
          </a:p>
          <a:p>
            <a:r>
              <a:rPr lang="en-IE" dirty="0"/>
              <a:t>Finding accommodation is </a:t>
            </a:r>
            <a:r>
              <a:rPr lang="en-IE" b="1" dirty="0"/>
              <a:t>your</a:t>
            </a:r>
            <a:r>
              <a:rPr lang="en-IE" dirty="0"/>
              <a:t> responsibility</a:t>
            </a:r>
          </a:p>
          <a:p>
            <a:pPr lvl="1"/>
            <a:r>
              <a:rPr lang="en-IE" dirty="0"/>
              <a:t>When applying directly to the university you can apply at the same time for campus accommodation</a:t>
            </a:r>
          </a:p>
          <a:p>
            <a:r>
              <a:rPr lang="en-IE" dirty="0"/>
              <a:t>Keep in contact at all times with your Erasmus coordinators; if we don’t know about issues as they arise, we cannot help you</a:t>
            </a:r>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46920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US" sz="3000" dirty="0">
                <a:solidFill>
                  <a:srgbClr val="FFFFFF"/>
                </a:solidFill>
              </a:rPr>
              <a:t>Residence abroad requirement</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rmAutofit/>
          </a:bodyPr>
          <a:lstStyle/>
          <a:p>
            <a:r>
              <a:rPr lang="en-US" dirty="0"/>
              <a:t>Students of French need to spend a minimum of </a:t>
            </a:r>
            <a:r>
              <a:rPr lang="en-US" b="1" dirty="0"/>
              <a:t>two months (8 weeks) </a:t>
            </a:r>
            <a:r>
              <a:rPr lang="en-US" dirty="0"/>
              <a:t>in a French-speaking country they take their final exams in French. </a:t>
            </a:r>
          </a:p>
          <a:p>
            <a:r>
              <a:rPr lang="en-US" dirty="0"/>
              <a:t>If you are not continuing with French in your final year, you will need to fulfil your residence abroad requirement before your final JS exam in French. </a:t>
            </a:r>
          </a:p>
          <a:p>
            <a:r>
              <a:rPr lang="en-US" dirty="0"/>
              <a:t>If you don't go on Erasmus, there are other ways to fulfil the residence abroad requirement, such as holidays or short visits (make sure to keep all your travel receipts), including time spent abroad in the summer before starting your degree; summer school opportunities; or taking a year off-books to work or teach in a French-speaking country</a:t>
            </a:r>
          </a:p>
        </p:txBody>
      </p:sp>
    </p:spTree>
    <p:extLst>
      <p:ext uri="{BB962C8B-B14F-4D97-AF65-F5344CB8AC3E}">
        <p14:creationId xmlns:p14="http://schemas.microsoft.com/office/powerpoint/2010/main" val="937784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title"/>
          </p:nvPr>
        </p:nvSpPr>
        <p:spPr>
          <a:xfrm>
            <a:off x="1069848" y="484632"/>
            <a:ext cx="10058400" cy="1609344"/>
          </a:xfrm>
        </p:spPr>
        <p:txBody>
          <a:bodyPr>
            <a:normAutofit/>
          </a:bodyPr>
          <a:lstStyle/>
          <a:p>
            <a:r>
              <a:rPr lang="en-US" dirty="0"/>
              <a:t>Further information</a:t>
            </a:r>
          </a:p>
        </p:txBody>
      </p:sp>
      <p:sp>
        <p:nvSpPr>
          <p:cNvPr id="3" name="Content Placeholder 2"/>
          <p:cNvSpPr>
            <a:spLocks noGrp="1"/>
          </p:cNvSpPr>
          <p:nvPr>
            <p:ph idx="1"/>
          </p:nvPr>
        </p:nvSpPr>
        <p:spPr>
          <a:xfrm>
            <a:off x="1069848" y="2320412"/>
            <a:ext cx="10058400" cy="3851787"/>
          </a:xfrm>
        </p:spPr>
        <p:txBody>
          <a:bodyPr>
            <a:normAutofit/>
          </a:bodyPr>
          <a:lstStyle/>
          <a:p>
            <a:r>
              <a:rPr lang="en-IE" dirty="0"/>
              <a:t>Contacts in the French Department: </a:t>
            </a:r>
          </a:p>
          <a:p>
            <a:pPr lvl="1"/>
            <a:r>
              <a:rPr lang="en-IE" dirty="0"/>
              <a:t>Dr Alex Lukes – </a:t>
            </a:r>
            <a:r>
              <a:rPr lang="en-IE" dirty="0">
                <a:hlinkClick r:id="rId4"/>
              </a:rPr>
              <a:t>lukesa@tcd.ie</a:t>
            </a:r>
            <a:endParaRPr lang="en-IE" dirty="0"/>
          </a:p>
          <a:p>
            <a:pPr lvl="1"/>
            <a:r>
              <a:rPr lang="en-IE" dirty="0"/>
              <a:t>Dr Ashley Harris – </a:t>
            </a:r>
            <a:r>
              <a:rPr lang="en-IE" dirty="0">
                <a:hlinkClick r:id="rId5"/>
              </a:rPr>
              <a:t>harrisa6@tcd.ie</a:t>
            </a:r>
            <a:endParaRPr lang="en-IE" dirty="0"/>
          </a:p>
          <a:p>
            <a:r>
              <a:rPr lang="en-IE" dirty="0"/>
              <a:t>TCD Erasmus: </a:t>
            </a:r>
            <a:r>
              <a:rPr lang="en-IE" dirty="0">
                <a:hlinkClick r:id="rId6"/>
              </a:rPr>
              <a:t>erasmus@tcd.ie</a:t>
            </a:r>
            <a:endParaRPr lang="en-IE" dirty="0"/>
          </a:p>
          <a:p>
            <a:r>
              <a:rPr lang="en-IE" dirty="0"/>
              <a:t>TJH Erasmus: </a:t>
            </a:r>
            <a:r>
              <a:rPr lang="en-IE" dirty="0">
                <a:hlinkClick r:id="rId7"/>
              </a:rPr>
              <a:t>tjh.erasmus-studyabroad@tcd.ie</a:t>
            </a:r>
            <a:endParaRPr lang="en-IE" dirty="0"/>
          </a:p>
          <a:p>
            <a:r>
              <a:rPr lang="en-US" dirty="0"/>
              <a:t>TCD Study Abroad Website: </a:t>
            </a:r>
            <a:r>
              <a:rPr lang="en-US" dirty="0">
                <a:hlinkClick r:id="rId8"/>
              </a:rPr>
              <a:t>https://www.tcd.ie/study/study-abroad/</a:t>
            </a:r>
            <a:endParaRPr lang="en-US" dirty="0"/>
          </a:p>
          <a:p>
            <a:r>
              <a:rPr lang="en-US" dirty="0"/>
              <a:t>Study Abroad Team: </a:t>
            </a:r>
            <a:r>
              <a:rPr lang="en-IE" dirty="0">
                <a:hlinkClick r:id="rId9"/>
              </a:rPr>
              <a:t>study.abroad@tcd.ie</a:t>
            </a:r>
            <a:endParaRPr lang="en-IE" dirty="0"/>
          </a:p>
          <a:p>
            <a:r>
              <a:rPr lang="en-IE" dirty="0"/>
              <a:t>Further information on pathways and credit requirements for study abroad: </a:t>
            </a:r>
            <a:r>
              <a:rPr lang="en-IE" dirty="0">
                <a:hlinkClick r:id="rId10"/>
              </a:rPr>
              <a:t>https://www.tcd.ie/tjh/currentstudents/year2/erasmus/</a:t>
            </a:r>
            <a:endParaRPr lang="en-IE" dirty="0"/>
          </a:p>
          <a:p>
            <a:r>
              <a:rPr lang="en-IE" dirty="0"/>
              <a:t>Trinity Joint Honours: </a:t>
            </a:r>
            <a:r>
              <a:rPr lang="en-IE" dirty="0">
                <a:hlinkClick r:id="rId11"/>
              </a:rPr>
              <a:t>joint.honours@tcd.ie</a:t>
            </a:r>
            <a:endParaRPr lang="en-IE" dirty="0"/>
          </a:p>
          <a:p>
            <a:endParaRPr lang="en-IE"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1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182619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title"/>
          </p:nvPr>
        </p:nvSpPr>
        <p:spPr>
          <a:xfrm>
            <a:off x="1490145" y="2376862"/>
            <a:ext cx="2640646" cy="2104273"/>
          </a:xfrm>
          <a:noFill/>
        </p:spPr>
        <p:txBody>
          <a:bodyPr>
            <a:normAutofit/>
          </a:bodyPr>
          <a:lstStyle/>
          <a:p>
            <a:pPr algn="ctr"/>
            <a:r>
              <a:rPr lang="en-IE" sz="3000">
                <a:solidFill>
                  <a:srgbClr val="FFFFFF"/>
                </a:solidFill>
              </a:rPr>
              <a:t>Who can go on Erasmus?</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p:cNvSpPr>
            <a:spLocks noGrp="1"/>
          </p:cNvSpPr>
          <p:nvPr>
            <p:ph idx="1"/>
          </p:nvPr>
        </p:nvSpPr>
        <p:spPr>
          <a:xfrm>
            <a:off x="6081089" y="725394"/>
            <a:ext cx="5142658" cy="5407212"/>
          </a:xfrm>
        </p:spPr>
        <p:txBody>
          <a:bodyPr anchor="ctr">
            <a:normAutofit/>
          </a:bodyPr>
          <a:lstStyle/>
          <a:p>
            <a:r>
              <a:rPr lang="en-IE" dirty="0"/>
              <a:t>Students going on Erasmus must be registered TCD students and have full fees paid</a:t>
            </a:r>
          </a:p>
          <a:p>
            <a:r>
              <a:rPr lang="en-IE" dirty="0"/>
              <a:t>Only JS year students can go abroad</a:t>
            </a:r>
          </a:p>
          <a:p>
            <a:r>
              <a:rPr lang="en-IE" dirty="0"/>
              <a:t>Students who wish to go on exchange in the JS year will need to decide their exit award before applying for exchange places and agreeing appropriate learning agreements, because </a:t>
            </a:r>
            <a:r>
              <a:rPr lang="en-IE" b="1" dirty="0"/>
              <a:t>the choice of pathway determines Erasmus options </a:t>
            </a:r>
            <a:endParaRPr lang="en-IE" b="1" dirty="0">
              <a:highlight>
                <a:srgbClr val="FFFF00"/>
              </a:highlight>
            </a:endParaRPr>
          </a:p>
        </p:txBody>
      </p:sp>
    </p:spTree>
    <p:extLst>
      <p:ext uri="{BB962C8B-B14F-4D97-AF65-F5344CB8AC3E}">
        <p14:creationId xmlns:p14="http://schemas.microsoft.com/office/powerpoint/2010/main" val="279727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CB249-91C0-B246-8F98-B101F242646C}"/>
              </a:ext>
            </a:extLst>
          </p:cNvPr>
          <p:cNvSpPr>
            <a:spLocks noGrp="1"/>
          </p:cNvSpPr>
          <p:nvPr>
            <p:ph type="title"/>
          </p:nvPr>
        </p:nvSpPr>
        <p:spPr/>
        <p:txBody>
          <a:bodyPr>
            <a:normAutofit/>
          </a:bodyPr>
          <a:lstStyle/>
          <a:p>
            <a:r>
              <a:rPr lang="en-IE" sz="2700" dirty="0"/>
              <a:t>The following conditions must be met in order to go abroad:</a:t>
            </a:r>
            <a:br>
              <a:rPr lang="en-IE" dirty="0"/>
            </a:br>
            <a:endParaRPr lang="en-US" dirty="0"/>
          </a:p>
        </p:txBody>
      </p:sp>
      <p:sp>
        <p:nvSpPr>
          <p:cNvPr id="3" name="Content Placeholder 2">
            <a:extLst>
              <a:ext uri="{FF2B5EF4-FFF2-40B4-BE49-F238E27FC236}">
                <a16:creationId xmlns:a16="http://schemas.microsoft.com/office/drawing/2014/main" id="{7B1D66F5-D44D-1944-8B56-5391ECAF025D}"/>
              </a:ext>
            </a:extLst>
          </p:cNvPr>
          <p:cNvSpPr>
            <a:spLocks noGrp="1"/>
          </p:cNvSpPr>
          <p:nvPr>
            <p:ph idx="1"/>
          </p:nvPr>
        </p:nvSpPr>
        <p:spPr>
          <a:xfrm>
            <a:off x="891251" y="1504709"/>
            <a:ext cx="10236997" cy="4667491"/>
          </a:xfrm>
        </p:spPr>
        <p:txBody>
          <a:bodyPr>
            <a:normAutofit/>
          </a:bodyPr>
          <a:lstStyle/>
          <a:p>
            <a:pPr lvl="1">
              <a:lnSpc>
                <a:spcPct val="160000"/>
              </a:lnSpc>
            </a:pPr>
            <a:r>
              <a:rPr lang="en-IE" dirty="0"/>
              <a:t>you must meet the minimum grade requirement in French and in your other TJH subject to be eligible for an exchange through either department</a:t>
            </a:r>
          </a:p>
          <a:p>
            <a:pPr lvl="1">
              <a:lnSpc>
                <a:spcPct val="160000"/>
              </a:lnSpc>
            </a:pPr>
            <a:r>
              <a:rPr lang="en-IE" dirty="0"/>
              <a:t>the minimum grade requirements for French are a 2.2 in FRU11002 and a 2.2 overall in French at the JF Semester 2 exams</a:t>
            </a:r>
          </a:p>
          <a:p>
            <a:pPr lvl="1">
              <a:lnSpc>
                <a:spcPct val="160000"/>
              </a:lnSpc>
            </a:pPr>
            <a:r>
              <a:rPr lang="en-IE" dirty="0"/>
              <a:t>you must have permission from both departments to go abroad irrespective of which department you are going through</a:t>
            </a:r>
          </a:p>
          <a:p>
            <a:pPr lvl="1">
              <a:lnSpc>
                <a:spcPct val="160000"/>
              </a:lnSpc>
            </a:pPr>
            <a:r>
              <a:rPr lang="en-IE" dirty="0"/>
              <a:t>if you meet the grade requirements but the exchange you have chosen is oversubscribed, places will be attributed on the basis of the best results for French overall at your JF Semester 2 exams </a:t>
            </a:r>
          </a:p>
          <a:p>
            <a:endParaRPr lang="en-US" dirty="0"/>
          </a:p>
        </p:txBody>
      </p:sp>
    </p:spTree>
    <p:extLst>
      <p:ext uri="{BB962C8B-B14F-4D97-AF65-F5344CB8AC3E}">
        <p14:creationId xmlns:p14="http://schemas.microsoft.com/office/powerpoint/2010/main" val="91238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90145" y="2376862"/>
            <a:ext cx="2640646" cy="2104273"/>
          </a:xfrm>
          <a:noFill/>
        </p:spPr>
        <p:txBody>
          <a:bodyPr>
            <a:normAutofit/>
          </a:bodyPr>
          <a:lstStyle/>
          <a:p>
            <a:pPr algn="ctr"/>
            <a:r>
              <a:rPr lang="en-IE" sz="3000">
                <a:solidFill>
                  <a:srgbClr val="FFFFFF"/>
                </a:solidFill>
              </a:rPr>
              <a:t>Where can I go?</a:t>
            </a:r>
          </a:p>
        </p:txBody>
      </p:sp>
      <p:sp>
        <p:nvSpPr>
          <p:cNvPr id="3" name="Content Placeholder 2"/>
          <p:cNvSpPr>
            <a:spLocks noGrp="1"/>
          </p:cNvSpPr>
          <p:nvPr>
            <p:ph idx="1"/>
          </p:nvPr>
        </p:nvSpPr>
        <p:spPr>
          <a:xfrm>
            <a:off x="842963" y="557213"/>
            <a:ext cx="10380784" cy="5575393"/>
          </a:xfrm>
        </p:spPr>
        <p:txBody>
          <a:bodyPr anchor="ctr">
            <a:normAutofit lnSpcReduction="10000"/>
          </a:bodyPr>
          <a:lstStyle/>
          <a:p>
            <a:pPr>
              <a:lnSpc>
                <a:spcPct val="160000"/>
              </a:lnSpc>
            </a:pPr>
            <a:r>
              <a:rPr lang="en-IE" sz="1900" dirty="0"/>
              <a:t>Every department in TJH has an Erasmus programme and an Erasmus coordinator</a:t>
            </a:r>
          </a:p>
          <a:p>
            <a:pPr>
              <a:lnSpc>
                <a:spcPct val="160000"/>
              </a:lnSpc>
            </a:pPr>
            <a:r>
              <a:rPr lang="en-IE" sz="1900" dirty="0"/>
              <a:t>Your departments’ Erasmus coordinators and partner universities can be found on the TCD study abroad webpage: </a:t>
            </a:r>
            <a:r>
              <a:rPr lang="en-IE" sz="1900" dirty="0">
                <a:hlinkClick r:id="rId2"/>
              </a:rPr>
              <a:t>https://www.tcd.ie/study/assets/pdfs/erasmus-desintations-coordinator-list.pdf</a:t>
            </a:r>
            <a:endParaRPr lang="en-IE" sz="1900" dirty="0"/>
          </a:p>
          <a:p>
            <a:pPr>
              <a:lnSpc>
                <a:spcPct val="160000"/>
              </a:lnSpc>
            </a:pPr>
            <a:r>
              <a:rPr lang="en-IE" sz="1900" dirty="0"/>
              <a:t>You can only go to universities with which either of your TJH departments have an agreement</a:t>
            </a:r>
          </a:p>
          <a:p>
            <a:pPr>
              <a:lnSpc>
                <a:spcPct val="160000"/>
              </a:lnSpc>
            </a:pPr>
            <a:r>
              <a:rPr lang="en-IE" sz="1900" dirty="0"/>
              <a:t>NB: your first port of call should be </a:t>
            </a:r>
            <a:r>
              <a:rPr lang="en-IE" sz="1900" b="1" dirty="0"/>
              <a:t>your other subject</a:t>
            </a:r>
            <a:r>
              <a:rPr lang="en-IE" sz="1900" dirty="0"/>
              <a:t>, because this dictates where you can go. In some cases, certain subjects are not offered in the exchanges provided by the French department but they may be offered through your other subject: for instance, Paris 3 through the French department is only for languages, but if you study French and Film Studies, you can apply to Paris 3 through Film Studies</a:t>
            </a:r>
          </a:p>
        </p:txBody>
      </p:sp>
    </p:spTree>
    <p:extLst>
      <p:ext uri="{BB962C8B-B14F-4D97-AF65-F5344CB8AC3E}">
        <p14:creationId xmlns:p14="http://schemas.microsoft.com/office/powerpoint/2010/main" val="2797484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334D43-6DCA-AE4D-B833-B58A2C23C0D3}"/>
              </a:ext>
            </a:extLst>
          </p:cNvPr>
          <p:cNvSpPr>
            <a:spLocks noGrp="1"/>
          </p:cNvSpPr>
          <p:nvPr>
            <p:ph idx="1"/>
          </p:nvPr>
        </p:nvSpPr>
        <p:spPr>
          <a:xfrm>
            <a:off x="600074" y="614362"/>
            <a:ext cx="10528173" cy="5557837"/>
          </a:xfrm>
        </p:spPr>
        <p:txBody>
          <a:bodyPr>
            <a:normAutofit lnSpcReduction="10000"/>
          </a:bodyPr>
          <a:lstStyle/>
          <a:p>
            <a:pPr>
              <a:lnSpc>
                <a:spcPct val="150000"/>
              </a:lnSpc>
            </a:pPr>
            <a:r>
              <a:rPr lang="en-IE" dirty="0"/>
              <a:t>Students following the </a:t>
            </a:r>
            <a:r>
              <a:rPr lang="en-IE" b="1" dirty="0"/>
              <a:t>Joint Honours pathway </a:t>
            </a:r>
            <a:r>
              <a:rPr lang="en-IE" dirty="0"/>
              <a:t>may exceptionally be permitted on clear grounds of academic benefit (for example students in Modern Languages) to go on exchange to two different partner institutions within an academic year</a:t>
            </a:r>
          </a:p>
          <a:p>
            <a:pPr lvl="1">
              <a:lnSpc>
                <a:spcPct val="150000"/>
              </a:lnSpc>
            </a:pPr>
            <a:r>
              <a:rPr lang="en-IE" dirty="0"/>
              <a:t>N.B. In such cases, students must familiarize themselves with the academic calendars of the institutions where they plan to study, to avoid overlap</a:t>
            </a:r>
          </a:p>
          <a:p>
            <a:pPr lvl="1">
              <a:lnSpc>
                <a:spcPct val="150000"/>
              </a:lnSpc>
            </a:pPr>
            <a:r>
              <a:rPr lang="en-IE" dirty="0"/>
              <a:t>N.B. Students must also take into account that applying for two Erasmus exchanges involves organising two moves within one year</a:t>
            </a:r>
          </a:p>
          <a:p>
            <a:pPr>
              <a:lnSpc>
                <a:spcPct val="150000"/>
              </a:lnSpc>
            </a:pPr>
            <a:r>
              <a:rPr lang="en-IE" dirty="0"/>
              <a:t>Students on a </a:t>
            </a:r>
            <a:r>
              <a:rPr lang="en-IE" b="1" dirty="0"/>
              <a:t>Major/Minor pathway </a:t>
            </a:r>
            <a:r>
              <a:rPr lang="en-IE" dirty="0"/>
              <a:t>must apply for Erasmus </a:t>
            </a:r>
            <a:r>
              <a:rPr lang="en-IE" b="1" dirty="0"/>
              <a:t>through their major subject</a:t>
            </a:r>
            <a:r>
              <a:rPr lang="en-IE" dirty="0"/>
              <a:t>. However, in a scenario where a student is unable to apply for an exchange through their major department, students can request that they apply through the minor subject, though they must have the agreement of the major department and sufficient credits must be available in both subjects</a:t>
            </a:r>
          </a:p>
          <a:p>
            <a:pPr lvl="1">
              <a:lnSpc>
                <a:spcPct val="150000"/>
              </a:lnSpc>
            </a:pPr>
            <a:endParaRPr lang="en-IE" dirty="0"/>
          </a:p>
        </p:txBody>
      </p:sp>
    </p:spTree>
    <p:extLst>
      <p:ext uri="{BB962C8B-B14F-4D97-AF65-F5344CB8AC3E}">
        <p14:creationId xmlns:p14="http://schemas.microsoft.com/office/powerpoint/2010/main" val="375419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609344"/>
          </a:xfrm>
        </p:spPr>
        <p:txBody>
          <a:bodyPr>
            <a:normAutofit/>
          </a:bodyPr>
          <a:lstStyle/>
          <a:p>
            <a:r>
              <a:rPr lang="en-GB"/>
              <a:t>The Department of French has Erasmus partnerships with:</a:t>
            </a:r>
            <a:endParaRPr lang="en-US"/>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789B5B1-314B-4197-955F-47E21257EE10}"/>
              </a:ext>
            </a:extLst>
          </p:cNvPr>
          <p:cNvGraphicFramePr>
            <a:graphicFrameLocks noGrp="1"/>
          </p:cNvGraphicFramePr>
          <p:nvPr>
            <p:ph idx="1"/>
            <p:extLst>
              <p:ext uri="{D42A27DB-BD31-4B8C-83A1-F6EECF244321}">
                <p14:modId xmlns:p14="http://schemas.microsoft.com/office/powerpoint/2010/main" val="2459565615"/>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83820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6D28F-7A88-97D4-CE12-CB00AAB80DA3}"/>
              </a:ext>
            </a:extLst>
          </p:cNvPr>
          <p:cNvSpPr>
            <a:spLocks noGrp="1"/>
          </p:cNvSpPr>
          <p:nvPr>
            <p:ph type="title"/>
          </p:nvPr>
        </p:nvSpPr>
        <p:spPr/>
        <p:txBody>
          <a:bodyPr/>
          <a:lstStyle/>
          <a:p>
            <a:r>
              <a:rPr lang="en-US" dirty="0"/>
              <a:t>Please note:</a:t>
            </a:r>
          </a:p>
        </p:txBody>
      </p:sp>
      <p:sp>
        <p:nvSpPr>
          <p:cNvPr id="3" name="Content Placeholder 2">
            <a:extLst>
              <a:ext uri="{FF2B5EF4-FFF2-40B4-BE49-F238E27FC236}">
                <a16:creationId xmlns:a16="http://schemas.microsoft.com/office/drawing/2014/main" id="{1A4811E5-BD22-F3D0-549C-0B25B6292638}"/>
              </a:ext>
            </a:extLst>
          </p:cNvPr>
          <p:cNvSpPr>
            <a:spLocks noGrp="1"/>
          </p:cNvSpPr>
          <p:nvPr>
            <p:ph idx="1"/>
          </p:nvPr>
        </p:nvSpPr>
        <p:spPr/>
        <p:txBody>
          <a:bodyPr/>
          <a:lstStyle/>
          <a:p>
            <a:r>
              <a:rPr lang="en-US" dirty="0"/>
              <a:t>Paris III Sorbonne Nouvelle exchange through French is ONLY for </a:t>
            </a:r>
            <a:r>
              <a:rPr lang="en-US" b="1" dirty="0"/>
              <a:t>students of languages </a:t>
            </a:r>
            <a:r>
              <a:rPr lang="en-US" dirty="0"/>
              <a:t>(i.e. French and Spanish; French and German; etc.). </a:t>
            </a:r>
          </a:p>
          <a:p>
            <a:r>
              <a:rPr lang="en-US" dirty="0"/>
              <a:t>If you study </a:t>
            </a:r>
            <a:r>
              <a:rPr lang="en-US" b="1" dirty="0"/>
              <a:t>Italian</a:t>
            </a:r>
            <a:r>
              <a:rPr lang="en-US" dirty="0"/>
              <a:t>, Paris III Sorbonne Nouvelle is suitable for students </a:t>
            </a:r>
            <a:r>
              <a:rPr lang="en-GB" dirty="0"/>
              <a:t>with a very high level of language. Students usually go to Italy where it is possible to study French.</a:t>
            </a:r>
          </a:p>
          <a:p>
            <a:r>
              <a:rPr lang="en-GB" dirty="0"/>
              <a:t>Students of </a:t>
            </a:r>
            <a:r>
              <a:rPr lang="en-GB" b="1" dirty="0"/>
              <a:t>Irish</a:t>
            </a:r>
            <a:r>
              <a:rPr lang="en-GB" dirty="0"/>
              <a:t> are required to apply to Orléans as their first choice; if places open up at their second choice, they can be considered for those places </a:t>
            </a:r>
            <a:endParaRPr lang="en-US" dirty="0"/>
          </a:p>
        </p:txBody>
      </p:sp>
    </p:spTree>
    <p:extLst>
      <p:ext uri="{BB962C8B-B14F-4D97-AF65-F5344CB8AC3E}">
        <p14:creationId xmlns:p14="http://schemas.microsoft.com/office/powerpoint/2010/main" val="137986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The following exchanges with France are most suitable for the following subjects:</a:t>
            </a:r>
            <a:br>
              <a:rPr lang="en-US" sz="2400" dirty="0"/>
            </a:br>
            <a:endParaRPr lang="en-US" sz="2400" dirty="0"/>
          </a:p>
        </p:txBody>
      </p:sp>
      <p:sp>
        <p:nvSpPr>
          <p:cNvPr id="3" name="Content Placeholder 2"/>
          <p:cNvSpPr>
            <a:spLocks noGrp="1"/>
          </p:cNvSpPr>
          <p:nvPr>
            <p:ph idx="1"/>
          </p:nvPr>
        </p:nvSpPr>
        <p:spPr>
          <a:xfrm>
            <a:off x="1063752" y="1724628"/>
            <a:ext cx="10064496" cy="4447572"/>
          </a:xfrm>
        </p:spPr>
        <p:txBody>
          <a:bodyPr>
            <a:normAutofit fontScale="92500" lnSpcReduction="10000"/>
          </a:bodyPr>
          <a:lstStyle/>
          <a:p>
            <a:r>
              <a:rPr lang="en-GB" dirty="0"/>
              <a:t>English - Paris 4, Paris 7, Tours, Nice (all through English)</a:t>
            </a:r>
            <a:endParaRPr lang="en-US" dirty="0"/>
          </a:p>
          <a:p>
            <a:r>
              <a:rPr lang="en-GB" dirty="0"/>
              <a:t>Philosophy - Bordeaux-Montaigne, Geneva (through French)</a:t>
            </a:r>
            <a:endParaRPr lang="en-US" dirty="0"/>
          </a:p>
          <a:p>
            <a:r>
              <a:rPr lang="en-GB" dirty="0"/>
              <a:t>Sociology – Sorbonne </a:t>
            </a:r>
            <a:r>
              <a:rPr lang="en-GB" dirty="0" err="1"/>
              <a:t>Université</a:t>
            </a:r>
            <a:r>
              <a:rPr lang="en-GB" dirty="0"/>
              <a:t>, Lille 1 (through Sociology)</a:t>
            </a:r>
            <a:endParaRPr lang="en-US" dirty="0"/>
          </a:p>
          <a:p>
            <a:r>
              <a:rPr lang="en-GB" dirty="0"/>
              <a:t>Art History - Paris 4 (through Art History)</a:t>
            </a:r>
            <a:endParaRPr lang="en-US" dirty="0"/>
          </a:p>
          <a:p>
            <a:r>
              <a:rPr lang="en-GB" dirty="0"/>
              <a:t>Classics - Bordeaux-Montaigne (through French or Classics), Geneva (through Classics)</a:t>
            </a:r>
            <a:endParaRPr lang="en-US" dirty="0"/>
          </a:p>
          <a:p>
            <a:r>
              <a:rPr lang="en-GB" dirty="0"/>
              <a:t>Film Studies - Paris 3/Rennes 2 (through Film), Lyon 2 (through French)</a:t>
            </a:r>
            <a:endParaRPr lang="en-US" dirty="0"/>
          </a:p>
          <a:p>
            <a:r>
              <a:rPr lang="en-GB" dirty="0"/>
              <a:t>Jewish and Islamic </a:t>
            </a:r>
            <a:r>
              <a:rPr lang="en-GB" dirty="0" err="1"/>
              <a:t>Civ</a:t>
            </a:r>
            <a:r>
              <a:rPr lang="en-GB" dirty="0"/>
              <a:t> - Bordeaux-Montaigne (through French)</a:t>
            </a:r>
            <a:endParaRPr lang="en-US" dirty="0"/>
          </a:p>
          <a:p>
            <a:r>
              <a:rPr lang="en-GB" dirty="0"/>
              <a:t>German - Paris 3, </a:t>
            </a:r>
            <a:r>
              <a:rPr lang="en-GB" dirty="0" err="1"/>
              <a:t>Orléans</a:t>
            </a:r>
            <a:r>
              <a:rPr lang="en-GB" dirty="0"/>
              <a:t>, Bordeaux, Lyon (through French)</a:t>
            </a:r>
            <a:endParaRPr lang="en-US" dirty="0"/>
          </a:p>
          <a:p>
            <a:r>
              <a:rPr lang="en-GB" dirty="0"/>
              <a:t>Spanish - Paris 3, </a:t>
            </a:r>
            <a:r>
              <a:rPr lang="en-GB" dirty="0" err="1"/>
              <a:t>Orléans</a:t>
            </a:r>
            <a:r>
              <a:rPr lang="en-GB" dirty="0"/>
              <a:t>, Bordeaux (through French)</a:t>
            </a:r>
            <a:endParaRPr lang="en-US" dirty="0"/>
          </a:p>
          <a:p>
            <a:r>
              <a:rPr lang="en-GB" dirty="0"/>
              <a:t>Italian - Paris 3 (through French, but only suitable for those with a very high standard)</a:t>
            </a:r>
          </a:p>
          <a:p>
            <a:r>
              <a:rPr lang="en-GB" dirty="0"/>
              <a:t>*Irish – Orléans (through French) </a:t>
            </a:r>
          </a:p>
          <a:p>
            <a:pPr lvl="1"/>
            <a:r>
              <a:rPr lang="en-US" dirty="0"/>
              <a:t>*students of Irish are required to apply to Orléans as their first choice</a:t>
            </a:r>
          </a:p>
          <a:p>
            <a:endParaRPr lang="en-US" dirty="0"/>
          </a:p>
        </p:txBody>
      </p:sp>
    </p:spTree>
    <p:extLst>
      <p:ext uri="{BB962C8B-B14F-4D97-AF65-F5344CB8AC3E}">
        <p14:creationId xmlns:p14="http://schemas.microsoft.com/office/powerpoint/2010/main" val="29722240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{5BD14DF6-617F-A542-93B8-B56723E66D84}tf10001070</Template>
  <TotalTime>1870</TotalTime>
  <Words>2530</Words>
  <Application>Microsoft Office PowerPoint</Application>
  <PresentationFormat>Widescreen</PresentationFormat>
  <Paragraphs>141</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Rockwell</vt:lpstr>
      <vt:lpstr>Rockwell Condensed</vt:lpstr>
      <vt:lpstr>Rockwell Extra Bold</vt:lpstr>
      <vt:lpstr>Wingdings</vt:lpstr>
      <vt:lpstr>Wood Type</vt:lpstr>
      <vt:lpstr>TJH Erasmus </vt:lpstr>
      <vt:lpstr>Why go on Erasmus?</vt:lpstr>
      <vt:lpstr>Who can go on Erasmus?</vt:lpstr>
      <vt:lpstr>The following conditions must be met in order to go abroad: </vt:lpstr>
      <vt:lpstr>Where can I go?</vt:lpstr>
      <vt:lpstr>PowerPoint Presentation</vt:lpstr>
      <vt:lpstr>The Department of French has Erasmus partnerships with:</vt:lpstr>
      <vt:lpstr>Please note:</vt:lpstr>
      <vt:lpstr>The following exchanges with France are most suitable for the following subjects: </vt:lpstr>
      <vt:lpstr>Examples</vt:lpstr>
      <vt:lpstr>When can I go?</vt:lpstr>
      <vt:lpstr>What do I study?</vt:lpstr>
      <vt:lpstr>ECTS requirements TJH students abroad for Half-year</vt:lpstr>
      <vt:lpstr>ECTS requirements TJH students abroad for full-year</vt:lpstr>
      <vt:lpstr>ECTS requirements for all pathways</vt:lpstr>
      <vt:lpstr>How do I apply? </vt:lpstr>
      <vt:lpstr>PowerPoint Presentation</vt:lpstr>
      <vt:lpstr>The Learning Agreement (LA)</vt:lpstr>
      <vt:lpstr>Filling out the learning agreement</vt:lpstr>
      <vt:lpstr>PowerPoint Presentation</vt:lpstr>
      <vt:lpstr>How do I pass the year?</vt:lpstr>
      <vt:lpstr>Problems</vt:lpstr>
      <vt:lpstr>Residence abroad requirement</vt:lpstr>
      <vt:lpstr>Further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Lukes</dc:creator>
  <cp:lastModifiedBy>Tracy Corbett</cp:lastModifiedBy>
  <cp:revision>194</cp:revision>
  <dcterms:created xsi:type="dcterms:W3CDTF">2021-11-09T13:59:00Z</dcterms:created>
  <dcterms:modified xsi:type="dcterms:W3CDTF">2023-11-14T09:21:47Z</dcterms:modified>
</cp:coreProperties>
</file>