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FFFE8-75C6-4CC5-8158-8E98762279CA}" type="datetimeFigureOut">
              <a:rPr lang="en-US"/>
              <a:pPr/>
              <a:t>10/16/2007</a:t>
            </a:fld>
            <a:endParaRPr lang="en-US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B537A9-468D-4E8A-A32E-EA7A3C4FF1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323850" y="692150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323850" y="6237288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228600" y="6356350"/>
            <a:ext cx="21828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IE" sz="1400"/>
              <a:t>Economics of Food Markets</a:t>
            </a:r>
            <a:endParaRPr lang="en-GB" sz="1400"/>
          </a:p>
        </p:txBody>
      </p:sp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7496175" y="6364288"/>
            <a:ext cx="13970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IE" sz="1400"/>
              <a:t>17 October 2007</a:t>
            </a:r>
            <a:endParaRPr lang="en-GB" sz="1400"/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233363" y="260350"/>
            <a:ext cx="40513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IE" sz="1600"/>
              <a:t>Food Security in an Age of Falling Water Tables</a:t>
            </a:r>
            <a:endParaRPr lang="en-GB" sz="16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 bwMode="auto">
          <a:xfrm>
            <a:off x="112713" y="1454150"/>
            <a:ext cx="86360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200" i="1" smtClean="0"/>
              <a:t>The Food Security Challenge in an Age of Falling Water Tables</a:t>
            </a:r>
            <a:endParaRPr lang="nl-NL" sz="3200" i="1" smtClean="0"/>
          </a:p>
        </p:txBody>
      </p:sp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6894513" y="4581525"/>
            <a:ext cx="1925637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800" b="1"/>
              <a:t>Tutorial</a:t>
            </a:r>
          </a:p>
          <a:p>
            <a:endParaRPr lang="en-IE" sz="1800" b="1"/>
          </a:p>
          <a:p>
            <a:r>
              <a:rPr lang="en-IE" sz="1800" i="1"/>
              <a:t>Maarten Willemen</a:t>
            </a:r>
          </a:p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 bwMode="auto">
          <a:xfrm>
            <a:off x="323850" y="701675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3200" smtClean="0"/>
              <a:t>The </a:t>
            </a:r>
            <a:r>
              <a:rPr lang="en-GB" sz="3200" smtClean="0"/>
              <a:t>Food</a:t>
            </a:r>
            <a:r>
              <a:rPr lang="nl-NL" sz="3200" smtClean="0"/>
              <a:t> </a:t>
            </a:r>
            <a:r>
              <a:rPr lang="en-GB" sz="3200" smtClean="0"/>
              <a:t>Security</a:t>
            </a:r>
            <a:r>
              <a:rPr lang="nl-NL" sz="3200" smtClean="0"/>
              <a:t> </a:t>
            </a:r>
            <a:r>
              <a:rPr lang="en-GB" sz="3200" smtClean="0"/>
              <a:t>Challenge</a:t>
            </a:r>
          </a:p>
        </p:txBody>
      </p:sp>
      <p:sp>
        <p:nvSpPr>
          <p:cNvPr id="14338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329613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None/>
            </a:pPr>
            <a:endParaRPr lang="en-US" sz="2400" i="1" smtClean="0"/>
          </a:p>
          <a:p>
            <a:pPr eaLnBrk="1" hangingPunct="1">
              <a:buFont typeface="Arial" charset="0"/>
              <a:buNone/>
            </a:pPr>
            <a:r>
              <a:rPr lang="en-US" sz="2400" i="1" smtClean="0"/>
              <a:t>“Detailed analysis shows that, globally, there is enough land, soil and water to make the necessary production feasible” </a:t>
            </a:r>
            <a:r>
              <a:rPr lang="en-US" sz="1800" i="1" smtClean="0"/>
              <a:t>– FAO (2002)</a:t>
            </a:r>
            <a:endParaRPr lang="nl-NL" smtClean="0"/>
          </a:p>
          <a:p>
            <a:pPr eaLnBrk="1" hangingPunct="1">
              <a:buFont typeface="Arial" charset="0"/>
              <a:buNone/>
            </a:pPr>
            <a:endParaRPr lang="nl-NL" smtClean="0"/>
          </a:p>
          <a:p>
            <a:pPr eaLnBrk="1" hangingPunct="1">
              <a:buFont typeface="Arial" charset="0"/>
              <a:buNone/>
            </a:pPr>
            <a:endParaRPr lang="nl-NL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95288" y="4060825"/>
            <a:ext cx="8353425" cy="1096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/>
              <a:t>“As the economy grows, its demands are outgrowing the earth,     </a:t>
            </a:r>
          </a:p>
          <a:p>
            <a:pPr algn="ctr"/>
            <a:r>
              <a:rPr lang="en-US" sz="2400" i="1"/>
              <a:t>      exceeding many of the planets natural capacities” </a:t>
            </a:r>
            <a:r>
              <a:rPr lang="en-US" sz="1800" i="1"/>
              <a:t>– Brown (2004)</a:t>
            </a:r>
          </a:p>
          <a:p>
            <a:pPr algn="ctr"/>
            <a:endParaRPr lang="en-GB" sz="18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 bwMode="auto">
          <a:xfrm>
            <a:off x="303213" y="701675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GB" sz="3200" smtClean="0"/>
              <a:t>Falling</a:t>
            </a:r>
            <a:r>
              <a:rPr lang="nl-NL" sz="3200" smtClean="0"/>
              <a:t> water tables</a:t>
            </a:r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457200" y="1711325"/>
            <a:ext cx="8229600" cy="4525963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 typeface="Arial" charset="0"/>
              <a:buAutoNum type="arabicParenBoth"/>
            </a:pPr>
            <a:r>
              <a:rPr lang="en-US" sz="2400" smtClean="0"/>
              <a:t>Widening gap between the </a:t>
            </a:r>
            <a:r>
              <a:rPr lang="en-US" sz="2400" i="1" smtClean="0"/>
              <a:t>growing use </a:t>
            </a:r>
            <a:r>
              <a:rPr lang="en-US" sz="2400" smtClean="0"/>
              <a:t>and the </a:t>
            </a:r>
            <a:r>
              <a:rPr lang="en-US" sz="2400" i="1" smtClean="0"/>
              <a:t>sustainable supply</a:t>
            </a:r>
            <a:r>
              <a:rPr lang="en-US" sz="2400" smtClean="0"/>
              <a:t> of water.</a:t>
            </a:r>
            <a:br>
              <a:rPr lang="en-US" sz="2400" smtClean="0"/>
            </a:br>
            <a:endParaRPr lang="en-US" sz="2400" smtClean="0"/>
          </a:p>
          <a:p>
            <a:pPr marL="514350" indent="-514350" eaLnBrk="1" hangingPunct="1">
              <a:buFont typeface="Arial" charset="0"/>
              <a:buAutoNum type="arabicParenBoth"/>
            </a:pPr>
            <a:r>
              <a:rPr lang="en-US" sz="2400" smtClean="0"/>
              <a:t>Food security is closely tied to water security:</a:t>
            </a:r>
          </a:p>
          <a:p>
            <a:pPr marL="914400" lvl="1" indent="-514350" eaLnBrk="1" hangingPunct="1">
              <a:buFontTx/>
              <a:buChar char="-"/>
            </a:pPr>
            <a:r>
              <a:rPr lang="en-US" sz="2000" smtClean="0"/>
              <a:t>Food production is water intensive;</a:t>
            </a:r>
          </a:p>
          <a:p>
            <a:pPr marL="914400" lvl="1" indent="-514350" eaLnBrk="1" hangingPunct="1">
              <a:buFontTx/>
              <a:buChar char="-"/>
            </a:pPr>
            <a:r>
              <a:rPr lang="en-US" sz="2000" smtClean="0"/>
              <a:t>100 tons of water produce 1 ton of grain;</a:t>
            </a:r>
          </a:p>
          <a:p>
            <a:pPr marL="914400" lvl="1" indent="-514350" eaLnBrk="1" hangingPunct="1">
              <a:buFontTx/>
              <a:buChar char="-"/>
            </a:pPr>
            <a:r>
              <a:rPr lang="en-US" sz="2000" smtClean="0"/>
              <a:t>70% of world water use to irrigation.</a:t>
            </a:r>
          </a:p>
          <a:p>
            <a:pPr marL="914400" lvl="1" indent="-514350" eaLnBrk="1" hangingPunct="1">
              <a:buFont typeface="Arial" charset="0"/>
              <a:buNone/>
            </a:pPr>
            <a:endParaRPr lang="en-US" sz="2400" smtClean="0"/>
          </a:p>
          <a:p>
            <a:pPr marL="514350" indent="-514350" eaLnBrk="1" hangingPunct="1">
              <a:buFont typeface="Arial" charset="0"/>
              <a:buNone/>
            </a:pPr>
            <a:r>
              <a:rPr lang="en-US" sz="2400" smtClean="0"/>
              <a:t>(3) Depletion of natural resources reduces grain harvest:</a:t>
            </a:r>
          </a:p>
          <a:p>
            <a:pPr marL="914400" lvl="1" indent="-514350" eaLnBrk="1" hangingPunct="1">
              <a:buFontTx/>
              <a:buChar char="-"/>
            </a:pPr>
            <a:r>
              <a:rPr lang="en-US" sz="2000" smtClean="0"/>
              <a:t>Example: Saudi Arabia.</a:t>
            </a:r>
          </a:p>
          <a:p>
            <a:pPr marL="514350" indent="-514350" eaLnBrk="1" hangingPunct="1">
              <a:buFontTx/>
              <a:buChar char="-"/>
            </a:pPr>
            <a:endParaRPr lang="en-US" sz="2400" smtClean="0"/>
          </a:p>
          <a:p>
            <a:pPr marL="914400" lvl="1" indent="-514350" eaLnBrk="1" hangingPunct="1">
              <a:buFontTx/>
              <a:buChar char="-"/>
            </a:pPr>
            <a:endParaRPr lang="en-US" sz="2000" smtClean="0"/>
          </a:p>
          <a:p>
            <a:pPr marL="914400" lvl="1" indent="-514350" eaLnBrk="1" hangingPunct="1">
              <a:buFontTx/>
              <a:buChar char="-"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Tijdelijke aanduiding voor inhoud 2"/>
          <p:cNvGraphicFramePr>
            <a:graphicFrameLocks noGrp="1"/>
          </p:cNvGraphicFramePr>
          <p:nvPr>
            <p:ph idx="1"/>
          </p:nvPr>
        </p:nvGraphicFramePr>
        <p:xfrm>
          <a:off x="1331913" y="836613"/>
          <a:ext cx="6192837" cy="5256212"/>
        </p:xfrm>
        <a:graphic>
          <a:graphicData uri="http://schemas.openxmlformats.org/presentationml/2006/ole">
            <p:oleObj spid="_x0000_s16386" name="Chart" r:id="rId4" imgW="5934151" imgH="501975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 bwMode="auto">
          <a:xfrm>
            <a:off x="395288" y="765175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GB" sz="3200" smtClean="0"/>
              <a:t>Competition</a:t>
            </a:r>
            <a:r>
              <a:rPr lang="nl-NL" sz="3200" smtClean="0"/>
              <a:t> in water </a:t>
            </a:r>
            <a:r>
              <a:rPr lang="en-GB" sz="3200" smtClean="0"/>
              <a:t>markets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457200" y="1782763"/>
            <a:ext cx="8229600" cy="45259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400" dirty="0" smtClean="0"/>
              <a:t>“</a:t>
            </a:r>
            <a:r>
              <a:rPr lang="en-US" sz="2400" i="1" dirty="0" smtClean="0"/>
              <a:t>Farmers are faced with not only a shrinking water supply but also a shrinking share of that shrinking supply</a:t>
            </a:r>
            <a:r>
              <a:rPr lang="en-US" sz="2400" dirty="0" smtClean="0"/>
              <a:t>” </a:t>
            </a:r>
            <a:r>
              <a:rPr lang="en-US" sz="1800" dirty="0" smtClean="0"/>
              <a:t>– Brown (2004)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400" dirty="0" smtClean="0"/>
              <a:t>(1) Introduction of  Water Markets 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Cities and towns buy irrigation rights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Turning highly productive land to ‘</a:t>
            </a:r>
            <a:r>
              <a:rPr lang="en-US" sz="2400" i="1" dirty="0" smtClean="0"/>
              <a:t>wasteland</a:t>
            </a:r>
            <a:r>
              <a:rPr lang="en-US" sz="2400" dirty="0" smtClean="0"/>
              <a:t>’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4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400" dirty="0" smtClean="0"/>
              <a:t>(2) Opportunity Costs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1,000 tons of water yield $200,- of wheat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1,000 tons of water expands industrial output by $14,000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4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nl-NL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 bwMode="auto">
          <a:xfrm>
            <a:off x="395288" y="701675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GB" sz="3200" smtClean="0"/>
              <a:t>Implications</a:t>
            </a:r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457200" y="1782763"/>
            <a:ext cx="8229600" cy="45259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 typeface="Arial" charset="0"/>
              <a:buNone/>
            </a:pPr>
            <a:r>
              <a:rPr lang="en-GB" sz="2400" i="1" smtClean="0"/>
              <a:t>“In reality, the wars over water are taking place in world grain markets”</a:t>
            </a:r>
            <a:r>
              <a:rPr lang="en-GB" sz="2400" smtClean="0"/>
              <a:t> </a:t>
            </a:r>
            <a:r>
              <a:rPr lang="en-GB" sz="1800" smtClean="0"/>
              <a:t>– Brown (2004) </a:t>
            </a:r>
          </a:p>
          <a:p>
            <a:pPr marL="514350" indent="-514350" eaLnBrk="1" hangingPunct="1">
              <a:buFont typeface="Arial" charset="0"/>
              <a:buNone/>
            </a:pPr>
            <a:endParaRPr lang="en-GB" sz="2400" smtClean="0"/>
          </a:p>
          <a:p>
            <a:pPr marL="514350" indent="-514350" eaLnBrk="1" hangingPunct="1">
              <a:buFont typeface="Arial" charset="0"/>
              <a:buAutoNum type="arabicParenBoth"/>
            </a:pPr>
            <a:r>
              <a:rPr lang="en-GB" sz="2400" smtClean="0"/>
              <a:t>Divert irrigation water from agriculture.</a:t>
            </a:r>
          </a:p>
          <a:p>
            <a:pPr marL="514350" indent="-514350" eaLnBrk="1" hangingPunct="1">
              <a:buFont typeface="Arial" charset="0"/>
              <a:buAutoNum type="arabicParenBoth"/>
            </a:pPr>
            <a:endParaRPr lang="en-GB" sz="2400" smtClean="0"/>
          </a:p>
          <a:p>
            <a:pPr marL="514350" indent="-514350" eaLnBrk="1" hangingPunct="1">
              <a:buFont typeface="Arial" charset="0"/>
              <a:buAutoNum type="arabicParenBoth"/>
            </a:pPr>
            <a:r>
              <a:rPr lang="en-GB" sz="2400" smtClean="0"/>
              <a:t>Import grain to offset the loss of farm output.</a:t>
            </a:r>
            <a:br>
              <a:rPr lang="en-GB" sz="2400" smtClean="0"/>
            </a:br>
            <a:endParaRPr lang="en-GB" sz="2400" smtClean="0"/>
          </a:p>
          <a:p>
            <a:pPr marL="514350" indent="-514350" eaLnBrk="1" hangingPunct="1">
              <a:buFont typeface="Arial" charset="0"/>
              <a:buAutoNum type="arabicParenBoth" startAt="3"/>
            </a:pPr>
            <a:r>
              <a:rPr lang="en-GB" sz="2400" smtClean="0"/>
              <a:t>Water scarcity crossing national boundaries.</a:t>
            </a:r>
          </a:p>
          <a:p>
            <a:pPr marL="514350" indent="-514350" eaLnBrk="1" hangingPunct="1">
              <a:buFont typeface="Arial" charset="0"/>
              <a:buNone/>
            </a:pPr>
            <a:endParaRPr lang="en-GB" sz="2400" smtClean="0"/>
          </a:p>
          <a:p>
            <a:pPr marL="514350" indent="-514350" eaLnBrk="1" hangingPunct="1">
              <a:buFont typeface="Arial" charset="0"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 bwMode="auto">
          <a:xfrm>
            <a:off x="323850" y="701675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IE" sz="3200" smtClean="0"/>
              <a:t>Solutions</a:t>
            </a:r>
          </a:p>
        </p:txBody>
      </p:sp>
      <p:sp>
        <p:nvSpPr>
          <p:cNvPr id="19458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468313" y="1782763"/>
            <a:ext cx="8229600" cy="45259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None/>
            </a:pPr>
            <a:r>
              <a:rPr lang="en-GB" sz="2400" smtClean="0"/>
              <a:t>How to raise water productivity:</a:t>
            </a:r>
          </a:p>
          <a:p>
            <a:pPr eaLnBrk="1" hangingPunct="1">
              <a:buFont typeface="Arial" charset="0"/>
              <a:buNone/>
            </a:pPr>
            <a:endParaRPr lang="en-GB" sz="2400" smtClean="0"/>
          </a:p>
          <a:p>
            <a:pPr eaLnBrk="1" hangingPunct="1"/>
            <a:r>
              <a:rPr lang="en-GB" sz="2400" smtClean="0"/>
              <a:t>Raising</a:t>
            </a:r>
            <a:r>
              <a:rPr lang="nl-NL" sz="2400" smtClean="0"/>
              <a:t> the </a:t>
            </a:r>
            <a:r>
              <a:rPr lang="en-GB" sz="2400" smtClean="0"/>
              <a:t>price</a:t>
            </a:r>
            <a:r>
              <a:rPr lang="nl-NL" sz="2400" smtClean="0"/>
              <a:t> of water;</a:t>
            </a:r>
          </a:p>
          <a:p>
            <a:pPr eaLnBrk="1" hangingPunct="1"/>
            <a:r>
              <a:rPr lang="nl-NL" sz="2400" smtClean="0"/>
              <a:t>Water </a:t>
            </a:r>
            <a:r>
              <a:rPr lang="en-GB" sz="2400" smtClean="0"/>
              <a:t>efficient</a:t>
            </a:r>
            <a:r>
              <a:rPr lang="nl-NL" sz="2400" smtClean="0"/>
              <a:t> </a:t>
            </a:r>
            <a:r>
              <a:rPr lang="en-GB" sz="2400" smtClean="0"/>
              <a:t>technology</a:t>
            </a:r>
            <a:r>
              <a:rPr lang="nl-NL" sz="2400" smtClean="0"/>
              <a:t> and </a:t>
            </a:r>
            <a:r>
              <a:rPr lang="en-GB" sz="2400" smtClean="0"/>
              <a:t>crops</a:t>
            </a:r>
            <a:r>
              <a:rPr lang="nl-NL" sz="2400" smtClean="0"/>
              <a:t>;</a:t>
            </a:r>
          </a:p>
          <a:p>
            <a:pPr eaLnBrk="1" hangingPunct="1"/>
            <a:r>
              <a:rPr lang="nl-NL" sz="2400" smtClean="0"/>
              <a:t>Recycling </a:t>
            </a:r>
            <a:r>
              <a:rPr lang="en-GB" sz="2400" smtClean="0"/>
              <a:t>urban</a:t>
            </a:r>
            <a:r>
              <a:rPr lang="nl-NL" sz="2400" smtClean="0"/>
              <a:t> water </a:t>
            </a:r>
            <a:r>
              <a:rPr lang="en-GB" sz="2400" smtClean="0"/>
              <a:t>supplies</a:t>
            </a:r>
            <a:r>
              <a:rPr lang="nl-NL" sz="2400" smtClean="0"/>
              <a:t>;</a:t>
            </a:r>
          </a:p>
          <a:p>
            <a:pPr eaLnBrk="1" hangingPunct="1"/>
            <a:r>
              <a:rPr lang="en-GB" sz="2400" smtClean="0"/>
              <a:t>Restructuring</a:t>
            </a:r>
            <a:r>
              <a:rPr lang="nl-NL" sz="2400" smtClean="0"/>
              <a:t> the </a:t>
            </a:r>
            <a:r>
              <a:rPr lang="en-GB" sz="2400" smtClean="0"/>
              <a:t>energy</a:t>
            </a:r>
            <a:r>
              <a:rPr lang="nl-NL" sz="2400" smtClean="0"/>
              <a:t> sector;</a:t>
            </a:r>
          </a:p>
          <a:p>
            <a:pPr eaLnBrk="1" hangingPunct="1"/>
            <a:r>
              <a:rPr lang="en-US" sz="2400" smtClean="0"/>
              <a:t>Reduction in the excessive consumption of livestock products; </a:t>
            </a:r>
          </a:p>
          <a:p>
            <a:pPr eaLnBrk="1" hangingPunct="1"/>
            <a:r>
              <a:rPr lang="en-US" sz="2400" smtClean="0"/>
              <a:t>Managing the process. </a:t>
            </a:r>
            <a:endParaRPr lang="nl-NL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244</Words>
  <Application>Microsoft Office PowerPoint</Application>
  <PresentationFormat>On-screen Show (4:3)</PresentationFormat>
  <Paragraphs>46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Arial</vt:lpstr>
      <vt:lpstr>Office-thema</vt:lpstr>
      <vt:lpstr>Chart</vt:lpstr>
      <vt:lpstr>The Food Security Challenge in an Age of Falling Water Tables</vt:lpstr>
      <vt:lpstr>The Food Security Challenge</vt:lpstr>
      <vt:lpstr>Falling water tables</vt:lpstr>
      <vt:lpstr>Slide 4</vt:lpstr>
      <vt:lpstr>Competition in water markets</vt:lpstr>
      <vt:lpstr>Implications</vt:lpstr>
      <vt:lpstr>Solutions</vt:lpstr>
    </vt:vector>
  </TitlesOfParts>
  <Company>Tilburg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Food Security Challenge in an Age of Falling Water Tables</dc:title>
  <dc:creator>Willemen</dc:creator>
  <cp:lastModifiedBy>Alan Matthews</cp:lastModifiedBy>
  <cp:revision>16</cp:revision>
  <dcterms:created xsi:type="dcterms:W3CDTF">2007-10-14T13:51:49Z</dcterms:created>
  <dcterms:modified xsi:type="dcterms:W3CDTF">2007-10-16T12:47:52Z</dcterms:modified>
</cp:coreProperties>
</file>