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86BAE4-05E6-40C3-A730-C692476B7D62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BF92872-455B-49DC-8F37-AAEDA71B0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A23FF-38ED-4135-89A2-D841FFB1C5EB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3728-0FC6-483C-9F29-76279514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CA007-AC88-4CD8-8623-050469F4E59A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3A5D3-420E-4651-8766-1B8602FE3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A23D4-8FBB-47AA-98E5-C9C20EDBF3A2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260A6-2B2E-43A1-8D61-861CE296B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D4E48-B774-472E-AB4D-45C210A75115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525C0-4262-4E79-A99F-38AE574A9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FE867-5AD7-4B97-8C5F-6BB45351AE69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2EFED-CAA4-4102-AEAD-1434B40F1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508C4-ADE2-43F5-8F56-296C409F359B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CFAF5-99E1-4E64-9E82-E11F2117A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19D9-3800-498C-8375-FD45B64773C0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A318F-242F-4FAB-B58A-C462C2935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1E283-F4D8-409E-AC58-7CBB5786D9D9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2317F-D420-40BA-94E2-45494131F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BDD24-E763-4F05-A9E3-CF1B43D3EA02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94C6-888D-4539-BF52-7350A06F9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2F1D4-1F48-4B9C-AF16-4865084B63F0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F9BAC-F50C-43F1-A0E0-D7C125241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71B8B-E40B-4A1C-9E3A-C2BB3A566ED9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96E62-88EA-4F63-B89D-499317D7D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1AD5EB-9311-4828-B842-79B8A12FBB8D}" type="datetimeFigureOut">
              <a:rPr lang="en-US"/>
              <a:pPr>
                <a:defRPr/>
              </a:pPr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5BCFB6-12EE-4979-8B62-15EB48D33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077200" cy="1219200"/>
          </a:xfrm>
        </p:spPr>
        <p:txBody>
          <a:bodyPr/>
          <a:lstStyle/>
          <a:p>
            <a:pPr eaLnBrk="1" hangingPunct="1"/>
            <a:r>
              <a:rPr lang="en-US" sz="3600" smtClean="0"/>
              <a:t>OECD Policy Brief: October 2004</a:t>
            </a:r>
            <a:br>
              <a:rPr lang="en-US" sz="3600" smtClean="0"/>
            </a:br>
            <a:r>
              <a:rPr lang="en-US" sz="2400" smtClean="0"/>
              <a:t>Farm Household Income: Towards Better Informed Policies</a:t>
            </a:r>
            <a:endParaRPr lang="en-US" sz="360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82000" cy="556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Concern: income levels, variability, disparities, equity.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Objective of many agricultural policies: improving the income situation of farm </a:t>
            </a:r>
            <a:r>
              <a:rPr lang="en-US" sz="2000" i="1" dirty="0" smtClean="0">
                <a:solidFill>
                  <a:schemeClr val="tx1"/>
                </a:solidFill>
              </a:rPr>
              <a:t>households.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Problem is TARGETING those who need it:</a:t>
            </a:r>
            <a:endParaRPr lang="en-US" sz="2000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Difficult to assess impact/appropriateness of policies due to lack of appropriate data and measurement-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u="sng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u="sng" dirty="0" smtClean="0">
                <a:solidFill>
                  <a:schemeClr val="tx1"/>
                </a:solidFill>
              </a:rPr>
              <a:t>Traditionally: </a:t>
            </a:r>
            <a:r>
              <a:rPr lang="en-US" sz="2000" dirty="0" smtClean="0">
                <a:solidFill>
                  <a:schemeClr val="tx1"/>
                </a:solidFill>
              </a:rPr>
              <a:t>partial indicators of household wellbeing (</a:t>
            </a:r>
            <a:r>
              <a:rPr lang="en-US" sz="2000" dirty="0" err="1" smtClean="0">
                <a:solidFill>
                  <a:schemeClr val="tx1"/>
                </a:solidFill>
              </a:rPr>
              <a:t>i.e</a:t>
            </a:r>
            <a:r>
              <a:rPr lang="en-US" sz="2000" dirty="0" smtClean="0">
                <a:solidFill>
                  <a:schemeClr val="tx1"/>
                </a:solidFill>
              </a:rPr>
              <a:t> farm produce)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u="sng" dirty="0" smtClean="0">
                <a:solidFill>
                  <a:schemeClr val="tx1"/>
                </a:solidFill>
              </a:rPr>
              <a:t>Needed: </a:t>
            </a:r>
            <a:r>
              <a:rPr lang="en-US" sz="2000" dirty="0" smtClean="0">
                <a:solidFill>
                  <a:schemeClr val="tx1"/>
                </a:solidFill>
              </a:rPr>
              <a:t>more comprehensive concept of farm household income (social transfers, property income included)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WHY? Increasingly farm households derive a significant share of income from</a:t>
            </a:r>
            <a:r>
              <a:rPr lang="en-US" sz="2000" i="1" dirty="0" smtClean="0">
                <a:solidFill>
                  <a:schemeClr val="tx1"/>
                </a:solidFill>
              </a:rPr>
              <a:t> off-farm </a:t>
            </a:r>
            <a:r>
              <a:rPr lang="en-US" sz="2000" dirty="0" smtClean="0">
                <a:solidFill>
                  <a:schemeClr val="tx1"/>
                </a:solidFill>
              </a:rPr>
              <a:t>sources.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792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u="sng" dirty="0" smtClean="0"/>
              <a:t>Need to focus on questions asked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Do farm households achieve income levels on a par with the rest of the economy?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Is the incidence of low Y higher in the agricultural sector?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How large are income inequalities within the sector?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Is income variability higher?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Is a specific solution appropriate or can they be solved by tax &amp; social security policies?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/>
              <a:t>Need to know the impact their policies are having on farm Y, composition, distribution &amp; variability.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u="sng" dirty="0" smtClean="0"/>
              <a:t>What is needed to answer these questions: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Need as wide a </a:t>
            </a:r>
            <a:r>
              <a:rPr lang="en-US" sz="2200" i="1" dirty="0" smtClean="0"/>
              <a:t>definition </a:t>
            </a:r>
            <a:r>
              <a:rPr lang="en-US" sz="2200" dirty="0" smtClean="0"/>
              <a:t>as possible of the farm household including : wealth, indicators of wellbeing (health), investments, social transfers, property.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Panel data to understand variability of receipts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Structure and behavior of farm households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Spreading of accurate info on income situation of farm households and communication of results of analyses on the impact of policies on income levels, distribution and variability.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638800" cy="1219200"/>
          </a:xfrm>
        </p:spPr>
        <p:txBody>
          <a:bodyPr/>
          <a:lstStyle/>
          <a:p>
            <a:pPr eaLnBrk="1" hangingPunct="1"/>
            <a:r>
              <a:rPr lang="en-US" sz="2800" u="sng" smtClean="0"/>
              <a:t>Problems with existing measurement: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7150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/>
              <a:t>Most systems incomplete and out of date.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/>
              <a:t>Lack of consistency (micro/macro, farm surveys, farm/general surveys)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/>
              <a:t>Income ‘typology’ based solely on commodity production-relevance!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/>
              <a:t>‘Off farm’ income (if included) is often unreported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/>
              <a:t>Lack of comparability of agricultural data with non agricultural.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/>
              <a:t>Need to reflect contemporary conditions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/>
              <a:t>No. of households included too small</a:t>
            </a:r>
            <a:r>
              <a:rPr lang="en-US" sz="4500" dirty="0" smtClean="0"/>
              <a:t>																										</a:t>
            </a:r>
            <a:endParaRPr lang="en-US" sz="2300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300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u="sng" dirty="0" smtClean="0"/>
              <a:t>Sources</a:t>
            </a:r>
            <a:r>
              <a:rPr lang="en-US" sz="8000" dirty="0" smtClean="0"/>
              <a:t>:  EU FADN (Farm Accounting Data Network)-information on farm 	income, cost &amp; returns from farm operations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 smtClean="0"/>
              <a:t>		US ARMS (Agricultural resource management study)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 smtClean="0"/>
              <a:t>		Tax Files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 smtClean="0"/>
              <a:t>		Household expenditure surveys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3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	</a:t>
            </a:r>
            <a:r>
              <a:rPr lang="en-US" sz="8000" b="1" dirty="0" smtClean="0"/>
              <a:t>Total</a:t>
            </a:r>
            <a:r>
              <a:rPr lang="en-US" sz="8000" dirty="0" smtClean="0"/>
              <a:t> income of farm </a:t>
            </a:r>
            <a:r>
              <a:rPr lang="en-US" sz="8000" b="1" dirty="0" smtClean="0"/>
              <a:t>households</a:t>
            </a:r>
            <a:r>
              <a:rPr lang="en-US" sz="8000" dirty="0" smtClean="0"/>
              <a:t> help with informing policy makers of income status of the sector and the effectiveness and efficiency of social, fiscal &amp; agricultural policies therefore need more detailed, comparable information on the farm household..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u="sng" dirty="0" smtClean="0">
                <a:latin typeface="+mn-lt"/>
              </a:rPr>
              <a:t>Obstacles to obtaining desired info:</a:t>
            </a:r>
            <a:endParaRPr lang="en-US" sz="2800" u="sng" dirty="0">
              <a:latin typeface="+mn-lt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/>
            <a:r>
              <a:rPr lang="en-US" sz="2000" smtClean="0"/>
              <a:t>Administrative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(communication, costs, legal/confidentiality, burden)</a:t>
            </a:r>
          </a:p>
          <a:p>
            <a:pPr eaLnBrk="1" hangingPunct="1"/>
            <a:r>
              <a:rPr lang="en-US" sz="2000" smtClean="0"/>
              <a:t>Technical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(representation, usefulness, stability,  data collection)</a:t>
            </a:r>
          </a:p>
          <a:p>
            <a:pPr eaLnBrk="1" hangingPunct="1"/>
            <a:r>
              <a:rPr lang="en-US" sz="2000" smtClean="0"/>
              <a:t>Political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(legitimacy)</a:t>
            </a:r>
          </a:p>
          <a:p>
            <a:pPr eaLnBrk="1" hangingPunct="1">
              <a:buFont typeface="Arial" charset="0"/>
              <a:buNone/>
            </a:pPr>
            <a:r>
              <a:rPr lang="en-US" sz="2800" u="sng" smtClean="0"/>
              <a:t>How to overcome obstacles?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Are policies achieving their desired objectives? New perspective needed in addition to growing accountability demands,  budget constraints &amp; improvements in data collection.</a:t>
            </a:r>
          </a:p>
          <a:p>
            <a:pPr eaLnBrk="1" hangingPunct="1"/>
            <a:r>
              <a:rPr lang="en-US" sz="2000" smtClean="0"/>
              <a:t>Reduce costs of collecting &amp; transmitting data by using ; existing admin, Non- Agri data, telephone interviews, internet questionnaires.</a:t>
            </a:r>
          </a:p>
          <a:p>
            <a:pPr eaLnBrk="1" hangingPunct="1"/>
            <a:r>
              <a:rPr lang="en-US" sz="2000" smtClean="0"/>
              <a:t>Improve communication on income issues &amp; hence understanding</a:t>
            </a:r>
          </a:p>
          <a:p>
            <a:pPr eaLnBrk="1" hangingPunct="1"/>
            <a:r>
              <a:rPr lang="en-US" sz="2000" smtClean="0"/>
              <a:t>International standards and consistency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8000" cy="1143000"/>
          </a:xfrm>
        </p:spPr>
        <p:txBody>
          <a:bodyPr/>
          <a:lstStyle/>
          <a:p>
            <a:pPr eaLnBrk="1" hangingPunct="1"/>
            <a:r>
              <a:rPr lang="en-US" sz="2800" u="sng" smtClean="0"/>
              <a:t>How such information will help policy makers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en-US" sz="2000" smtClean="0"/>
              <a:t>Share of income from agriculture in total income of farm households key element in understanding income situation of farm households from this policy makers can:</a:t>
            </a:r>
          </a:p>
          <a:p>
            <a:pPr lvl="1" eaLnBrk="1" hangingPunct="1"/>
            <a:r>
              <a:rPr lang="en-US" sz="1800" smtClean="0"/>
              <a:t>Define policy objectives</a:t>
            </a:r>
          </a:p>
          <a:p>
            <a:pPr lvl="1" eaLnBrk="1" hangingPunct="1"/>
            <a:r>
              <a:rPr lang="en-US" sz="1800" smtClean="0"/>
              <a:t>Design new programmes suited to specific problems</a:t>
            </a:r>
          </a:p>
          <a:p>
            <a:pPr lvl="1" eaLnBrk="1" hangingPunct="1"/>
            <a:r>
              <a:rPr lang="en-US" sz="1800" smtClean="0"/>
              <a:t>Evaluate current policies with regard to their income objectives</a:t>
            </a:r>
          </a:p>
          <a:p>
            <a:pPr lvl="1" eaLnBrk="1" hangingPunct="1"/>
            <a:r>
              <a:rPr lang="en-US" sz="1800" smtClean="0"/>
              <a:t>Assess nature, cause and extent of problems</a:t>
            </a:r>
          </a:p>
          <a:p>
            <a:pPr lvl="1" eaLnBrk="1" hangingPunct="1"/>
            <a:r>
              <a:rPr lang="en-US" sz="1800" smtClean="0"/>
              <a:t>Improve current programmes</a:t>
            </a:r>
          </a:p>
          <a:p>
            <a:pPr lvl="1" eaLnBrk="1" hangingPunct="1"/>
            <a:r>
              <a:rPr lang="en-US" sz="1800" smtClean="0"/>
              <a:t>Assess impact of reform on farm households well-being</a:t>
            </a:r>
          </a:p>
          <a:p>
            <a:pPr lvl="1" eaLnBrk="1" hangingPunct="1"/>
            <a:r>
              <a:rPr lang="en-US" sz="1800" smtClean="0"/>
              <a:t>Compare alternative options</a:t>
            </a:r>
          </a:p>
          <a:p>
            <a:pPr lvl="1" eaLnBrk="1" hangingPunct="1">
              <a:buFont typeface="Arial" charset="0"/>
              <a:buNone/>
            </a:pPr>
            <a:endParaRPr lang="en-US" sz="2000" smtClean="0"/>
          </a:p>
          <a:p>
            <a:pPr lvl="1" eaLnBrk="1" hangingPunct="1">
              <a:buFont typeface="Arial" charset="0"/>
              <a:buNone/>
            </a:pPr>
            <a:r>
              <a:rPr lang="en-US" sz="2000" b="1" smtClean="0"/>
              <a:t>Remaining issue: </a:t>
            </a:r>
            <a:r>
              <a:rPr lang="en-US" sz="2000" smtClean="0"/>
              <a:t>simply collecting data is not enough as most support is still given on the basis of production levels-largest, richest farms receive the most income support –needs to affect policy decisions.</a:t>
            </a:r>
          </a:p>
          <a:p>
            <a:pPr lvl="1" eaLnBrk="1" hangingPunct="1"/>
            <a:endParaRPr lang="en-US" sz="16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u="sng" smtClean="0"/>
              <a:t>What can be done to improve farm household well-being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en-US" sz="2000" smtClean="0"/>
              <a:t>Monitor deficiencies in data</a:t>
            </a:r>
          </a:p>
          <a:p>
            <a:pPr eaLnBrk="1" hangingPunct="1"/>
            <a:r>
              <a:rPr lang="en-US" sz="2000" smtClean="0"/>
              <a:t>Improve data and consequently the process of designing and monitoring policies .</a:t>
            </a:r>
          </a:p>
          <a:p>
            <a:pPr eaLnBrk="1" hangingPunct="1"/>
            <a:r>
              <a:rPr lang="en-US" sz="2000" smtClean="0"/>
              <a:t>Evaluate  both domestic and international policy-evolving  policies and statistical systems need to adjust.</a:t>
            </a:r>
          </a:p>
          <a:p>
            <a:pPr eaLnBrk="1" hangingPunct="1"/>
            <a:r>
              <a:rPr lang="en-US" sz="2000" smtClean="0"/>
              <a:t>Planning and implementation of improvements –LT process</a:t>
            </a:r>
          </a:p>
          <a:p>
            <a:pPr eaLnBrk="1" hangingPunct="1"/>
            <a:r>
              <a:rPr lang="en-US" sz="2000" smtClean="0"/>
              <a:t>Realization that costs of collecting appropriate data are minor compared to the costs of policies to improve the income of farmers and this data would better enable them to.</a:t>
            </a:r>
          </a:p>
          <a:p>
            <a:pPr eaLnBrk="1" hangingPunct="1"/>
            <a:r>
              <a:rPr lang="en-US" sz="2000" smtClean="0"/>
              <a:t>Overcome technical problems with resources</a:t>
            </a:r>
          </a:p>
          <a:p>
            <a:pPr eaLnBrk="1" hangingPunct="1"/>
            <a:r>
              <a:rPr lang="en-US" sz="2000" smtClean="0"/>
              <a:t>Co-operation between statisticians, analysts, policy makers &amp; countries)</a:t>
            </a:r>
          </a:p>
          <a:p>
            <a:pPr eaLnBrk="1" hangingPunct="1"/>
            <a:r>
              <a:rPr lang="en-US" sz="2000" smtClean="0"/>
              <a:t>International harmonization of systems and definitions.</a:t>
            </a:r>
          </a:p>
          <a:p>
            <a:pPr eaLnBrk="1" hangingPunct="1"/>
            <a:r>
              <a:rPr lang="en-US" sz="2000" smtClean="0"/>
              <a:t>National governments need to act.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616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OECD Policy Brief: October 2004 Farm Household Income: Towards Better Informed Policies</vt:lpstr>
      <vt:lpstr>Need to focus on questions asked</vt:lpstr>
      <vt:lpstr>Problems with existing measurement:</vt:lpstr>
      <vt:lpstr>Obstacles to obtaining desired info:</vt:lpstr>
      <vt:lpstr>How such information will help policy makers</vt:lpstr>
      <vt:lpstr>What can be done to improve farm household well-being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haier</dc:creator>
  <cp:lastModifiedBy>Alan Matthews</cp:lastModifiedBy>
  <cp:revision>23</cp:revision>
  <dcterms:created xsi:type="dcterms:W3CDTF">2007-10-22T15:29:43Z</dcterms:created>
  <dcterms:modified xsi:type="dcterms:W3CDTF">2007-10-23T11:34:15Z</dcterms:modified>
</cp:coreProperties>
</file>