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1" r:id="rId3"/>
    <p:sldId id="257" r:id="rId4"/>
    <p:sldId id="291" r:id="rId5"/>
    <p:sldId id="277" r:id="rId6"/>
    <p:sldId id="290" r:id="rId7"/>
    <p:sldId id="278" r:id="rId8"/>
    <p:sldId id="280" r:id="rId9"/>
    <p:sldId id="279" r:id="rId10"/>
    <p:sldId id="281" r:id="rId11"/>
    <p:sldId id="282" r:id="rId12"/>
    <p:sldId id="283" r:id="rId13"/>
    <p:sldId id="284" r:id="rId14"/>
    <p:sldId id="263" r:id="rId15"/>
    <p:sldId id="264" r:id="rId16"/>
    <p:sldId id="265" r:id="rId17"/>
    <p:sldId id="266" r:id="rId18"/>
    <p:sldId id="267" r:id="rId19"/>
    <p:sldId id="273" r:id="rId20"/>
    <p:sldId id="274" r:id="rId21"/>
    <p:sldId id="275" r:id="rId22"/>
    <p:sldId id="260" r:id="rId23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3B9"/>
    <a:srgbClr val="3E6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27" autoAdjust="0"/>
  </p:normalViewPr>
  <p:slideViewPr>
    <p:cSldViewPr snapToGrid="0" showGuides="1">
      <p:cViewPr varScale="1">
        <p:scale>
          <a:sx n="111" d="100"/>
          <a:sy n="111" d="100"/>
        </p:scale>
        <p:origin x="1536" y="102"/>
      </p:cViewPr>
      <p:guideLst>
        <p:guide orient="horz" pos="4319"/>
        <p:guide pos="5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-3720" y="-10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971" y="4724956"/>
            <a:ext cx="4908331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22876" y="9449911"/>
            <a:ext cx="835124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fld id="{49DD4D23-C98A-435E-AE88-9061F8349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03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3974" r="3958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4" y="3715200"/>
            <a:ext cx="7500939" cy="554850"/>
          </a:xfrm>
        </p:spPr>
        <p:txBody>
          <a:bodyPr/>
          <a:lstStyle>
            <a:lvl1pPr algn="l"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289400"/>
            <a:ext cx="7500938" cy="3618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25798"/>
            <a:ext cx="3020400" cy="80725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8675" y="5481750"/>
            <a:ext cx="4679325" cy="97937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567"/>
              </a:spcBef>
              <a:buNone/>
              <a:defRPr sz="14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327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5" y="1881075"/>
            <a:ext cx="7500938" cy="4040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00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2 Column Conte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819775"/>
            <a:ext cx="9144000" cy="1036637"/>
          </a:xfrm>
          <a:prstGeom prst="rect">
            <a:avLst/>
          </a:prstGeom>
          <a:solidFill>
            <a:srgbClr val="0E73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endParaRPr lang="en-GB" sz="10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3" y="6046348"/>
            <a:ext cx="2060224" cy="550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5" y="1881075"/>
            <a:ext cx="7500938" cy="4040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21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2 Column Conte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819775"/>
            <a:ext cx="9144000" cy="1036637"/>
          </a:xfrm>
          <a:prstGeom prst="rect">
            <a:avLst/>
          </a:prstGeom>
          <a:solidFill>
            <a:srgbClr val="0E73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endParaRPr lang="en-GB" sz="10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3" y="6046348"/>
            <a:ext cx="2060224" cy="550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6" y="1881075"/>
            <a:ext cx="3933824" cy="3163365"/>
          </a:xfrm>
        </p:spPr>
        <p:txBody>
          <a:bodyPr/>
          <a:lstStyle>
            <a:lvl1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‒"/>
              <a:defRPr sz="1400" b="0"/>
            </a:lvl1pPr>
            <a:lvl2pPr marL="625475" indent="-233363">
              <a:buFont typeface="Arial" panose="020B0604020202020204" pitchFamily="34" charset="0"/>
              <a:buChar char="•"/>
              <a:defRPr sz="1400"/>
            </a:lvl2pPr>
            <a:lvl3pPr marL="912813" indent="-222250">
              <a:defRPr sz="1400"/>
            </a:lvl3pPr>
            <a:lvl4pPr marL="1128713" indent="-190500">
              <a:defRPr sz="1400"/>
            </a:lvl4pPr>
            <a:lvl5pPr marL="1439863" indent="-185738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14901" y="1881075"/>
            <a:ext cx="3934800" cy="3163365"/>
          </a:xfrm>
        </p:spPr>
        <p:txBody>
          <a:bodyPr/>
          <a:lstStyle>
            <a:lvl1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‒"/>
              <a:defRPr sz="1400" b="0"/>
            </a:lvl1pPr>
            <a:lvl2pPr marL="625475" indent="-233363">
              <a:buFont typeface="Arial" panose="020B0604020202020204" pitchFamily="34" charset="0"/>
              <a:buChar char="•"/>
              <a:defRPr sz="1400"/>
            </a:lvl2pPr>
            <a:lvl3pPr marL="912813" indent="-222250">
              <a:defRPr sz="1400"/>
            </a:lvl3pPr>
            <a:lvl4pPr marL="1128713" indent="-190500">
              <a:defRPr sz="1400"/>
            </a:lvl4pPr>
            <a:lvl5pPr marL="1439863" indent="-185738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91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939200" y="1438275"/>
            <a:ext cx="4204800" cy="5076825"/>
          </a:xfrm>
          <a:solidFill>
            <a:schemeClr val="accent4"/>
          </a:solidFill>
        </p:spPr>
        <p:txBody>
          <a:bodyPr tIns="0" anchor="ctr" anchorCtr="0"/>
          <a:lstStyle>
            <a:lvl1pPr algn="ctr">
              <a:defRPr sz="1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5" y="1905000"/>
            <a:ext cx="3819525" cy="3987688"/>
          </a:xfrm>
        </p:spPr>
        <p:txBody>
          <a:bodyPr/>
          <a:lstStyle>
            <a:lvl1pPr marL="238125" indent="-238125">
              <a:spcBef>
                <a:spcPts val="85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1400" b="0"/>
            </a:lvl1pPr>
            <a:lvl2pPr marL="503238" indent="-207963">
              <a:spcBef>
                <a:spcPts val="0"/>
              </a:spcBef>
              <a:spcAft>
                <a:spcPts val="567"/>
              </a:spcAft>
              <a:defRPr sz="1400" b="0"/>
            </a:lvl2pPr>
            <a:lvl3pPr>
              <a:defRPr sz="14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solidFill>
            <a:srgbClr val="0E73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r>
              <a:rPr lang="en-GB" sz="1000" b="1"/>
              <a:t>Trinity College Dublin, </a:t>
            </a:r>
            <a:r>
              <a:rPr lang="en-GB" sz="1000"/>
              <a:t>The University of Dublin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36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8275"/>
            <a:ext cx="9144000" cy="5076825"/>
          </a:xfrm>
          <a:solidFill>
            <a:schemeClr val="accent4"/>
          </a:solidFill>
        </p:spPr>
        <p:txBody>
          <a:bodyPr tIns="0" anchor="ctr" anchorCtr="0"/>
          <a:lstStyle>
            <a:lvl1pPr algn="ctr">
              <a:defRPr sz="1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solidFill>
            <a:srgbClr val="0E73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r>
              <a:rPr lang="en-GB" sz="1000" b="1"/>
              <a:t>Trinity College Dublin, </a:t>
            </a:r>
            <a:r>
              <a:rPr lang="en-GB" sz="1000"/>
              <a:t>The University of Dublin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61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3974" r="3958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25798"/>
            <a:ext cx="3020400" cy="807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4" y="3715200"/>
            <a:ext cx="7500939" cy="554850"/>
          </a:xfrm>
        </p:spPr>
        <p:txBody>
          <a:bodyPr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8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4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8674" y="360000"/>
            <a:ext cx="7500939" cy="561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871551"/>
            <a:ext cx="7500938" cy="409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0" y="6498000"/>
            <a:ext cx="9144000" cy="360000"/>
          </a:xfrm>
          <a:prstGeom prst="rect">
            <a:avLst/>
          </a:prstGeom>
          <a:solidFill>
            <a:srgbClr val="0E73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r>
              <a:rPr lang="en-GB" sz="1000" b="1"/>
              <a:t>Trinity College Dublin, </a:t>
            </a:r>
            <a:r>
              <a:rPr lang="en-GB" sz="1000"/>
              <a:t>The University of Dublin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06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0" r:id="rId3"/>
    <p:sldLayoutId id="2147483661" r:id="rId4"/>
    <p:sldLayoutId id="2147483657" r:id="rId5"/>
    <p:sldLayoutId id="2147483658" r:id="rId6"/>
    <p:sldLayoutId id="2147483659" r:id="rId7"/>
    <p:sldLayoutId id="2147483654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417"/>
        </a:spcBef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17500" indent="-317500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68325" indent="-222250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84225" indent="-201613" algn="l" defTabSz="914400" rtl="0" eaLnBrk="1" latinLnBrk="0" hangingPunct="1">
        <a:spcBef>
          <a:spcPts val="1134"/>
        </a:spcBef>
        <a:buClr>
          <a:schemeClr val="tx2"/>
        </a:buClr>
        <a:buFont typeface="Minion Pro" pitchFamily="18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185738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cd.ie/ssp/undergraduate/study-abroad/Outgoing/destinations/index.php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cd.ie/ssp/undergraduate/study-abroad/Apply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Econ.Exchange@tcd.ie" TargetMode="External"/><Relationship Id="rId2" Type="http://schemas.openxmlformats.org/officeDocument/2006/relationships/hyperlink" Target="mailto:business.exchange@tcd.i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omane@tcd.i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alweissl@tcd.i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cd.ie/ssp/undergraduate/study-abroad/Outgoing/destinations/index.ph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sz="2800" dirty="0"/>
              <a:t>Erasmus and International Exchange </a:t>
            </a:r>
            <a:br>
              <a:rPr lang="en-IE" sz="2800" dirty="0"/>
            </a:br>
            <a:r>
              <a:rPr lang="en-IE" sz="2800" dirty="0"/>
              <a:t>Information Meeting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Dr Michelle D’Arcy</a:t>
            </a:r>
          </a:p>
          <a:p>
            <a:pPr lvl="1"/>
            <a:r>
              <a:rPr lang="en-GB" dirty="0"/>
              <a:t>Director of Study Abroad, SSP</a:t>
            </a:r>
          </a:p>
        </p:txBody>
      </p:sp>
    </p:spTree>
    <p:extLst>
      <p:ext uri="{BB962C8B-B14F-4D97-AF65-F5344CB8AC3E}">
        <p14:creationId xmlns:p14="http://schemas.microsoft.com/office/powerpoint/2010/main" val="1772792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Where to go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map of eu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43" y="1476000"/>
            <a:ext cx="5126957" cy="492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53453" y="3095628"/>
            <a:ext cx="6412832" cy="3109020"/>
            <a:chOff x="553453" y="3095628"/>
            <a:chExt cx="6412832" cy="3109020"/>
          </a:xfrm>
        </p:grpSpPr>
        <p:grpSp>
          <p:nvGrpSpPr>
            <p:cNvPr id="11" name="Group 10"/>
            <p:cNvGrpSpPr/>
            <p:nvPr/>
          </p:nvGrpSpPr>
          <p:grpSpPr>
            <a:xfrm>
              <a:off x="2310063" y="3095628"/>
              <a:ext cx="4656222" cy="3068664"/>
              <a:chOff x="2310063" y="3095628"/>
              <a:chExt cx="4656222" cy="306866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959" y="3095628"/>
                <a:ext cx="2570326" cy="3068664"/>
              </a:xfrm>
              <a:prstGeom prst="rect">
                <a:avLst/>
              </a:prstGeom>
            </p:spPr>
          </p:pic>
          <p:cxnSp>
            <p:nvCxnSpPr>
              <p:cNvPr id="5" name="Straight Arrow Connector 4"/>
              <p:cNvCxnSpPr/>
              <p:nvPr/>
            </p:nvCxnSpPr>
            <p:spPr>
              <a:xfrm flipH="1">
                <a:off x="2310063" y="4451684"/>
                <a:ext cx="2081463" cy="37297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553453" y="5835316"/>
              <a:ext cx="354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dirty="0"/>
                <a:t>Spain: Barcelona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5493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Where to go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map of eu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43" y="1476000"/>
            <a:ext cx="5126957" cy="492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465095" y="2774252"/>
            <a:ext cx="5678905" cy="3274258"/>
            <a:chOff x="3465095" y="2774252"/>
            <a:chExt cx="5678905" cy="32742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189" y="2774252"/>
              <a:ext cx="4499811" cy="2330182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3465095" y="3838074"/>
              <a:ext cx="1114048" cy="2646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424863" y="5402179"/>
              <a:ext cx="2526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dirty="0"/>
                <a:t>Germany: Trier, Mannheim, Heidelberg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62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Where to Go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4" descr="Image result for map of the wor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map of the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4" y="2033783"/>
            <a:ext cx="7425742" cy="42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74150" y="160338"/>
            <a:ext cx="8661567" cy="3485230"/>
            <a:chOff x="374150" y="160338"/>
            <a:chExt cx="8661567" cy="34852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173" y="160338"/>
              <a:ext cx="4301544" cy="284067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7110663" y="3001014"/>
              <a:ext cx="288758" cy="64455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74150" y="1421859"/>
              <a:ext cx="35787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dirty="0"/>
                <a:t>Asia: Japan, China, South Korea, Hong Kong</a:t>
              </a:r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49" y="3844172"/>
            <a:ext cx="4824662" cy="267904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5101389" y="3645568"/>
            <a:ext cx="1783556" cy="198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77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Where to Go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4" descr="Image result for map of the wor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map of the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4" y="2033783"/>
            <a:ext cx="7425742" cy="42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60339"/>
            <a:ext cx="2507319" cy="2630988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1768642" y="2803358"/>
            <a:ext cx="565484" cy="553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876926" y="2791327"/>
            <a:ext cx="397042" cy="55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81463" y="2803358"/>
            <a:ext cx="252663" cy="4451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68053" y="360000"/>
            <a:ext cx="415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North America: Babson, Queens, Emory,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30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Exchanges can I go on?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/>
              <a:t>You are eligible to apply in either Department/School you are studying with</a:t>
            </a:r>
            <a:endParaRPr lang="en-IE" dirty="0"/>
          </a:p>
          <a:p>
            <a:pPr lvl="1"/>
            <a:r>
              <a:rPr lang="en-IE" dirty="0"/>
              <a:t>Check the exchanges available for each department you are studying with on website: </a:t>
            </a:r>
            <a:r>
              <a:rPr lang="en-IE" dirty="0">
                <a:hlinkClick r:id="rId2"/>
              </a:rPr>
              <a:t>http://www.tcd.ie/ssp/undergraduate/study-abroad/Outgoing/destinations/index.php</a:t>
            </a:r>
            <a:r>
              <a:rPr lang="en-IE" dirty="0"/>
              <a:t> </a:t>
            </a:r>
          </a:p>
          <a:p>
            <a:pPr lvl="1"/>
            <a:r>
              <a:rPr lang="en-IE" dirty="0"/>
              <a:t>If you study two subjects, its important that you make sure that you can take both subjects in the university you select before applying – </a:t>
            </a:r>
            <a:r>
              <a:rPr lang="en-IE" b="1" dirty="0"/>
              <a:t>look at eligibility notes and talk to your coordinator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00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Half a Year or a Full Year?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IE" dirty="0"/>
              <a:t>If you spend half a year abroad, you will be examined on the basis of work completed in Trinity and abroad</a:t>
            </a:r>
          </a:p>
          <a:p>
            <a:pPr lvl="1"/>
            <a:r>
              <a:rPr lang="en-IE" dirty="0"/>
              <a:t> If your second subject is not offered in a university you are interested in you may consider going on a half year exchange, </a:t>
            </a:r>
            <a:r>
              <a:rPr lang="en-IE" b="1" dirty="0"/>
              <a:t>provided you are able to frontload your modules- please check with coordinator!</a:t>
            </a:r>
          </a:p>
          <a:p>
            <a:pPr lvl="1"/>
            <a:r>
              <a:rPr lang="en-IE" dirty="0"/>
              <a:t>There is a section to indicate your preference on the application form</a:t>
            </a:r>
          </a:p>
        </p:txBody>
      </p:sp>
    </p:spTree>
    <p:extLst>
      <p:ext uri="{BB962C8B-B14F-4D97-AF65-F5344CB8AC3E}">
        <p14:creationId xmlns:p14="http://schemas.microsoft.com/office/powerpoint/2010/main" val="2705573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Erasmus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IE" dirty="0"/>
              <a:t>Application form available on: </a:t>
            </a:r>
            <a:r>
              <a:rPr lang="en-IE" dirty="0">
                <a:hlinkClick r:id="rId2"/>
              </a:rPr>
              <a:t>http://www.tcd.ie/ssp/undergraduate/study-abroad/Apply/</a:t>
            </a:r>
            <a:r>
              <a:rPr lang="en-IE" dirty="0"/>
              <a:t> </a:t>
            </a:r>
          </a:p>
          <a:p>
            <a:pPr lvl="1"/>
            <a:r>
              <a:rPr lang="en-IE" dirty="0"/>
              <a:t> Applications to be submitted via </a:t>
            </a:r>
            <a:r>
              <a:rPr lang="en-IE" dirty="0" err="1"/>
              <a:t>surveymonkey</a:t>
            </a:r>
            <a:r>
              <a:rPr lang="en-IE" dirty="0"/>
              <a:t>. Practice form in Word available on website. </a:t>
            </a:r>
            <a:r>
              <a:rPr lang="en-IE" b="1" dirty="0"/>
              <a:t>Only fully completed applications submitted via survey monkey will be accepted.</a:t>
            </a:r>
          </a:p>
          <a:p>
            <a:pPr lvl="1"/>
            <a:r>
              <a:rPr lang="en-IE" b="1" dirty="0"/>
              <a:t>Applications open on Friday 19</a:t>
            </a:r>
            <a:r>
              <a:rPr lang="en-IE" b="1" baseline="30000" dirty="0"/>
              <a:t>th</a:t>
            </a:r>
            <a:r>
              <a:rPr lang="en-IE" b="1" dirty="0"/>
              <a:t> October</a:t>
            </a:r>
          </a:p>
          <a:p>
            <a:pPr lvl="1"/>
            <a:r>
              <a:rPr lang="en-IE" b="1" dirty="0"/>
              <a:t>Deadline: Friday 23</a:t>
            </a:r>
            <a:r>
              <a:rPr lang="en-IE" b="1" baseline="30000" dirty="0"/>
              <a:t>rd</a:t>
            </a:r>
            <a:r>
              <a:rPr lang="en-IE" b="1" dirty="0"/>
              <a:t> November, 2018</a:t>
            </a:r>
          </a:p>
          <a:p>
            <a:pPr lvl="1"/>
            <a:r>
              <a:rPr lang="en-IE" dirty="0"/>
              <a:t>Places will be allocated on basis of grades, availability and suitability of exchanges </a:t>
            </a:r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35720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Erasmus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IE" dirty="0"/>
              <a:t>When giving your JF grades please enter </a:t>
            </a:r>
            <a:r>
              <a:rPr lang="en-IE" b="1" dirty="0"/>
              <a:t>NUMERICAL</a:t>
            </a:r>
            <a:r>
              <a:rPr lang="en-IE" dirty="0"/>
              <a:t> </a:t>
            </a:r>
            <a:r>
              <a:rPr lang="en-IE" b="1" dirty="0"/>
              <a:t>PERCENTAGE</a:t>
            </a:r>
            <a:r>
              <a:rPr lang="en-IE" dirty="0"/>
              <a:t> grade</a:t>
            </a:r>
          </a:p>
          <a:p>
            <a:pPr lvl="1"/>
            <a:r>
              <a:rPr lang="en-IE" dirty="0"/>
              <a:t>You will be asked to list five top preferences – </a:t>
            </a:r>
            <a:r>
              <a:rPr lang="en-IE" b="1" dirty="0"/>
              <a:t>please use university names exactly as they appear on the Study Abroad website</a:t>
            </a:r>
            <a:r>
              <a:rPr lang="en-IE" dirty="0"/>
              <a:t> (link in the form)</a:t>
            </a:r>
          </a:p>
          <a:p>
            <a:pPr lvl="1"/>
            <a:r>
              <a:rPr lang="en-IE" dirty="0"/>
              <a:t>Please do your homework on which exchanges are </a:t>
            </a:r>
            <a:r>
              <a:rPr lang="en-IE" b="1" dirty="0"/>
              <a:t>suitable for your subject combination</a:t>
            </a:r>
            <a:r>
              <a:rPr lang="en-IE" dirty="0"/>
              <a:t> before you list them on the form</a:t>
            </a:r>
          </a:p>
          <a:p>
            <a:pPr marL="0" lvl="1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91232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After you Apply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IE" dirty="0"/>
              <a:t>First round offers will be made in mid January</a:t>
            </a:r>
          </a:p>
          <a:p>
            <a:pPr lvl="1"/>
            <a:r>
              <a:rPr lang="en-IE" b="1" dirty="0"/>
              <a:t>Provisional: </a:t>
            </a:r>
            <a:r>
              <a:rPr lang="en-IE" dirty="0"/>
              <a:t>If you are applying for a College wide exchange as well, we will aim to make Erasmus offers at the same time so that you can choose and you will have 1-2 days to accept/decline Erasmus offer</a:t>
            </a:r>
          </a:p>
          <a:p>
            <a:pPr lvl="1"/>
            <a:r>
              <a:rPr lang="en-IE" dirty="0"/>
              <a:t>You will have roughly a week accept or decline the offer</a:t>
            </a:r>
          </a:p>
          <a:p>
            <a:pPr lvl="2"/>
            <a:r>
              <a:rPr lang="en-IE" dirty="0"/>
              <a:t>Please note: before you accept consider financial implications etc. as </a:t>
            </a:r>
            <a:r>
              <a:rPr lang="en-IE" b="1" dirty="0"/>
              <a:t>withdrawals are only permitted in exceptional circumstances</a:t>
            </a:r>
          </a:p>
          <a:p>
            <a:pPr lvl="1"/>
            <a:r>
              <a:rPr lang="en-IE" dirty="0"/>
              <a:t>Remaining places will be offered on a second round</a:t>
            </a:r>
          </a:p>
        </p:txBody>
      </p:sp>
    </p:spTree>
    <p:extLst>
      <p:ext uri="{BB962C8B-B14F-4D97-AF65-F5344CB8AC3E}">
        <p14:creationId xmlns:p14="http://schemas.microsoft.com/office/powerpoint/2010/main" val="1589405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is responsible for what?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IE" dirty="0"/>
              <a:t>We expect you to:</a:t>
            </a:r>
          </a:p>
          <a:p>
            <a:pPr lvl="2"/>
            <a:r>
              <a:rPr lang="en-IE" dirty="0"/>
              <a:t>Research exchange programmes thoroughly before you apply/accept an offer</a:t>
            </a:r>
          </a:p>
          <a:p>
            <a:pPr lvl="2"/>
            <a:r>
              <a:rPr lang="en-IE" dirty="0"/>
              <a:t>Be able to act independently on a day to day basis</a:t>
            </a:r>
          </a:p>
          <a:p>
            <a:pPr lvl="2"/>
            <a:r>
              <a:rPr lang="en-IE" dirty="0"/>
              <a:t>Investigate courses in advance, and expect to be flexible</a:t>
            </a:r>
          </a:p>
          <a:p>
            <a:pPr lvl="2"/>
            <a:r>
              <a:rPr lang="en-IE" dirty="0"/>
              <a:t>Inform us promptly if you encounter difficulties</a:t>
            </a:r>
          </a:p>
          <a:p>
            <a:pPr lvl="1"/>
            <a:r>
              <a:rPr lang="en-US" dirty="0"/>
              <a:t>Although we will give you all assistance we can to support you academically, we cannot:</a:t>
            </a:r>
          </a:p>
          <a:p>
            <a:pPr lvl="2"/>
            <a:r>
              <a:rPr lang="en-US" dirty="0"/>
              <a:t>Help with finding accommodation</a:t>
            </a:r>
          </a:p>
          <a:p>
            <a:pPr lvl="2"/>
            <a:r>
              <a:rPr lang="en-US" dirty="0"/>
              <a:t>Control the courses that other universities offer</a:t>
            </a:r>
          </a:p>
          <a:p>
            <a:pPr lvl="2"/>
            <a:r>
              <a:rPr lang="en-US" dirty="0"/>
              <a:t>Review or intervene in the decisions of partner universities</a:t>
            </a:r>
          </a:p>
          <a:p>
            <a:pPr lvl="2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19063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Structure of the Evening</a:t>
            </a:r>
          </a:p>
          <a:p>
            <a:pPr lvl="1"/>
            <a:r>
              <a:rPr lang="en-GB" dirty="0"/>
              <a:t>18.00 – 18.20: General Session</a:t>
            </a:r>
          </a:p>
          <a:p>
            <a:pPr lvl="1"/>
            <a:r>
              <a:rPr lang="en-GB" dirty="0"/>
              <a:t>18.20 – 19.00: Departmental Sessions</a:t>
            </a:r>
          </a:p>
        </p:txBody>
      </p:sp>
    </p:spTree>
    <p:extLst>
      <p:ext uri="{BB962C8B-B14F-4D97-AF65-F5344CB8AC3E}">
        <p14:creationId xmlns:p14="http://schemas.microsoft.com/office/powerpoint/2010/main" val="894938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consider before applying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8675" y="1518610"/>
            <a:ext cx="7500938" cy="4791574"/>
          </a:xfrm>
        </p:spPr>
        <p:txBody>
          <a:bodyPr/>
          <a:lstStyle/>
          <a:p>
            <a:pPr lvl="1"/>
            <a:r>
              <a:rPr lang="en-IE" dirty="0"/>
              <a:t>Can be challenging:</a:t>
            </a:r>
          </a:p>
          <a:p>
            <a:pPr lvl="2"/>
            <a:r>
              <a:rPr lang="en-IE" i="1" dirty="0"/>
              <a:t>‘I hadn't fully considered the implications of moving away from family and friends for 7 months and at times found this harder than I had expected. However overall it was a great experience and I would definitely do it again.’</a:t>
            </a:r>
          </a:p>
          <a:p>
            <a:pPr marL="346075" lvl="2" indent="0">
              <a:buNone/>
            </a:pPr>
            <a:r>
              <a:rPr lang="ga-IE" dirty="0"/>
              <a:t>Part of the </a:t>
            </a:r>
            <a:r>
              <a:rPr lang="ga-IE" dirty="0" err="1"/>
              <a:t>experience</a:t>
            </a:r>
            <a:r>
              <a:rPr lang="ga-IE" dirty="0"/>
              <a:t> is </a:t>
            </a:r>
            <a:r>
              <a:rPr lang="ga-IE" dirty="0" err="1"/>
              <a:t>taking</a:t>
            </a:r>
            <a:r>
              <a:rPr lang="ga-IE" dirty="0"/>
              <a:t> </a:t>
            </a:r>
            <a:r>
              <a:rPr lang="ga-IE" dirty="0" err="1"/>
              <a:t>responsibility</a:t>
            </a:r>
            <a:r>
              <a:rPr lang="ga-IE" dirty="0"/>
              <a:t>, </a:t>
            </a:r>
            <a:r>
              <a:rPr lang="ga-IE" dirty="0" err="1"/>
              <a:t>being</a:t>
            </a:r>
            <a:r>
              <a:rPr lang="ga-IE" dirty="0"/>
              <a:t> </a:t>
            </a:r>
            <a:r>
              <a:rPr lang="ga-IE" dirty="0" err="1"/>
              <a:t>comfortable</a:t>
            </a:r>
            <a:r>
              <a:rPr lang="ga-IE" dirty="0"/>
              <a:t> in a </a:t>
            </a:r>
            <a:r>
              <a:rPr lang="ga-IE" dirty="0" err="1"/>
              <a:t>new</a:t>
            </a:r>
            <a:r>
              <a:rPr lang="ga-IE" dirty="0"/>
              <a:t> and </a:t>
            </a:r>
            <a:r>
              <a:rPr lang="ga-IE" dirty="0" err="1"/>
              <a:t>different</a:t>
            </a:r>
            <a:r>
              <a:rPr lang="ga-IE" dirty="0"/>
              <a:t> </a:t>
            </a:r>
            <a:r>
              <a:rPr lang="ga-IE" dirty="0" err="1"/>
              <a:t>environment</a:t>
            </a:r>
            <a:r>
              <a:rPr lang="ga-IE" dirty="0"/>
              <a:t>, </a:t>
            </a:r>
            <a:r>
              <a:rPr lang="ga-IE" dirty="0" err="1"/>
              <a:t>developing</a:t>
            </a:r>
            <a:r>
              <a:rPr lang="ga-IE" dirty="0"/>
              <a:t> </a:t>
            </a:r>
            <a:r>
              <a:rPr lang="ga-IE" dirty="0" err="1"/>
              <a:t>resilience</a:t>
            </a:r>
            <a:r>
              <a:rPr lang="ga-IE" dirty="0"/>
              <a:t> and </a:t>
            </a:r>
            <a:r>
              <a:rPr lang="ga-IE" dirty="0" err="1"/>
              <a:t>independence</a:t>
            </a:r>
            <a:r>
              <a:rPr lang="ga-IE" dirty="0"/>
              <a:t>.</a:t>
            </a:r>
            <a:endParaRPr lang="en-IE" dirty="0"/>
          </a:p>
          <a:p>
            <a:pPr lvl="1"/>
            <a:r>
              <a:rPr lang="en-IE" dirty="0"/>
              <a:t>Erasmus is a wonderful opportunity:</a:t>
            </a:r>
          </a:p>
          <a:p>
            <a:pPr lvl="2"/>
            <a:r>
              <a:rPr lang="en-IE" dirty="0"/>
              <a:t>‘</a:t>
            </a:r>
            <a:r>
              <a:rPr lang="en-IE" i="1" dirty="0"/>
              <a:t>An absolute must. best decision I ever made &amp; I wasn’t even too excited about it when I went. Tell students to Beg borrow or steal to fund it, it's worth it! Doesn’t matter where you go either, its just about the friends you make</a:t>
            </a:r>
            <a:r>
              <a:rPr lang="en-IE" dirty="0"/>
              <a:t>.’</a:t>
            </a:r>
          </a:p>
          <a:p>
            <a:pPr lvl="2"/>
            <a:r>
              <a:rPr lang="en-IE" dirty="0"/>
              <a:t>‘</a:t>
            </a:r>
            <a:r>
              <a:rPr lang="en-IE" i="1" dirty="0"/>
              <a:t>By far the best year of my life overall</a:t>
            </a:r>
            <a:r>
              <a:rPr lang="en-IE" dirty="0"/>
              <a:t>.’ </a:t>
            </a:r>
          </a:p>
          <a:p>
            <a:pPr lvl="2"/>
            <a:endParaRPr lang="en-IE" i="1" dirty="0"/>
          </a:p>
          <a:p>
            <a:pPr marL="346075" lvl="2" indent="0">
              <a:buNone/>
            </a:pPr>
            <a:endParaRPr lang="en-IE" i="1" dirty="0"/>
          </a:p>
          <a:p>
            <a:pPr lvl="1"/>
            <a:endParaRPr lang="en-IE" dirty="0"/>
          </a:p>
          <a:p>
            <a:pPr lvl="2"/>
            <a:endParaRPr lang="en-IE" dirty="0"/>
          </a:p>
          <a:p>
            <a:pPr lvl="2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03315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Disciplinary Meetings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dirty="0"/>
              <a:t>Business – Ed Burke Theatre</a:t>
            </a:r>
          </a:p>
          <a:p>
            <a:r>
              <a:rPr lang="en-US" b="0" dirty="0"/>
              <a:t>Economics – Robert </a:t>
            </a:r>
            <a:r>
              <a:rPr lang="en-US" b="0" dirty="0" err="1"/>
              <a:t>Emmet</a:t>
            </a:r>
            <a:r>
              <a:rPr lang="en-US" b="0" dirty="0"/>
              <a:t> Theatre (2037)</a:t>
            </a:r>
          </a:p>
          <a:p>
            <a:r>
              <a:rPr lang="en-US" b="0" dirty="0"/>
              <a:t>Political Science – 4050B</a:t>
            </a:r>
          </a:p>
          <a:p>
            <a:r>
              <a:rPr lang="en-US" b="0" dirty="0"/>
              <a:t>Sociology – 5052</a:t>
            </a:r>
          </a:p>
          <a:p>
            <a:r>
              <a:rPr lang="en-US" b="0" dirty="0"/>
              <a:t>Philosophy – 3020</a:t>
            </a:r>
            <a:endParaRPr lang="en-IE" b="0" dirty="0"/>
          </a:p>
        </p:txBody>
      </p:sp>
    </p:spTree>
    <p:extLst>
      <p:ext uri="{BB962C8B-B14F-4D97-AF65-F5344CB8AC3E}">
        <p14:creationId xmlns:p14="http://schemas.microsoft.com/office/powerpoint/2010/main" val="4097982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346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Departments and Coordinators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9129" y="1111148"/>
            <a:ext cx="7500938" cy="4832763"/>
          </a:xfrm>
        </p:spPr>
        <p:txBody>
          <a:bodyPr/>
          <a:lstStyle/>
          <a:p>
            <a:r>
              <a:rPr lang="en-GB" sz="1600" dirty="0"/>
              <a:t>Business – Jimmy White</a:t>
            </a:r>
          </a:p>
          <a:p>
            <a:pPr lvl="1"/>
            <a:r>
              <a:rPr lang="en-GB" sz="1600" dirty="0"/>
              <a:t>Email: </a:t>
            </a:r>
            <a:r>
              <a:rPr lang="en-GB" sz="1600" dirty="0">
                <a:hlinkClick r:id="rId2"/>
              </a:rPr>
              <a:t>business.exchange@tcd.ie</a:t>
            </a:r>
            <a:endParaRPr lang="en-GB" sz="1600" dirty="0"/>
          </a:p>
          <a:p>
            <a:pPr lvl="1"/>
            <a:r>
              <a:rPr lang="en-GB" sz="1600" dirty="0"/>
              <a:t>Office Hours: : Undergraduate Office, 3rd Floor, School of Business, Aras an </a:t>
            </a:r>
            <a:r>
              <a:rPr lang="en-GB" sz="1600" dirty="0" err="1"/>
              <a:t>Phairsaigh</a:t>
            </a:r>
            <a:r>
              <a:rPr lang="en-GB" sz="1600" dirty="0"/>
              <a:t> – Tuesday &amp; Thursday 9.30 – 12.30</a:t>
            </a:r>
          </a:p>
          <a:p>
            <a:pPr marL="0" lvl="1" indent="0">
              <a:buNone/>
            </a:pPr>
            <a:r>
              <a:rPr lang="en-GB" sz="1600" b="1" dirty="0"/>
              <a:t>Economics – </a:t>
            </a:r>
            <a:r>
              <a:rPr lang="en-GB" sz="1600" b="1" dirty="0" err="1"/>
              <a:t>Davide</a:t>
            </a:r>
            <a:r>
              <a:rPr lang="en-GB" sz="1600" b="1" dirty="0"/>
              <a:t> </a:t>
            </a:r>
            <a:r>
              <a:rPr lang="en-GB" sz="1600" b="1" dirty="0" err="1"/>
              <a:t>Romelli</a:t>
            </a:r>
            <a:endParaRPr lang="en-GB" sz="1600" b="1" dirty="0"/>
          </a:p>
          <a:p>
            <a:pPr lvl="1"/>
            <a:r>
              <a:rPr lang="en-GB" sz="1600" dirty="0"/>
              <a:t>Email: </a:t>
            </a:r>
            <a:r>
              <a:rPr lang="en-GB" sz="1600" dirty="0">
                <a:hlinkClick r:id="rId3"/>
              </a:rPr>
              <a:t>Econ.Exchange@tcd.ie</a:t>
            </a:r>
            <a:endParaRPr lang="en-GB" sz="1600" dirty="0"/>
          </a:p>
          <a:p>
            <a:pPr lvl="1"/>
            <a:r>
              <a:rPr lang="en-GB" sz="1600" dirty="0"/>
              <a:t>Office Hours: Room 3010, Arts Building – Tuesdays 10.00 – 12.00</a:t>
            </a:r>
          </a:p>
          <a:p>
            <a:pPr marL="0" lvl="1" indent="0">
              <a:buNone/>
            </a:pPr>
            <a:r>
              <a:rPr lang="en-GB" sz="1600" b="1" dirty="0"/>
              <a:t>Political Science – Emanuel Coman</a:t>
            </a:r>
          </a:p>
          <a:p>
            <a:pPr lvl="1"/>
            <a:r>
              <a:rPr lang="en-GB" sz="1600" dirty="0"/>
              <a:t>Email: </a:t>
            </a:r>
            <a:r>
              <a:rPr lang="en-GB" sz="1600" dirty="0">
                <a:hlinkClick r:id="rId4"/>
              </a:rPr>
              <a:t>comane@tcd.ie</a:t>
            </a:r>
            <a:r>
              <a:rPr lang="en-GB" sz="1600" dirty="0"/>
              <a:t> </a:t>
            </a:r>
          </a:p>
          <a:p>
            <a:pPr lvl="1"/>
            <a:r>
              <a:rPr lang="en-GB" sz="1600" dirty="0"/>
              <a:t>Office Hours: Room 5.08, 3 College Green – Thursday 10.00 – 12.00</a:t>
            </a:r>
          </a:p>
        </p:txBody>
      </p:sp>
    </p:spTree>
    <p:extLst>
      <p:ext uri="{BB962C8B-B14F-4D97-AF65-F5344CB8AC3E}">
        <p14:creationId xmlns:p14="http://schemas.microsoft.com/office/powerpoint/2010/main" val="3110083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Departments and Coordinators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GB" sz="1600" b="1" dirty="0"/>
              <a:t>Philosophy – </a:t>
            </a:r>
            <a:r>
              <a:rPr lang="en-GB" sz="1600" b="1" dirty="0" err="1"/>
              <a:t>Lilian</a:t>
            </a:r>
            <a:r>
              <a:rPr lang="en-GB" sz="1600" b="1" dirty="0"/>
              <a:t> </a:t>
            </a:r>
            <a:r>
              <a:rPr lang="en-GB" sz="1600" b="1" dirty="0" err="1"/>
              <a:t>Alweiss</a:t>
            </a:r>
            <a:endParaRPr lang="en-GB" sz="1600" b="1" dirty="0"/>
          </a:p>
          <a:p>
            <a:pPr lvl="1"/>
            <a:r>
              <a:rPr lang="en-GB" sz="1600" dirty="0"/>
              <a:t>Email: </a:t>
            </a:r>
            <a:r>
              <a:rPr lang="en-US" sz="1600" dirty="0">
                <a:hlinkClick r:id="rId2"/>
              </a:rPr>
              <a:t>alweissl@tcd.ie</a:t>
            </a:r>
            <a:endParaRPr lang="en-US" sz="1600" dirty="0"/>
          </a:p>
          <a:p>
            <a:pPr lvl="1"/>
            <a:r>
              <a:rPr lang="en-GB" sz="1600" dirty="0"/>
              <a:t>Office Hours: Room 5007, Arts Building – </a:t>
            </a:r>
            <a:r>
              <a:rPr lang="en-US" sz="1600" dirty="0"/>
              <a:t>Tuesday 15.00 - 16.00</a:t>
            </a:r>
          </a:p>
          <a:p>
            <a:pPr marL="0" lvl="1" indent="0">
              <a:buNone/>
            </a:pPr>
            <a:r>
              <a:rPr lang="en-US" sz="1600" b="1" dirty="0"/>
              <a:t>Sociology – David Ralph</a:t>
            </a:r>
          </a:p>
          <a:p>
            <a:pPr lvl="1"/>
            <a:r>
              <a:rPr lang="en-US" sz="1600" dirty="0"/>
              <a:t>Email: </a:t>
            </a:r>
            <a:r>
              <a:rPr lang="en-US" sz="1600" dirty="0" err="1"/>
              <a:t>ralphda@tcd.ie</a:t>
            </a:r>
            <a:endParaRPr lang="en-GB" sz="1600" dirty="0"/>
          </a:p>
          <a:p>
            <a:pPr marL="285750" indent="-285750">
              <a:buFont typeface="Arial"/>
              <a:buChar char="•"/>
            </a:pPr>
            <a:r>
              <a:rPr lang="en-US" sz="1600" b="0" dirty="0"/>
              <a:t>Office hours: Room </a:t>
            </a:r>
            <a:r>
              <a:rPr lang="hr-HR" sz="1600" b="0" dirty="0"/>
              <a:t>2.03, 2-3 College Green - </a:t>
            </a:r>
            <a:r>
              <a:rPr lang="en-US" sz="1600" b="0" dirty="0"/>
              <a:t>Monday 16.00 - 18.00, Tuesday 16.00 – 18.00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2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Before Applying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Think about: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/>
              <a:t>Where to 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/>
              <a:t>How long to go for – half year or full year?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/>
              <a:t>Is Erasmus/exchange for you?</a:t>
            </a:r>
            <a:endParaRPr lang="en-US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59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Where to go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Over 150 places in 50 universities in 22 different countries: </a:t>
            </a:r>
            <a:r>
              <a:rPr lang="en-IE" dirty="0">
                <a:hlinkClick r:id="rId2"/>
              </a:rPr>
              <a:t>https://www.tcd.ie/ssp/undergraduate/study-abroad/Outgoing/destinations/index.php</a:t>
            </a:r>
            <a:r>
              <a:rPr lang="en-IE" dirty="0"/>
              <a:t>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09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Where to go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map of eu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43" y="1476000"/>
            <a:ext cx="5126957" cy="492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28600" y="199605"/>
            <a:ext cx="4018547" cy="2110458"/>
            <a:chOff x="228600" y="199605"/>
            <a:chExt cx="4018547" cy="211045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199605"/>
              <a:ext cx="3413469" cy="1905921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645568" y="1275347"/>
              <a:ext cx="601579" cy="10347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042611" y="199605"/>
            <a:ext cx="462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/>
              <a:t>Scandanavia</a:t>
            </a:r>
            <a:r>
              <a:rPr lang="en-IE" dirty="0"/>
              <a:t>: Uppsala Sweden, </a:t>
            </a:r>
            <a:r>
              <a:rPr lang="en-IE" dirty="0" err="1"/>
              <a:t>Hanken</a:t>
            </a:r>
            <a:r>
              <a:rPr lang="en-IE" dirty="0"/>
              <a:t> Finland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6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Where to go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map of eu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43" y="1476000"/>
            <a:ext cx="5126957" cy="492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64305" y="2458354"/>
            <a:ext cx="5698081" cy="3169323"/>
            <a:chOff x="3164305" y="2458354"/>
            <a:chExt cx="5698081" cy="3169323"/>
          </a:xfrm>
        </p:grpSpPr>
        <p:grpSp>
          <p:nvGrpSpPr>
            <p:cNvPr id="6" name="Group 5"/>
            <p:cNvGrpSpPr/>
            <p:nvPr/>
          </p:nvGrpSpPr>
          <p:grpSpPr>
            <a:xfrm>
              <a:off x="3164305" y="2458354"/>
              <a:ext cx="5698081" cy="1939115"/>
              <a:chOff x="3164305" y="2458354"/>
              <a:chExt cx="5698081" cy="193911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69481" y="2458354"/>
                <a:ext cx="3392905" cy="1939115"/>
              </a:xfrm>
              <a:prstGeom prst="rect">
                <a:avLst/>
              </a:prstGeom>
            </p:spPr>
          </p:pic>
          <p:cxnSp>
            <p:nvCxnSpPr>
              <p:cNvPr id="5" name="Straight Arrow Connector 4"/>
              <p:cNvCxnSpPr/>
              <p:nvPr/>
            </p:nvCxnSpPr>
            <p:spPr>
              <a:xfrm flipH="1">
                <a:off x="3164305" y="3537284"/>
                <a:ext cx="2298032" cy="67376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6689558" y="4704347"/>
              <a:ext cx="21728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dirty="0"/>
                <a:t>France: Paris, </a:t>
              </a:r>
              <a:r>
                <a:rPr lang="en-IE" dirty="0" err="1"/>
                <a:t>Remmes</a:t>
              </a:r>
              <a:r>
                <a:rPr lang="en-IE" dirty="0"/>
                <a:t>, Strasbourg, Grenoble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4160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Where to go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map of eu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43" y="1476000"/>
            <a:ext cx="5126957" cy="492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606716" y="147505"/>
            <a:ext cx="3441694" cy="2920547"/>
            <a:chOff x="5606716" y="147505"/>
            <a:chExt cx="3441694" cy="29205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147505"/>
              <a:ext cx="2190410" cy="292054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5606716" y="1708484"/>
              <a:ext cx="1251284" cy="10106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7287020"/>
      </p:ext>
    </p:extLst>
  </p:cSld>
  <p:clrMapOvr>
    <a:masterClrMapping/>
  </p:clrMapOvr>
</p:sld>
</file>

<file path=ppt/theme/theme1.xml><?xml version="1.0" encoding="utf-8"?>
<a:theme xmlns:a="http://schemas.openxmlformats.org/drawingml/2006/main" name="Trinity_PPT_Calibri_Option1">
  <a:themeElements>
    <a:clrScheme name="Trinity College">
      <a:dk1>
        <a:sysClr val="windowText" lastClr="000000"/>
      </a:dk1>
      <a:lt1>
        <a:sysClr val="window" lastClr="FFFFFF"/>
      </a:lt1>
      <a:dk2>
        <a:srgbClr val="3E6DB2"/>
      </a:dk2>
      <a:lt2>
        <a:srgbClr val="FFFFFF"/>
      </a:lt2>
      <a:accent1>
        <a:srgbClr val="4F81BD"/>
      </a:accent1>
      <a:accent2>
        <a:srgbClr val="0E73B9"/>
      </a:accent2>
      <a:accent3>
        <a:srgbClr val="7C7C7C"/>
      </a:accent3>
      <a:accent4>
        <a:srgbClr val="A6A6A6"/>
      </a:accent4>
      <a:accent5>
        <a:srgbClr val="4F81BD"/>
      </a:accent5>
      <a:accent6>
        <a:srgbClr val="3E6DB2"/>
      </a:accent6>
      <a:hlink>
        <a:srgbClr val="000000"/>
      </a:hlink>
      <a:folHlink>
        <a:srgbClr val="000000"/>
      </a:folHlink>
    </a:clrScheme>
    <a:fontScheme name="Trinity Colleg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Trinity_PPT_Calibri_Option1</Template>
  <TotalTime>0</TotalTime>
  <Words>970</Words>
  <Application>Microsoft Office PowerPoint</Application>
  <PresentationFormat>On-screen Show (4:3)</PresentationFormat>
  <Paragraphs>95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Minion Pro</vt:lpstr>
      <vt:lpstr>Trinity_PPT_Calibri_Option1</vt:lpstr>
      <vt:lpstr>Erasmus and International Exchange  Information Meeting</vt:lpstr>
      <vt:lpstr>Agenda</vt:lpstr>
      <vt:lpstr>Departments and Coordinators</vt:lpstr>
      <vt:lpstr>Departments and Coordinators</vt:lpstr>
      <vt:lpstr>Before Applying</vt:lpstr>
      <vt:lpstr>Where to go</vt:lpstr>
      <vt:lpstr>Where to go</vt:lpstr>
      <vt:lpstr>Where to go</vt:lpstr>
      <vt:lpstr>Where to go</vt:lpstr>
      <vt:lpstr>Where to go</vt:lpstr>
      <vt:lpstr>Where to go</vt:lpstr>
      <vt:lpstr>Where to Go</vt:lpstr>
      <vt:lpstr>Where to Go</vt:lpstr>
      <vt:lpstr>Which Exchanges can I go on?</vt:lpstr>
      <vt:lpstr>Half a Year or a Full Year?</vt:lpstr>
      <vt:lpstr>Applying for Erasmus</vt:lpstr>
      <vt:lpstr>Applying for Erasmus</vt:lpstr>
      <vt:lpstr>After you Apply</vt:lpstr>
      <vt:lpstr>Who is responsible for what?</vt:lpstr>
      <vt:lpstr>Things to consider before applying</vt:lpstr>
      <vt:lpstr>Disciplinary Meetings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— Calibri Bold 26pt</dc:title>
  <dc:creator>Administrator</dc:creator>
  <cp:lastModifiedBy>Jessie Smith</cp:lastModifiedBy>
  <cp:revision>18</cp:revision>
  <cp:lastPrinted>2014-12-16T10:33:11Z</cp:lastPrinted>
  <dcterms:created xsi:type="dcterms:W3CDTF">2015-04-21T16:55:16Z</dcterms:created>
  <dcterms:modified xsi:type="dcterms:W3CDTF">2018-10-17T13:45:50Z</dcterms:modified>
</cp:coreProperties>
</file>