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handoutMasterIdLst>
    <p:handoutMasterId r:id="rId24"/>
  </p:handoutMasterIdLst>
  <p:sldIdLst>
    <p:sldId id="256" r:id="rId2"/>
    <p:sldId id="275" r:id="rId3"/>
    <p:sldId id="257" r:id="rId4"/>
    <p:sldId id="277" r:id="rId5"/>
    <p:sldId id="258" r:id="rId6"/>
    <p:sldId id="259" r:id="rId7"/>
    <p:sldId id="260" r:id="rId8"/>
    <p:sldId id="271" r:id="rId9"/>
    <p:sldId id="261" r:id="rId10"/>
    <p:sldId id="262" r:id="rId11"/>
    <p:sldId id="263" r:id="rId12"/>
    <p:sldId id="267" r:id="rId13"/>
    <p:sldId id="268" r:id="rId14"/>
    <p:sldId id="269" r:id="rId15"/>
    <p:sldId id="270" r:id="rId16"/>
    <p:sldId id="265" r:id="rId17"/>
    <p:sldId id="266" r:id="rId18"/>
    <p:sldId id="272" r:id="rId19"/>
    <p:sldId id="264" r:id="rId20"/>
    <p:sldId id="273" r:id="rId21"/>
    <p:sldId id="274" r:id="rId22"/>
    <p:sldId id="276" r:id="rId23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1F933B-DB2F-4A14-98C4-FCA1804C90D9}" type="datetimeFigureOut">
              <a:rPr lang="en-IE" smtClean="0"/>
              <a:t>02/10/2017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ACFF34-0481-4E7D-878B-AE5F3B4026F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627495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23B586A-9E70-4C91-A159-C0F70C27C803}" type="datetimeFigureOut">
              <a:rPr lang="en-IE" smtClean="0"/>
              <a:pPr/>
              <a:t>02/10/2017</a:t>
            </a:fld>
            <a:endParaRPr lang="en-IE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A9456C5-37F2-4509-8F94-59B3F73345EB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586A-9E70-4C91-A159-C0F70C27C803}" type="datetimeFigureOut">
              <a:rPr lang="en-IE" smtClean="0"/>
              <a:pPr/>
              <a:t>02/10/2017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456C5-37F2-4509-8F94-59B3F73345EB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586A-9E70-4C91-A159-C0F70C27C803}" type="datetimeFigureOut">
              <a:rPr lang="en-IE" smtClean="0"/>
              <a:pPr/>
              <a:t>02/10/2017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456C5-37F2-4509-8F94-59B3F73345EB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586A-9E70-4C91-A159-C0F70C27C803}" type="datetimeFigureOut">
              <a:rPr lang="en-IE" smtClean="0"/>
              <a:pPr/>
              <a:t>02/10/2017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456C5-37F2-4509-8F94-59B3F73345EB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586A-9E70-4C91-A159-C0F70C27C803}" type="datetimeFigureOut">
              <a:rPr lang="en-IE" smtClean="0"/>
              <a:pPr/>
              <a:t>02/10/2017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456C5-37F2-4509-8F94-59B3F73345EB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586A-9E70-4C91-A159-C0F70C27C803}" type="datetimeFigureOut">
              <a:rPr lang="en-IE" smtClean="0"/>
              <a:pPr/>
              <a:t>02/10/2017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456C5-37F2-4509-8F94-59B3F73345EB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586A-9E70-4C91-A159-C0F70C27C803}" type="datetimeFigureOut">
              <a:rPr lang="en-IE" smtClean="0"/>
              <a:pPr/>
              <a:t>02/10/2017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456C5-37F2-4509-8F94-59B3F73345EB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586A-9E70-4C91-A159-C0F70C27C803}" type="datetimeFigureOut">
              <a:rPr lang="en-IE" smtClean="0"/>
              <a:pPr/>
              <a:t>02/10/2017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456C5-37F2-4509-8F94-59B3F73345EB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586A-9E70-4C91-A159-C0F70C27C803}" type="datetimeFigureOut">
              <a:rPr lang="en-IE" smtClean="0"/>
              <a:pPr/>
              <a:t>02/10/2017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456C5-37F2-4509-8F94-59B3F73345EB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586A-9E70-4C91-A159-C0F70C27C803}" type="datetimeFigureOut">
              <a:rPr lang="en-IE" smtClean="0"/>
              <a:pPr/>
              <a:t>02/10/2017</a:t>
            </a:fld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456C5-37F2-4509-8F94-59B3F73345EB}" type="slidenum">
              <a:rPr lang="en-IE" smtClean="0"/>
              <a:pPr/>
              <a:t>‹#›</a:t>
            </a:fld>
            <a:endParaRPr lang="en-IE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B586A-9E70-4C91-A159-C0F70C27C803}" type="datetimeFigureOut">
              <a:rPr lang="en-IE" smtClean="0"/>
              <a:pPr/>
              <a:t>02/10/2017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456C5-37F2-4509-8F94-59B3F73345EB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23B586A-9E70-4C91-A159-C0F70C27C803}" type="datetimeFigureOut">
              <a:rPr lang="en-IE" smtClean="0"/>
              <a:pPr/>
              <a:t>02/10/2017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A9456C5-37F2-4509-8F94-59B3F73345EB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darcym1@tcd.ie" TargetMode="External"/><Relationship Id="rId2" Type="http://schemas.openxmlformats.org/officeDocument/2006/relationships/hyperlink" Target="mailto:MHNNESSY@tcd.ie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cd.ie/Geography/undergraduate/" TargetMode="External"/><Relationship Id="rId2" Type="http://schemas.openxmlformats.org/officeDocument/2006/relationships/hyperlink" Target="https://www.tcd.ie/Political_Science/undergraduate/political-science-geography/assets/PSG_Handbook_1718%5b2%5d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hyperlink" Target="http://www.tcd.ie/calendar/" TargetMode="External"/><Relationship Id="rId4" Type="http://schemas.openxmlformats.org/officeDocument/2006/relationships/hyperlink" Target="http://www.tcd.ie/Political_Science/undergraduate/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bresnip@tcd.ie" TargetMode="External"/><Relationship Id="rId2" Type="http://schemas.openxmlformats.org/officeDocument/2006/relationships/hyperlink" Target="mailto:charir@tcd.ie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polsci@tcd.ie" TargetMode="External"/><Relationship Id="rId2" Type="http://schemas.openxmlformats.org/officeDocument/2006/relationships/hyperlink" Target="mailto:nichoclm@tcd.ie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geog@tcd.ie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44008" y="3501008"/>
            <a:ext cx="3528392" cy="1702160"/>
          </a:xfrm>
        </p:spPr>
        <p:txBody>
          <a:bodyPr>
            <a:noAutofit/>
          </a:bodyPr>
          <a:lstStyle/>
          <a:p>
            <a:pPr algn="ctr"/>
            <a:r>
              <a:rPr lang="en-IE" sz="3200" b="1" dirty="0" smtClean="0"/>
              <a:t>Political Science </a:t>
            </a:r>
            <a:br>
              <a:rPr lang="en-IE" sz="3200" b="1" dirty="0" smtClean="0"/>
            </a:br>
            <a:r>
              <a:rPr lang="en-IE" sz="3200" b="1" dirty="0" smtClean="0"/>
              <a:t>and </a:t>
            </a:r>
            <a:br>
              <a:rPr lang="en-IE" sz="3200" b="1" dirty="0" smtClean="0"/>
            </a:br>
            <a:r>
              <a:rPr lang="en-IE" sz="3200" b="1" dirty="0" smtClean="0"/>
              <a:t>Geography</a:t>
            </a:r>
            <a:endParaRPr lang="en-IE" sz="3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1268760"/>
            <a:ext cx="6400800" cy="1198984"/>
          </a:xfrm>
        </p:spPr>
        <p:txBody>
          <a:bodyPr>
            <a:normAutofit/>
          </a:bodyPr>
          <a:lstStyle/>
          <a:p>
            <a:r>
              <a:rPr lang="en-IE" sz="2400" b="1" dirty="0" smtClean="0"/>
              <a:t>Orientation Meeting</a:t>
            </a:r>
          </a:p>
          <a:p>
            <a:r>
              <a:rPr lang="en-IE" sz="2400" b="1" dirty="0" smtClean="0"/>
              <a:t>21 September 2017</a:t>
            </a:r>
            <a:endParaRPr lang="en-IE" sz="24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614214"/>
            <a:ext cx="3096344" cy="2327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8027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7024744" cy="1080120"/>
          </a:xfrm>
        </p:spPr>
        <p:txBody>
          <a:bodyPr>
            <a:normAutofit fontScale="90000"/>
          </a:bodyPr>
          <a:lstStyle/>
          <a:p>
            <a:r>
              <a:rPr lang="en-IE" dirty="0"/>
              <a:t>Course Structure </a:t>
            </a:r>
            <a:r>
              <a:rPr lang="en-IE" dirty="0" smtClean="0"/>
              <a:t>(current)</a:t>
            </a:r>
            <a:r>
              <a:rPr lang="en-IE" dirty="0"/>
              <a:t/>
            </a:r>
            <a:br>
              <a:rPr lang="en-IE" dirty="0"/>
            </a:br>
            <a:r>
              <a:rPr lang="en-IE" sz="3200" dirty="0"/>
              <a:t>Junior Sophister Year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628800"/>
            <a:ext cx="7200916" cy="4824536"/>
          </a:xfrm>
        </p:spPr>
        <p:txBody>
          <a:bodyPr>
            <a:noAutofit/>
          </a:bodyPr>
          <a:lstStyle/>
          <a:p>
            <a:pPr marL="68580" lvl="0" indent="0">
              <a:buNone/>
            </a:pPr>
            <a:r>
              <a:rPr lang="en-US" sz="1600" b="1" dirty="0" smtClean="0"/>
              <a:t>Geography Modules (30 ECTs)</a:t>
            </a:r>
          </a:p>
          <a:p>
            <a:pPr lvl="0"/>
            <a:r>
              <a:rPr lang="en-US" sz="1600" dirty="0" smtClean="0"/>
              <a:t>GG3056 </a:t>
            </a:r>
            <a:r>
              <a:rPr lang="en-US" sz="1600" dirty="0"/>
              <a:t>History and philosophy of geography  </a:t>
            </a:r>
            <a:r>
              <a:rPr lang="en-US" sz="1600" b="1" i="1" dirty="0" smtClean="0"/>
              <a:t>optional</a:t>
            </a:r>
            <a:endParaRPr lang="en-IE" sz="1600" i="1" dirty="0"/>
          </a:p>
          <a:p>
            <a:pPr lvl="0"/>
            <a:r>
              <a:rPr lang="en-US" sz="1600" dirty="0"/>
              <a:t>GG3028 Advanced research methods in geography </a:t>
            </a:r>
            <a:r>
              <a:rPr lang="en-US" sz="1600" dirty="0" smtClean="0"/>
              <a:t>1 </a:t>
            </a:r>
            <a:r>
              <a:rPr lang="en-US" sz="1600" b="1" i="1" dirty="0"/>
              <a:t>required for </a:t>
            </a:r>
            <a:r>
              <a:rPr lang="en-US" sz="1600" b="1" i="1" dirty="0" smtClean="0"/>
              <a:t>Geography </a:t>
            </a:r>
            <a:r>
              <a:rPr lang="en-US" sz="1600" b="1" i="1" dirty="0"/>
              <a:t>only in </a:t>
            </a:r>
            <a:r>
              <a:rPr lang="en-US" sz="1600" b="1" i="1" dirty="0" smtClean="0"/>
              <a:t>SS year</a:t>
            </a:r>
            <a:endParaRPr lang="en-IE" sz="1600" i="1" dirty="0"/>
          </a:p>
          <a:p>
            <a:pPr lvl="0"/>
            <a:r>
              <a:rPr lang="en-US" sz="1600" dirty="0"/>
              <a:t>GG3025 Advanced research methods </a:t>
            </a:r>
            <a:r>
              <a:rPr lang="en-US" sz="1600" dirty="0" smtClean="0"/>
              <a:t>in geography 2 </a:t>
            </a:r>
            <a:r>
              <a:rPr lang="en-US" sz="1600" b="1" i="1" dirty="0" smtClean="0"/>
              <a:t>required for Geography </a:t>
            </a:r>
            <a:r>
              <a:rPr lang="en-US" sz="1600" b="1" i="1" dirty="0"/>
              <a:t>only in the </a:t>
            </a:r>
            <a:r>
              <a:rPr lang="en-US" sz="1600" b="1" i="1" dirty="0" smtClean="0"/>
              <a:t>SS year</a:t>
            </a:r>
          </a:p>
          <a:p>
            <a:r>
              <a:rPr lang="en-IE" sz="1600" dirty="0"/>
              <a:t>GG3033 </a:t>
            </a:r>
            <a:r>
              <a:rPr lang="en-IE" sz="1600" dirty="0" smtClean="0"/>
              <a:t>Geographical Information: Data &amp; Tools </a:t>
            </a:r>
            <a:r>
              <a:rPr lang="en-IE" sz="1600" dirty="0"/>
              <a:t>(5 ECTS) </a:t>
            </a:r>
            <a:r>
              <a:rPr lang="en-IE" sz="1600" b="1" i="1" dirty="0"/>
              <a:t>(optional and restricted based on second year performance)</a:t>
            </a:r>
          </a:p>
          <a:p>
            <a:pPr lvl="0"/>
            <a:r>
              <a:rPr lang="en-IE" sz="1600" dirty="0" smtClean="0"/>
              <a:t>GG3034 </a:t>
            </a:r>
            <a:r>
              <a:rPr lang="en-IE" sz="1600" dirty="0"/>
              <a:t>Practical Physical Geography  </a:t>
            </a:r>
            <a:endParaRPr lang="en-IE" sz="1600" dirty="0" smtClean="0"/>
          </a:p>
          <a:p>
            <a:pPr lvl="0"/>
            <a:r>
              <a:rPr lang="en-IE" sz="1600" dirty="0" smtClean="0"/>
              <a:t>GG3037 </a:t>
            </a:r>
            <a:r>
              <a:rPr lang="en-IE" sz="1600" dirty="0"/>
              <a:t>Urban Economic Structure and </a:t>
            </a:r>
            <a:r>
              <a:rPr lang="en-IE" sz="1600" dirty="0" smtClean="0"/>
              <a:t>Re-generation</a:t>
            </a:r>
          </a:p>
          <a:p>
            <a:pPr lvl="0"/>
            <a:r>
              <a:rPr lang="en-IE" sz="1600" dirty="0" smtClean="0"/>
              <a:t>GG3039 Exploring the Sustainable City</a:t>
            </a:r>
          </a:p>
          <a:p>
            <a:pPr lvl="0"/>
            <a:r>
              <a:rPr lang="en-IE" sz="1600" dirty="0" smtClean="0"/>
              <a:t>GG3015 Globalisation</a:t>
            </a:r>
            <a:endParaRPr lang="en-IE" sz="1600" dirty="0"/>
          </a:p>
          <a:p>
            <a:r>
              <a:rPr lang="en-IE" sz="1600" dirty="0" smtClean="0"/>
              <a:t>GG3030 </a:t>
            </a:r>
            <a:r>
              <a:rPr lang="en-IE" sz="1600" dirty="0"/>
              <a:t>Environmental Governance </a:t>
            </a:r>
            <a:r>
              <a:rPr lang="en-IE" sz="1600" dirty="0" smtClean="0"/>
              <a:t>1</a:t>
            </a:r>
          </a:p>
          <a:p>
            <a:r>
              <a:rPr lang="en-IE" sz="1600" dirty="0" smtClean="0"/>
              <a:t>GG3054 </a:t>
            </a:r>
            <a:r>
              <a:rPr lang="en-IE" sz="1600" dirty="0"/>
              <a:t>Tropical </a:t>
            </a:r>
            <a:r>
              <a:rPr lang="en-IE" sz="1600" dirty="0" smtClean="0"/>
              <a:t>Environments</a:t>
            </a:r>
          </a:p>
          <a:p>
            <a:r>
              <a:rPr lang="en-IE" sz="1600" dirty="0" smtClean="0"/>
              <a:t>GG3055 Deserts of our Solar System</a:t>
            </a:r>
          </a:p>
          <a:p>
            <a:r>
              <a:rPr lang="en-IE" sz="1600" dirty="0" smtClean="0"/>
              <a:t>GG3477 Human Origins</a:t>
            </a:r>
          </a:p>
          <a:p>
            <a:r>
              <a:rPr lang="en-IE" sz="1600" dirty="0" smtClean="0"/>
              <a:t>GG3475 Glacial Geomorphology</a:t>
            </a:r>
          </a:p>
        </p:txBody>
      </p:sp>
    </p:spTree>
    <p:extLst>
      <p:ext uri="{BB962C8B-B14F-4D97-AF65-F5344CB8AC3E}">
        <p14:creationId xmlns:p14="http://schemas.microsoft.com/office/powerpoint/2010/main" val="999879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024744" cy="1143000"/>
          </a:xfrm>
        </p:spPr>
        <p:txBody>
          <a:bodyPr/>
          <a:lstStyle/>
          <a:p>
            <a:r>
              <a:rPr lang="en-IE" dirty="0" smtClean="0"/>
              <a:t>Final year options</a:t>
            </a:r>
            <a:endParaRPr lang="en-I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413262"/>
              </p:ext>
            </p:extLst>
          </p:nvPr>
        </p:nvGraphicFramePr>
        <p:xfrm>
          <a:off x="1042988" y="2060575"/>
          <a:ext cx="6777036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9012"/>
                <a:gridCol w="2259012"/>
                <a:gridCol w="2259012"/>
              </a:tblGrid>
              <a:tr h="370840">
                <a:tc>
                  <a:txBody>
                    <a:bodyPr/>
                    <a:lstStyle/>
                    <a:p>
                      <a:r>
                        <a:rPr lang="en-IE" dirty="0" smtClean="0"/>
                        <a:t>Option 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Requirements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JS contribution to final degree grade</a:t>
                      </a:r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 smtClean="0"/>
                        <a:t>Political Science &amp; Geography equally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Not applicable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n/a</a:t>
                      </a:r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 smtClean="0"/>
                        <a:t>Political Science only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See Calendar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JS performance accounts for 50% of final degree grade</a:t>
                      </a:r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dirty="0" smtClean="0"/>
                        <a:t>Geography only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See Calendar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dirty="0" smtClean="0"/>
                        <a:t>JS performance accounts for 50% of final degree grade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7167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692696"/>
            <a:ext cx="7024744" cy="1477968"/>
          </a:xfrm>
        </p:spPr>
        <p:txBody>
          <a:bodyPr/>
          <a:lstStyle/>
          <a:p>
            <a:r>
              <a:rPr lang="en-IE" dirty="0" smtClean="0"/>
              <a:t>Course Structure </a:t>
            </a:r>
            <a:br>
              <a:rPr lang="en-IE" dirty="0" smtClean="0"/>
            </a:br>
            <a:r>
              <a:rPr lang="en-IE" dirty="0" smtClean="0"/>
              <a:t>Senior </a:t>
            </a:r>
            <a:r>
              <a:rPr lang="en-IE" dirty="0" err="1" smtClean="0"/>
              <a:t>Sophister</a:t>
            </a:r>
            <a:r>
              <a:rPr lang="en-IE" dirty="0" smtClean="0"/>
              <a:t> Year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In </a:t>
            </a:r>
            <a:r>
              <a:rPr lang="en-US" b="1" i="1" dirty="0" smtClean="0"/>
              <a:t>Senior </a:t>
            </a:r>
            <a:r>
              <a:rPr lang="en-US" b="1" i="1" dirty="0" err="1" smtClean="0"/>
              <a:t>Sophister</a:t>
            </a:r>
            <a:r>
              <a:rPr lang="en-US" b="1" i="1" dirty="0" smtClean="0"/>
              <a:t> (fourth) year</a:t>
            </a:r>
            <a:r>
              <a:rPr lang="en-US" dirty="0" smtClean="0"/>
              <a:t> students have the following options</a:t>
            </a:r>
          </a:p>
          <a:p>
            <a:pPr marL="525780" lvl="0" indent="-457200">
              <a:buFont typeface="+mj-lt"/>
              <a:buAutoNum type="arabicPeriod"/>
            </a:pPr>
            <a:r>
              <a:rPr lang="en-US" dirty="0" smtClean="0"/>
              <a:t>Study political science and geography 50/50</a:t>
            </a:r>
            <a:endParaRPr lang="en-IE" dirty="0" smtClean="0"/>
          </a:p>
          <a:p>
            <a:pPr marL="525780" lvl="0" indent="-457200">
              <a:buFont typeface="+mj-lt"/>
              <a:buAutoNum type="arabicPeriod"/>
            </a:pPr>
            <a:r>
              <a:rPr lang="en-US" dirty="0" smtClean="0"/>
              <a:t>Specialize in Political Science only</a:t>
            </a:r>
          </a:p>
          <a:p>
            <a:pPr marL="525780" lvl="0" indent="-457200">
              <a:buFont typeface="+mj-lt"/>
              <a:buAutoNum type="arabicPeriod"/>
            </a:pPr>
            <a:endParaRPr lang="en-US" dirty="0" smtClean="0"/>
          </a:p>
          <a:p>
            <a:pPr marL="525780" lvl="0" indent="-457200">
              <a:buFont typeface="+mj-lt"/>
              <a:buAutoNum type="arabicPeriod"/>
            </a:pPr>
            <a:r>
              <a:rPr lang="en-US" dirty="0" smtClean="0"/>
              <a:t>Specialize in Geography only </a:t>
            </a:r>
            <a:endParaRPr lang="en-IE" dirty="0" smtClean="0"/>
          </a:p>
          <a:p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024744" cy="1143000"/>
          </a:xfrm>
        </p:spPr>
        <p:txBody>
          <a:bodyPr/>
          <a:lstStyle/>
          <a:p>
            <a:r>
              <a:rPr lang="en-US" dirty="0" err="1" smtClean="0"/>
              <a:t>PolSci</a:t>
            </a:r>
            <a:r>
              <a:rPr lang="en-US" dirty="0" smtClean="0"/>
              <a:t>/Geog 50/50  60 ECTS</a:t>
            </a:r>
            <a:endParaRPr lang="en-I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5474597"/>
              </p:ext>
            </p:extLst>
          </p:nvPr>
        </p:nvGraphicFramePr>
        <p:xfrm>
          <a:off x="1042988" y="1484784"/>
          <a:ext cx="6777038" cy="45994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8519"/>
                <a:gridCol w="3388519"/>
              </a:tblGrid>
              <a:tr h="576064">
                <a:tc>
                  <a:txBody>
                    <a:bodyPr/>
                    <a:lstStyle/>
                    <a:p>
                      <a:r>
                        <a:rPr lang="en-US" dirty="0" smtClean="0"/>
                        <a:t>Political Science (15 ECTS)</a:t>
                      </a:r>
                      <a:endParaRPr lang="en-I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Geography (5 &amp; 10 ECTS)</a:t>
                      </a:r>
                      <a:endParaRPr lang="en-I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E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PO4610</a:t>
                      </a:r>
                      <a:r>
                        <a:rPr lang="en-IE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Contemporary political theories</a:t>
                      </a:r>
                    </a:p>
                    <a:p>
                      <a:r>
                        <a:rPr lang="en-IE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PO4670</a:t>
                      </a:r>
                      <a:r>
                        <a:rPr lang="en-IE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Political Parties  </a:t>
                      </a:r>
                    </a:p>
                    <a:p>
                      <a:r>
                        <a:rPr lang="en-IE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PO4690</a:t>
                      </a:r>
                      <a:r>
                        <a:rPr lang="en-IE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Issues in contemporary politics  </a:t>
                      </a:r>
                    </a:p>
                    <a:p>
                      <a:r>
                        <a:rPr lang="en-IE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PO4700</a:t>
                      </a:r>
                      <a:r>
                        <a:rPr lang="en-IE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Contemporary international relations  </a:t>
                      </a:r>
                    </a:p>
                    <a:p>
                      <a:r>
                        <a:rPr lang="en-IE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 4710</a:t>
                      </a:r>
                      <a:r>
                        <a:rPr lang="en-IE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African politics  </a:t>
                      </a:r>
                    </a:p>
                    <a:p>
                      <a:r>
                        <a:rPr lang="en-IE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PO4740</a:t>
                      </a:r>
                      <a:r>
                        <a:rPr lang="en-IE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Topics in Political Science</a:t>
                      </a:r>
                    </a:p>
                    <a:p>
                      <a:r>
                        <a:rPr lang="en-IE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PO4750</a:t>
                      </a:r>
                      <a:r>
                        <a:rPr lang="en-IE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Chinese Politics</a:t>
                      </a:r>
                    </a:p>
                    <a:p>
                      <a:r>
                        <a:rPr lang="en-IE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PO4760</a:t>
                      </a:r>
                      <a:r>
                        <a:rPr lang="en-IE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The Politics of Policy-Making</a:t>
                      </a:r>
                    </a:p>
                    <a:p>
                      <a:r>
                        <a:rPr lang="en-IE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PO4770</a:t>
                      </a:r>
                      <a:r>
                        <a:rPr lang="en-IE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Political Psychology</a:t>
                      </a:r>
                    </a:p>
                    <a:p>
                      <a:endParaRPr lang="en-I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E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GG4066</a:t>
                      </a:r>
                      <a:r>
                        <a:rPr lang="en-IE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Historical Geography 1 </a:t>
                      </a:r>
                    </a:p>
                    <a:p>
                      <a:r>
                        <a:rPr lang="en-IE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GG4067</a:t>
                      </a:r>
                      <a:r>
                        <a:rPr lang="en-IE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Historical Geography 2 </a:t>
                      </a:r>
                    </a:p>
                    <a:p>
                      <a:r>
                        <a:rPr lang="en-IE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GG4026</a:t>
                      </a:r>
                      <a:r>
                        <a:rPr lang="en-IE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Environmental  Governance 2 </a:t>
                      </a:r>
                    </a:p>
                    <a:p>
                      <a:r>
                        <a:rPr lang="en-IE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GG4036</a:t>
                      </a:r>
                      <a:r>
                        <a:rPr lang="en-IE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Globalisation and African Development </a:t>
                      </a:r>
                    </a:p>
                    <a:p>
                      <a:r>
                        <a:rPr lang="en-IE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GG4061</a:t>
                      </a:r>
                      <a:r>
                        <a:rPr lang="en-IE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Understanding Environmental Change </a:t>
                      </a:r>
                    </a:p>
                    <a:p>
                      <a:r>
                        <a:rPr lang="en-IE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GG3475</a:t>
                      </a:r>
                      <a:r>
                        <a:rPr lang="en-IE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Glacial Geomorphology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GG3477</a:t>
                      </a:r>
                      <a:r>
                        <a:rPr lang="en-IE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Human Origins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E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GG4069</a:t>
                      </a:r>
                      <a:r>
                        <a:rPr lang="en-IE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Urban Geography: Cities, Space &amp; Culture</a:t>
                      </a:r>
                    </a:p>
                    <a:p>
                      <a:r>
                        <a:rPr lang="en-IE" sz="16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GG4070</a:t>
                      </a:r>
                      <a:r>
                        <a:rPr lang="en-IE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Stormy Geomorphology</a:t>
                      </a:r>
                    </a:p>
                    <a:p>
                      <a:endParaRPr lang="en-IE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Political Science only  </a:t>
            </a:r>
            <a:r>
              <a:rPr lang="en-US" sz="3600" dirty="0" smtClean="0"/>
              <a:t>(4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year)</a:t>
            </a:r>
            <a:endParaRPr lang="en-IE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7416940" cy="384165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All 15 ECTs</a:t>
            </a:r>
            <a:endParaRPr lang="en-IE" dirty="0" smtClean="0"/>
          </a:p>
          <a:p>
            <a:pPr>
              <a:buNone/>
            </a:pPr>
            <a:endParaRPr lang="en-US" dirty="0" smtClean="0"/>
          </a:p>
          <a:p>
            <a:r>
              <a:rPr lang="en-IE" b="1" dirty="0" smtClean="0"/>
              <a:t>PO4600</a:t>
            </a:r>
            <a:r>
              <a:rPr lang="en-IE" dirty="0" smtClean="0"/>
              <a:t> Research seminar in political science </a:t>
            </a:r>
            <a:r>
              <a:rPr lang="en-IE" b="1" dirty="0" smtClean="0"/>
              <a:t>required</a:t>
            </a:r>
            <a:endParaRPr lang="en-IE" dirty="0" smtClean="0"/>
          </a:p>
          <a:p>
            <a:r>
              <a:rPr lang="en-IE" b="1" dirty="0" smtClean="0"/>
              <a:t>PO4690</a:t>
            </a:r>
            <a:r>
              <a:rPr lang="en-IE" dirty="0" smtClean="0"/>
              <a:t> Issues in contemporary politics </a:t>
            </a:r>
            <a:r>
              <a:rPr lang="en-IE" b="1" dirty="0" smtClean="0"/>
              <a:t>required</a:t>
            </a:r>
          </a:p>
          <a:p>
            <a:pPr marL="68580" indent="0">
              <a:buNone/>
            </a:pPr>
            <a:endParaRPr lang="en-IE" dirty="0" smtClean="0"/>
          </a:p>
          <a:p>
            <a:r>
              <a:rPr lang="en-IE" b="1" dirty="0" smtClean="0"/>
              <a:t>PO4610</a:t>
            </a:r>
            <a:r>
              <a:rPr lang="en-IE" dirty="0" smtClean="0"/>
              <a:t> Contemporary political theories</a:t>
            </a:r>
          </a:p>
          <a:p>
            <a:r>
              <a:rPr lang="en-IE" b="1" dirty="0" smtClean="0"/>
              <a:t>PO4670</a:t>
            </a:r>
            <a:r>
              <a:rPr lang="en-IE" dirty="0" smtClean="0"/>
              <a:t> Political Parties    </a:t>
            </a:r>
          </a:p>
          <a:p>
            <a:r>
              <a:rPr lang="en-IE" b="1" dirty="0" smtClean="0"/>
              <a:t>PO4700</a:t>
            </a:r>
            <a:r>
              <a:rPr lang="en-IE" dirty="0" smtClean="0"/>
              <a:t> Contemporary international relations  </a:t>
            </a:r>
          </a:p>
          <a:p>
            <a:r>
              <a:rPr lang="en-IE" b="1" dirty="0" smtClean="0"/>
              <a:t>PO4710</a:t>
            </a:r>
            <a:r>
              <a:rPr lang="en-IE" dirty="0" smtClean="0"/>
              <a:t> African politics  </a:t>
            </a:r>
          </a:p>
          <a:p>
            <a:r>
              <a:rPr lang="en-IE" b="1" dirty="0" smtClean="0"/>
              <a:t>PO4740</a:t>
            </a:r>
            <a:r>
              <a:rPr lang="en-IE" dirty="0" smtClean="0"/>
              <a:t> Topics in Political Science</a:t>
            </a:r>
          </a:p>
          <a:p>
            <a:r>
              <a:rPr lang="en-IE" b="1" dirty="0" smtClean="0"/>
              <a:t>PO4750</a:t>
            </a:r>
            <a:r>
              <a:rPr lang="en-IE" dirty="0" smtClean="0"/>
              <a:t> Chinese Politics</a:t>
            </a:r>
          </a:p>
          <a:p>
            <a:r>
              <a:rPr lang="en-IE" b="1" dirty="0" smtClean="0"/>
              <a:t>PO4760</a:t>
            </a:r>
            <a:r>
              <a:rPr lang="en-IE" dirty="0" smtClean="0"/>
              <a:t> The Politics of Policy-Making</a:t>
            </a:r>
          </a:p>
          <a:p>
            <a:r>
              <a:rPr lang="en-IE" b="1" dirty="0" smtClean="0"/>
              <a:t>PO4770</a:t>
            </a:r>
            <a:r>
              <a:rPr lang="en-IE" dirty="0" smtClean="0"/>
              <a:t> Political Psychology</a:t>
            </a:r>
          </a:p>
          <a:p>
            <a:pPr>
              <a:buNone/>
            </a:pPr>
            <a:r>
              <a:rPr lang="en-IE" dirty="0" smtClean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024744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Geography only  </a:t>
            </a:r>
            <a:r>
              <a:rPr lang="en-US" sz="3200" dirty="0" smtClean="0"/>
              <a:t>(4</a:t>
            </a:r>
            <a:r>
              <a:rPr lang="en-US" sz="3200" baseline="30000" dirty="0" smtClean="0"/>
              <a:t>th</a:t>
            </a:r>
            <a:r>
              <a:rPr lang="en-US" sz="3200" dirty="0" smtClean="0"/>
              <a:t> year)</a:t>
            </a:r>
            <a:endParaRPr lang="en-IE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628800"/>
            <a:ext cx="7272924" cy="4536504"/>
          </a:xfrm>
        </p:spPr>
        <p:txBody>
          <a:bodyPr>
            <a:normAutofit fontScale="92500" lnSpcReduction="20000"/>
          </a:bodyPr>
          <a:lstStyle/>
          <a:p>
            <a:r>
              <a:rPr lang="en-IE" b="1" dirty="0" smtClean="0"/>
              <a:t>GG4030</a:t>
            </a:r>
            <a:r>
              <a:rPr lang="en-IE" dirty="0" smtClean="0"/>
              <a:t> Research dissertation (20 ECTS) </a:t>
            </a:r>
            <a:r>
              <a:rPr lang="en-IE" b="1" dirty="0" smtClean="0"/>
              <a:t>required</a:t>
            </a:r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r>
              <a:rPr lang="en-US" dirty="0" smtClean="0"/>
              <a:t>All 5 and/or 10 ECTs:</a:t>
            </a:r>
            <a:endParaRPr lang="en-IE" dirty="0" smtClean="0"/>
          </a:p>
          <a:p>
            <a:r>
              <a:rPr lang="en-IE" b="1" dirty="0" smtClean="0"/>
              <a:t>GG4066</a:t>
            </a:r>
            <a:r>
              <a:rPr lang="en-IE" dirty="0" smtClean="0"/>
              <a:t> Historical Geography 1 </a:t>
            </a:r>
          </a:p>
          <a:p>
            <a:r>
              <a:rPr lang="en-IE" b="1" dirty="0" smtClean="0"/>
              <a:t>GG4067</a:t>
            </a:r>
            <a:r>
              <a:rPr lang="en-IE" dirty="0" smtClean="0"/>
              <a:t> Historical Geography 2 </a:t>
            </a:r>
          </a:p>
          <a:p>
            <a:r>
              <a:rPr lang="en-IE" b="1" dirty="0" smtClean="0"/>
              <a:t>GG3475</a:t>
            </a:r>
            <a:r>
              <a:rPr lang="en-IE" dirty="0" smtClean="0"/>
              <a:t> Glacial Geomorphology</a:t>
            </a:r>
          </a:p>
          <a:p>
            <a:r>
              <a:rPr lang="en-IE" b="1" dirty="0" smtClean="0"/>
              <a:t>GG3477</a:t>
            </a:r>
            <a:r>
              <a:rPr lang="en-IE" dirty="0" smtClean="0"/>
              <a:t> Human Origins</a:t>
            </a:r>
          </a:p>
          <a:p>
            <a:r>
              <a:rPr lang="en-IE" b="1" dirty="0" smtClean="0"/>
              <a:t>GG4026</a:t>
            </a:r>
            <a:r>
              <a:rPr lang="en-IE" dirty="0" smtClean="0"/>
              <a:t> Environmental  Governance 2</a:t>
            </a:r>
          </a:p>
          <a:p>
            <a:r>
              <a:rPr lang="en-IE" b="1" dirty="0" smtClean="0"/>
              <a:t>GG4036</a:t>
            </a:r>
            <a:r>
              <a:rPr lang="en-IE" dirty="0" smtClean="0"/>
              <a:t> Globalisation </a:t>
            </a:r>
            <a:r>
              <a:rPr lang="en-IE" dirty="0"/>
              <a:t>&amp;</a:t>
            </a:r>
            <a:r>
              <a:rPr lang="en-IE" dirty="0" smtClean="0"/>
              <a:t> African Development </a:t>
            </a:r>
          </a:p>
          <a:p>
            <a:r>
              <a:rPr lang="en-IE" b="1" dirty="0" smtClean="0"/>
              <a:t>GG4061</a:t>
            </a:r>
            <a:r>
              <a:rPr lang="en-IE" dirty="0" smtClean="0"/>
              <a:t> Understanding Environmental Change</a:t>
            </a:r>
          </a:p>
          <a:p>
            <a:r>
              <a:rPr lang="en-IE" b="1" dirty="0" smtClean="0"/>
              <a:t>GG4062</a:t>
            </a:r>
            <a:r>
              <a:rPr lang="en-IE" dirty="0" smtClean="0"/>
              <a:t> Spatial Analysis using GIS </a:t>
            </a:r>
          </a:p>
          <a:p>
            <a:r>
              <a:rPr lang="en-IE" b="1" dirty="0" smtClean="0"/>
              <a:t>GG4069</a:t>
            </a:r>
            <a:r>
              <a:rPr lang="en-IE" dirty="0" smtClean="0"/>
              <a:t> Urban Geography: Cities, Space and Culture</a:t>
            </a:r>
          </a:p>
          <a:p>
            <a:r>
              <a:rPr lang="en-IE" dirty="0" smtClean="0"/>
              <a:t>Etc.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Broad Curriculum/ Language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628800"/>
            <a:ext cx="6777317" cy="4203829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b="1" i="1" dirty="0" smtClean="0"/>
              <a:t>SF</a:t>
            </a:r>
            <a:r>
              <a:rPr lang="en-US" dirty="0" smtClean="0"/>
              <a:t> - one module (10 ECTS) in </a:t>
            </a:r>
            <a:r>
              <a:rPr lang="en-US" b="1" i="1" dirty="0" err="1" smtClean="0"/>
              <a:t>PolSci</a:t>
            </a:r>
            <a:r>
              <a:rPr lang="en-US" b="1" i="1" dirty="0" smtClean="0"/>
              <a:t> </a:t>
            </a:r>
            <a:r>
              <a:rPr lang="en-US" dirty="0" smtClean="0"/>
              <a:t>can be replaced with two modules (5 ECTS each) from the BC and Language.</a:t>
            </a:r>
          </a:p>
          <a:p>
            <a:pPr lvl="0"/>
            <a:endParaRPr lang="en-IE" dirty="0" smtClean="0"/>
          </a:p>
          <a:p>
            <a:pPr lvl="0"/>
            <a:r>
              <a:rPr lang="en-US" b="1" i="1" dirty="0" smtClean="0"/>
              <a:t>JS</a:t>
            </a:r>
            <a:r>
              <a:rPr lang="en-US" dirty="0" smtClean="0"/>
              <a:t> – two modules (10 ECTS) of </a:t>
            </a:r>
            <a:r>
              <a:rPr lang="en-US" b="1" i="1" dirty="0" smtClean="0"/>
              <a:t>elective Geog </a:t>
            </a:r>
            <a:r>
              <a:rPr lang="en-US" dirty="0" smtClean="0"/>
              <a:t>modules can be replaced with BC and Language.  </a:t>
            </a:r>
          </a:p>
          <a:p>
            <a:pPr lvl="0"/>
            <a:endParaRPr lang="en-IE" dirty="0" smtClean="0"/>
          </a:p>
          <a:p>
            <a:r>
              <a:rPr lang="en-US" b="1" i="1" dirty="0" smtClean="0"/>
              <a:t>SS</a:t>
            </a:r>
            <a:r>
              <a:rPr lang="en-US" dirty="0" smtClean="0"/>
              <a:t> – (If not done in </a:t>
            </a:r>
            <a:r>
              <a:rPr lang="en-US" b="1" i="1" dirty="0" smtClean="0"/>
              <a:t>JS</a:t>
            </a:r>
            <a:r>
              <a:rPr lang="en-US" dirty="0" smtClean="0"/>
              <a:t>) </a:t>
            </a:r>
            <a:r>
              <a:rPr lang="en-US" b="1" i="1" dirty="0" smtClean="0"/>
              <a:t>Geography only students</a:t>
            </a:r>
            <a:r>
              <a:rPr lang="en-US" dirty="0" smtClean="0"/>
              <a:t> can replace 5 -20 ECTS worth of elective Geog modules with outside modules including BC/Language.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476672"/>
            <a:ext cx="7024744" cy="1143000"/>
          </a:xfrm>
        </p:spPr>
        <p:txBody>
          <a:bodyPr/>
          <a:lstStyle/>
          <a:p>
            <a:r>
              <a:rPr lang="en-US" dirty="0" smtClean="0"/>
              <a:t>Study Abroad Options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916832"/>
            <a:ext cx="6777317" cy="4392488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PolSci</a:t>
            </a:r>
            <a:r>
              <a:rPr lang="en-US" dirty="0" smtClean="0"/>
              <a:t> &amp; Geog follow the rules for Two-Subject </a:t>
            </a:r>
            <a:r>
              <a:rPr lang="en-US" dirty="0" err="1" smtClean="0"/>
              <a:t>Moderatorship</a:t>
            </a:r>
            <a:r>
              <a:rPr lang="en-US" dirty="0" smtClean="0"/>
              <a:t> (TSM) for </a:t>
            </a:r>
            <a:r>
              <a:rPr lang="en-US" b="1" dirty="0" smtClean="0"/>
              <a:t>Erasmus</a:t>
            </a:r>
            <a:r>
              <a:rPr lang="en-US" dirty="0" smtClean="0"/>
              <a:t> and Socrates exchanges</a:t>
            </a:r>
          </a:p>
          <a:p>
            <a:r>
              <a:rPr lang="en-US" dirty="0" smtClean="0"/>
              <a:t>Erasmus </a:t>
            </a:r>
            <a:r>
              <a:rPr lang="en-US" dirty="0" err="1" smtClean="0"/>
              <a:t>co-ordinator</a:t>
            </a:r>
            <a:r>
              <a:rPr lang="en-US" dirty="0" smtClean="0"/>
              <a:t> in Geography: </a:t>
            </a:r>
          </a:p>
          <a:p>
            <a:pPr marL="68580" indent="0">
              <a:buNone/>
            </a:pPr>
            <a:r>
              <a:rPr lang="en-US" dirty="0" smtClean="0"/>
              <a:t>    Prof. Mark Hennessy</a:t>
            </a:r>
            <a:r>
              <a:rPr lang="en-US" dirty="0"/>
              <a:t>: </a:t>
            </a:r>
            <a:r>
              <a:rPr lang="en-US" dirty="0" smtClean="0">
                <a:hlinkClick r:id="rId2"/>
              </a:rPr>
              <a:t>MHNNESSY@tcd.ie</a:t>
            </a:r>
            <a:endParaRPr lang="en-US" dirty="0" smtClean="0"/>
          </a:p>
          <a:p>
            <a:r>
              <a:rPr lang="en-US" dirty="0"/>
              <a:t>Erasmus </a:t>
            </a:r>
            <a:r>
              <a:rPr lang="en-US" dirty="0" err="1"/>
              <a:t>co-ordinator</a:t>
            </a:r>
            <a:r>
              <a:rPr lang="en-US" dirty="0"/>
              <a:t> in </a:t>
            </a:r>
            <a:r>
              <a:rPr lang="en-US" dirty="0" smtClean="0"/>
              <a:t>Political Science: </a:t>
            </a:r>
            <a:endParaRPr lang="en-US" dirty="0"/>
          </a:p>
          <a:p>
            <a:pPr marL="68580" indent="0">
              <a:buNone/>
            </a:pPr>
            <a:r>
              <a:rPr lang="en-US" dirty="0"/>
              <a:t>    Prof. </a:t>
            </a:r>
            <a:r>
              <a:rPr lang="en-US" dirty="0" smtClean="0"/>
              <a:t>Emanuel Coman: </a:t>
            </a:r>
            <a:r>
              <a:rPr lang="en-IE" dirty="0" err="1" smtClean="0">
                <a:hlinkClick r:id="rId3"/>
              </a:rPr>
              <a:t>comane</a:t>
            </a:r>
            <a:r>
              <a:rPr lang="en-US" dirty="0" smtClean="0">
                <a:hlinkClick r:id="rId3"/>
              </a:rPr>
              <a:t>@tcd.ie</a:t>
            </a:r>
            <a:r>
              <a:rPr lang="en-US" dirty="0" smtClean="0"/>
              <a:t> </a:t>
            </a:r>
          </a:p>
          <a:p>
            <a:r>
              <a:rPr lang="en-US" dirty="0" smtClean="0"/>
              <a:t>JS year</a:t>
            </a:r>
          </a:p>
          <a:p>
            <a:r>
              <a:rPr lang="en-US" dirty="0" smtClean="0"/>
              <a:t>Full year: must study and pass at least 45 ECTs in the host University. Half-year:  22.5 ECTS (strongly advised to take more)</a:t>
            </a:r>
          </a:p>
          <a:p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404664"/>
            <a:ext cx="7024744" cy="108012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Examinations and Assessments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556792"/>
            <a:ext cx="6777317" cy="439248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Most </a:t>
            </a:r>
            <a:r>
              <a:rPr lang="en-US" dirty="0" err="1" smtClean="0"/>
              <a:t>PolSci</a:t>
            </a:r>
            <a:r>
              <a:rPr lang="en-US" dirty="0" smtClean="0"/>
              <a:t> modules and Geog modules are assessed  by a combination of examination and course work</a:t>
            </a:r>
          </a:p>
          <a:p>
            <a:endParaRPr lang="en-US" dirty="0" smtClean="0"/>
          </a:p>
          <a:p>
            <a:r>
              <a:rPr lang="en-US" dirty="0" smtClean="0"/>
              <a:t>The proportions differ depending on the lecturer/module co-</a:t>
            </a:r>
            <a:r>
              <a:rPr lang="en-US" dirty="0" err="1" smtClean="0"/>
              <a:t>ordinator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All modules require</a:t>
            </a:r>
          </a:p>
          <a:p>
            <a:pPr lvl="1"/>
            <a:r>
              <a:rPr lang="en-US" dirty="0" smtClean="0"/>
              <a:t>Sustained work throughout the year</a:t>
            </a:r>
          </a:p>
          <a:p>
            <a:pPr lvl="1"/>
            <a:r>
              <a:rPr lang="en-US" dirty="0" smtClean="0"/>
              <a:t>Analytical thinking</a:t>
            </a:r>
          </a:p>
          <a:p>
            <a:pPr lvl="1"/>
            <a:r>
              <a:rPr lang="en-US" dirty="0" smtClean="0"/>
              <a:t>Reading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17160"/>
          </a:xfrm>
        </p:spPr>
        <p:txBody>
          <a:bodyPr/>
          <a:lstStyle/>
          <a:p>
            <a:r>
              <a:rPr lang="en-US" dirty="0" smtClean="0"/>
              <a:t>Career Opportunities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132856"/>
            <a:ext cx="6777317" cy="417646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Public and European affairs</a:t>
            </a:r>
          </a:p>
          <a:p>
            <a:r>
              <a:rPr lang="en-US" dirty="0" smtClean="0"/>
              <a:t>Overseas assistance</a:t>
            </a:r>
          </a:p>
          <a:p>
            <a:r>
              <a:rPr lang="en-US" dirty="0" smtClean="0"/>
              <a:t>Resource management and risk assessment</a:t>
            </a:r>
          </a:p>
          <a:p>
            <a:r>
              <a:rPr lang="en-US" dirty="0" smtClean="0"/>
              <a:t>Environment-related advice to governments and industry</a:t>
            </a:r>
          </a:p>
          <a:p>
            <a:r>
              <a:rPr lang="en-US" dirty="0" smtClean="0"/>
              <a:t>Teaching at second or third level</a:t>
            </a:r>
          </a:p>
          <a:p>
            <a:r>
              <a:rPr lang="en-US" dirty="0" smtClean="0"/>
              <a:t>Research</a:t>
            </a:r>
          </a:p>
          <a:p>
            <a:r>
              <a:rPr lang="en-US" dirty="0" smtClean="0"/>
              <a:t>Consultancy</a:t>
            </a:r>
          </a:p>
          <a:p>
            <a:r>
              <a:rPr lang="en-US" dirty="0" smtClean="0"/>
              <a:t>Etc…</a:t>
            </a:r>
            <a:endParaRPr lang="en-IE" dirty="0" smtClean="0"/>
          </a:p>
          <a:p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836712"/>
            <a:ext cx="7024744" cy="792088"/>
          </a:xfrm>
        </p:spPr>
        <p:txBody>
          <a:bodyPr>
            <a:normAutofit/>
          </a:bodyPr>
          <a:lstStyle/>
          <a:p>
            <a:r>
              <a:rPr lang="en-IE" dirty="0" smtClean="0"/>
              <a:t>Why Politics &amp; Geography?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844824"/>
            <a:ext cx="6777317" cy="4464496"/>
          </a:xfrm>
        </p:spPr>
        <p:txBody>
          <a:bodyPr>
            <a:normAutofit fontScale="92500" lnSpcReduction="10000"/>
          </a:bodyPr>
          <a:lstStyle/>
          <a:p>
            <a:r>
              <a:rPr lang="en-IE" b="1" dirty="0" smtClean="0"/>
              <a:t>Globalisation: changing international economic, political, security &amp; environ. contexts;</a:t>
            </a:r>
          </a:p>
          <a:p>
            <a:r>
              <a:rPr lang="en-IE" dirty="0" smtClean="0"/>
              <a:t>Understand relationships between the Earth’s natural and human phenomena and its political and institutions and systems;</a:t>
            </a:r>
          </a:p>
          <a:p>
            <a:r>
              <a:rPr lang="en-IE" b="1" dirty="0" smtClean="0"/>
              <a:t>Geo-politics: </a:t>
            </a:r>
            <a:r>
              <a:rPr lang="en-IE" dirty="0" smtClean="0"/>
              <a:t>how the great powers influence other parts of the planet;</a:t>
            </a:r>
          </a:p>
          <a:p>
            <a:r>
              <a:rPr lang="en-IE" b="1" dirty="0" smtClean="0"/>
              <a:t>Political geography: </a:t>
            </a:r>
            <a:r>
              <a:rPr lang="en-IE" dirty="0" smtClean="0"/>
              <a:t>e.g. geographical differences in voting patterns</a:t>
            </a:r>
          </a:p>
          <a:p>
            <a:r>
              <a:rPr lang="en-IE" b="1" dirty="0" smtClean="0"/>
              <a:t>Environmental politics / Politics of the environment: </a:t>
            </a:r>
            <a:r>
              <a:rPr lang="en-IE" dirty="0" smtClean="0"/>
              <a:t>Need </a:t>
            </a:r>
            <a:r>
              <a:rPr lang="en-IE" dirty="0"/>
              <a:t>for interdisciplinary understandings of socio-environ. issues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019281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404664"/>
            <a:ext cx="7024744" cy="720080"/>
          </a:xfrm>
        </p:spPr>
        <p:txBody>
          <a:bodyPr/>
          <a:lstStyle/>
          <a:p>
            <a:r>
              <a:rPr lang="en-US" dirty="0" smtClean="0"/>
              <a:t>Where to find ……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124744"/>
            <a:ext cx="7560956" cy="5400600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/>
              <a:t>The Course Office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Room 3023, Level 3, Arts Building</a:t>
            </a:r>
          </a:p>
          <a:p>
            <a:pPr marL="365760" lvl="1" indent="0">
              <a:buNone/>
            </a:pPr>
            <a:endParaRPr lang="en-US" dirty="0" smtClean="0"/>
          </a:p>
          <a:p>
            <a:r>
              <a:rPr lang="en-US" dirty="0" smtClean="0"/>
              <a:t>The </a:t>
            </a:r>
            <a:r>
              <a:rPr lang="en-US" b="1" dirty="0"/>
              <a:t>political science office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2 College Green, next to Starbucks</a:t>
            </a:r>
          </a:p>
          <a:p>
            <a:pPr marL="365760" lvl="1" indent="0">
              <a:buNone/>
            </a:pPr>
            <a:endParaRPr lang="en-US" dirty="0" smtClean="0"/>
          </a:p>
          <a:p>
            <a:r>
              <a:rPr lang="en-US" dirty="0" smtClean="0"/>
              <a:t>The </a:t>
            </a:r>
            <a:r>
              <a:rPr lang="en-US" b="1" dirty="0" smtClean="0"/>
              <a:t>geography office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In the Museum Building ………………………..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The </a:t>
            </a:r>
            <a:r>
              <a:rPr lang="en-US" b="1" dirty="0" smtClean="0"/>
              <a:t>course handbook</a:t>
            </a:r>
            <a:r>
              <a:rPr lang="en-US" dirty="0" smtClean="0"/>
              <a:t>?</a:t>
            </a:r>
          </a:p>
          <a:p>
            <a:pPr marL="617220" lvl="2"/>
            <a:r>
              <a:rPr lang="en-US" sz="1800" dirty="0">
                <a:hlinkClick r:id="rId2"/>
              </a:rPr>
              <a:t>https://www.tcd.ie/Political_Science/undergraduate/political-science-geography/assets/PSG_Handbook_1718[2].</a:t>
            </a:r>
            <a:r>
              <a:rPr lang="en-US" sz="1800" dirty="0" smtClean="0">
                <a:hlinkClick r:id="rId2"/>
              </a:rPr>
              <a:t>pdf</a:t>
            </a:r>
            <a:endParaRPr lang="en-US" sz="1800" dirty="0" smtClean="0"/>
          </a:p>
          <a:p>
            <a:pPr marL="617220" lvl="2"/>
            <a:r>
              <a:rPr lang="en-US" dirty="0" smtClean="0"/>
              <a:t>Information on the </a:t>
            </a:r>
            <a:r>
              <a:rPr lang="en-US" b="1" dirty="0" smtClean="0"/>
              <a:t>modules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Blackboard</a:t>
            </a:r>
          </a:p>
          <a:p>
            <a:pPr lvl="1"/>
            <a:r>
              <a:rPr lang="en-US" dirty="0" smtClean="0"/>
              <a:t>Geography: </a:t>
            </a: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www.tcd.ie/Geography/undergraduate/</a:t>
            </a:r>
            <a:endParaRPr lang="en-US" dirty="0"/>
          </a:p>
          <a:p>
            <a:pPr lvl="1"/>
            <a:r>
              <a:rPr lang="en-US" dirty="0" smtClean="0"/>
              <a:t>Political Science</a:t>
            </a:r>
            <a:r>
              <a:rPr lang="en-US" dirty="0"/>
              <a:t>: </a:t>
            </a:r>
            <a:r>
              <a:rPr lang="en-US" dirty="0">
                <a:hlinkClick r:id="rId4"/>
              </a:rPr>
              <a:t>http://www.tcd.ie/Political_Science/undergraduate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b="1" dirty="0" smtClean="0"/>
              <a:t>Rules and regulations </a:t>
            </a:r>
            <a:r>
              <a:rPr lang="en-US" dirty="0" smtClean="0"/>
              <a:t>relating to this course?</a:t>
            </a:r>
          </a:p>
          <a:p>
            <a:pPr lvl="1"/>
            <a:r>
              <a:rPr lang="en-US" dirty="0" smtClean="0"/>
              <a:t>College calendar </a:t>
            </a:r>
            <a:r>
              <a:rPr lang="en-US" dirty="0">
                <a:hlinkClick r:id="rId5"/>
              </a:rPr>
              <a:t>http://www.tcd.ie/calendar</a:t>
            </a:r>
            <a:r>
              <a:rPr lang="en-US" dirty="0" smtClean="0">
                <a:hlinkClick r:id="rId5"/>
              </a:rPr>
              <a:t>/</a:t>
            </a:r>
            <a:r>
              <a:rPr lang="en-US" dirty="0" smtClean="0"/>
              <a:t>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764704"/>
            <a:ext cx="2448272" cy="1943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648" y="3510136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IE" sz="4400" b="1" dirty="0" smtClean="0"/>
              <a:t>Thank you</a:t>
            </a:r>
            <a:endParaRPr lang="en-IE" sz="4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7931" y="836712"/>
            <a:ext cx="3758285" cy="2825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572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IE" sz="6000" dirty="0">
                <a:solidFill>
                  <a:schemeClr val="tx1"/>
                </a:solidFill>
              </a:rPr>
              <a:t>Join </a:t>
            </a:r>
            <a:r>
              <a:rPr lang="en-IE" sz="6000" b="1" dirty="0" smtClean="0"/>
              <a:t>GEOGSOC!</a:t>
            </a:r>
            <a:endParaRPr lang="en-IE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1640" y="5899705"/>
            <a:ext cx="6552844" cy="673300"/>
          </a:xfrm>
        </p:spPr>
        <p:txBody>
          <a:bodyPr>
            <a:normAutofit/>
          </a:bodyPr>
          <a:lstStyle/>
          <a:p>
            <a:r>
              <a:rPr lang="en-IE" b="1" dirty="0" smtClean="0"/>
              <a:t>ALSO ON FACEBOOK AND TWITTER!</a:t>
            </a:r>
            <a:endParaRPr lang="en-IE" b="1" dirty="0"/>
          </a:p>
        </p:txBody>
      </p:sp>
      <p:pic>
        <p:nvPicPr>
          <p:cNvPr id="1027" name="Picture 3" descr="C:\Users\sokolm\Pictures\GEOGSOC 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429000"/>
            <a:ext cx="2160240" cy="21602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372200" y="2051556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600" b="1" dirty="0" smtClean="0"/>
              <a:t>EMAIL:</a:t>
            </a:r>
          </a:p>
          <a:p>
            <a:r>
              <a:rPr lang="en-IE" sz="1600" dirty="0" smtClean="0"/>
              <a:t>geogsoc@csc.tcd.ie</a:t>
            </a:r>
            <a:r>
              <a:rPr lang="en-IE" sz="2000" dirty="0" smtClean="0"/>
              <a:t> </a:t>
            </a:r>
            <a:endParaRPr lang="en-IE" sz="2000" dirty="0"/>
          </a:p>
        </p:txBody>
      </p:sp>
      <p:pic>
        <p:nvPicPr>
          <p:cNvPr id="5" name="Picture 2" descr="C:\Users\Administrator\Documents\TCD - Other\TCD - GEOGSOC\GeogSoc new website 2014\GeographyTrinity College Dublin, The University of Dublin, Ireland_files\GeogSoc2014_1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964060"/>
            <a:ext cx="5160292" cy="3600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422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692696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en-IE" dirty="0" smtClean="0"/>
              <a:t>Political Science and Geography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0" y="2204864"/>
            <a:ext cx="6777317" cy="4129684"/>
          </a:xfrm>
        </p:spPr>
        <p:txBody>
          <a:bodyPr>
            <a:normAutofit/>
          </a:bodyPr>
          <a:lstStyle/>
          <a:p>
            <a:pPr lvl="1"/>
            <a:r>
              <a:rPr lang="en-IE" sz="2400" b="1" dirty="0" smtClean="0"/>
              <a:t>Programme Director: </a:t>
            </a:r>
          </a:p>
          <a:p>
            <a:pPr marL="685800" lvl="2" indent="0">
              <a:buNone/>
            </a:pPr>
            <a:r>
              <a:rPr lang="en-IE" b="1" dirty="0" smtClean="0"/>
              <a:t>	Raj Chari</a:t>
            </a:r>
            <a:r>
              <a:rPr lang="en-IE" sz="1800" b="1" dirty="0" smtClean="0"/>
              <a:t>, </a:t>
            </a:r>
            <a:r>
              <a:rPr lang="en-IE" sz="1800" dirty="0" smtClean="0">
                <a:hlinkClick r:id="rId2"/>
              </a:rPr>
              <a:t>charir@tcd.ie</a:t>
            </a:r>
            <a:r>
              <a:rPr lang="en-IE" sz="1800" dirty="0" smtClean="0"/>
              <a:t>;</a:t>
            </a:r>
            <a:r>
              <a:rPr lang="en-IE" sz="1800" b="1" dirty="0" smtClean="0"/>
              <a:t> </a:t>
            </a:r>
          </a:p>
          <a:p>
            <a:pPr marL="365760" lvl="1" indent="0">
              <a:buNone/>
            </a:pPr>
            <a:r>
              <a:rPr lang="en-IE" dirty="0"/>
              <a:t> </a:t>
            </a:r>
            <a:r>
              <a:rPr lang="en-IE" dirty="0" smtClean="0"/>
              <a:t>   	</a:t>
            </a:r>
            <a:r>
              <a:rPr lang="en-IE" sz="2000" dirty="0" smtClean="0"/>
              <a:t>Room 4.04, Department </a:t>
            </a:r>
            <a:r>
              <a:rPr lang="en-IE" sz="2000" dirty="0"/>
              <a:t>of Political </a:t>
            </a:r>
            <a:r>
              <a:rPr lang="en-IE" sz="2000" dirty="0" smtClean="0"/>
              <a:t>Science</a:t>
            </a:r>
          </a:p>
          <a:p>
            <a:pPr marL="365760" lvl="1" indent="0">
              <a:buNone/>
            </a:pPr>
            <a:endParaRPr lang="en-IE" sz="1400" dirty="0" smtClean="0"/>
          </a:p>
          <a:p>
            <a:pPr lvl="1"/>
            <a:r>
              <a:rPr lang="en-IE" sz="2400" b="1" dirty="0" smtClean="0"/>
              <a:t>Geography coordinator</a:t>
            </a:r>
            <a:r>
              <a:rPr lang="en-IE" sz="2000" b="1" dirty="0" smtClean="0"/>
              <a:t>: </a:t>
            </a:r>
          </a:p>
          <a:p>
            <a:pPr marL="685800" lvl="2" indent="0">
              <a:buNone/>
            </a:pPr>
            <a:r>
              <a:rPr lang="en-IE" sz="1800" b="1" dirty="0" smtClean="0"/>
              <a:t>	</a:t>
            </a:r>
            <a:r>
              <a:rPr lang="en-IE" b="1" dirty="0" smtClean="0"/>
              <a:t>Patrick Bresnihan</a:t>
            </a:r>
            <a:r>
              <a:rPr lang="en-IE" b="1" dirty="0"/>
              <a:t> </a:t>
            </a:r>
            <a:r>
              <a:rPr lang="en-IE" dirty="0" smtClean="0">
                <a:hlinkClick r:id="rId3"/>
              </a:rPr>
              <a:t>bresnip@tcd.ie</a:t>
            </a:r>
            <a:r>
              <a:rPr lang="en-IE" dirty="0" smtClean="0"/>
              <a:t>; </a:t>
            </a:r>
          </a:p>
          <a:p>
            <a:pPr marL="685800" lvl="2" indent="0">
              <a:buNone/>
            </a:pPr>
            <a:r>
              <a:rPr lang="en-IE" dirty="0"/>
              <a:t>	</a:t>
            </a:r>
            <a:r>
              <a:rPr lang="en-IE" dirty="0" smtClean="0"/>
              <a:t>Museum Building</a:t>
            </a:r>
          </a:p>
        </p:txBody>
      </p:sp>
    </p:spTree>
    <p:extLst>
      <p:ext uri="{BB962C8B-B14F-4D97-AF65-F5344CB8AC3E}">
        <p14:creationId xmlns:p14="http://schemas.microsoft.com/office/powerpoint/2010/main" val="1855307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043490" y="692696"/>
            <a:ext cx="7024744" cy="1143000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IE" dirty="0" smtClean="0"/>
              <a:t>Political Science and Geography - Administration</a:t>
            </a:r>
            <a:endParaRPr lang="en-IE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1043490" y="2204864"/>
            <a:ext cx="6777317" cy="412968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342900"/>
            <a:r>
              <a:rPr lang="en-IE" b="1" dirty="0" smtClean="0"/>
              <a:t>Course Administration:</a:t>
            </a:r>
            <a:endParaRPr lang="en-IE" b="1" dirty="0"/>
          </a:p>
          <a:p>
            <a:pPr lvl="1"/>
            <a:r>
              <a:rPr lang="en-IE" sz="2000" b="1" dirty="0"/>
              <a:t>Course Administrator: Martina Ní </a:t>
            </a:r>
            <a:r>
              <a:rPr lang="en-IE" sz="2000" b="1" dirty="0" err="1"/>
              <a:t>Chochláin</a:t>
            </a:r>
            <a:endParaRPr lang="en-IE" sz="2000" b="1" dirty="0"/>
          </a:p>
          <a:p>
            <a:pPr marL="365760" lvl="1" indent="0">
              <a:buNone/>
            </a:pPr>
            <a:r>
              <a:rPr lang="en-IE" sz="2000" dirty="0"/>
              <a:t>    </a:t>
            </a:r>
            <a:r>
              <a:rPr lang="en-IE" sz="2000" dirty="0">
                <a:hlinkClick r:id="rId2"/>
              </a:rPr>
              <a:t>nichoclm@tcd.ie</a:t>
            </a:r>
            <a:r>
              <a:rPr lang="en-IE" sz="2000" dirty="0"/>
              <a:t>; Room 3023, Arts </a:t>
            </a:r>
            <a:r>
              <a:rPr lang="en-IE" sz="2000" dirty="0" smtClean="0"/>
              <a:t>Building</a:t>
            </a:r>
          </a:p>
          <a:p>
            <a:pPr marL="365760" lvl="1" indent="0">
              <a:buNone/>
            </a:pPr>
            <a:endParaRPr lang="en-IE" sz="2000" dirty="0"/>
          </a:p>
          <a:p>
            <a:pPr marL="457200" indent="-342900"/>
            <a:r>
              <a:rPr lang="en-IE" b="1" dirty="0" smtClean="0"/>
              <a:t>Local Administration:</a:t>
            </a:r>
            <a:endParaRPr lang="en-IE" b="1" dirty="0"/>
          </a:p>
          <a:p>
            <a:pPr lvl="1"/>
            <a:r>
              <a:rPr lang="en-IE" sz="2000" b="1" dirty="0" smtClean="0"/>
              <a:t>Political Science: </a:t>
            </a:r>
            <a:r>
              <a:rPr lang="en-IE" sz="2000" b="1" dirty="0" err="1" smtClean="0"/>
              <a:t>Raimonda</a:t>
            </a:r>
            <a:r>
              <a:rPr lang="en-IE" sz="2000" b="1" dirty="0"/>
              <a:t> </a:t>
            </a:r>
            <a:r>
              <a:rPr lang="en-IE" sz="2000" b="1" dirty="0" err="1" smtClean="0"/>
              <a:t>Elvikyte</a:t>
            </a:r>
            <a:endParaRPr lang="en-IE" sz="2000" b="1" dirty="0"/>
          </a:p>
          <a:p>
            <a:pPr marL="365760" lvl="1" indent="0">
              <a:buNone/>
            </a:pPr>
            <a:r>
              <a:rPr lang="en-IE" sz="2000" dirty="0"/>
              <a:t>    </a:t>
            </a:r>
            <a:r>
              <a:rPr lang="en-IE" sz="2000" dirty="0" smtClean="0">
                <a:hlinkClick r:id="rId3"/>
              </a:rPr>
              <a:t>polsci@tcd.ie</a:t>
            </a:r>
            <a:r>
              <a:rPr lang="en-IE" sz="2000" dirty="0" smtClean="0"/>
              <a:t> ; </a:t>
            </a:r>
            <a:r>
              <a:rPr lang="en-IE" sz="2000" dirty="0"/>
              <a:t>Room </a:t>
            </a:r>
            <a:r>
              <a:rPr lang="en-IE" sz="2000" dirty="0" smtClean="0"/>
              <a:t>5.02, College Green</a:t>
            </a:r>
          </a:p>
          <a:p>
            <a:pPr lvl="1"/>
            <a:r>
              <a:rPr lang="en-IE" sz="2000" b="1" dirty="0" smtClean="0"/>
              <a:t>Geography: Mary Forde</a:t>
            </a:r>
            <a:endParaRPr lang="en-IE" sz="2000" b="1" dirty="0"/>
          </a:p>
          <a:p>
            <a:pPr marL="365760" lvl="1" indent="0">
              <a:buNone/>
            </a:pPr>
            <a:r>
              <a:rPr lang="en-IE" sz="2000" dirty="0"/>
              <a:t>    </a:t>
            </a:r>
            <a:r>
              <a:rPr lang="en-IE" sz="2000" dirty="0" smtClean="0">
                <a:hlinkClick r:id="rId4"/>
              </a:rPr>
              <a:t>geog@tcd.ie</a:t>
            </a:r>
            <a:r>
              <a:rPr lang="en-IE" sz="2000" dirty="0" smtClean="0"/>
              <a:t> </a:t>
            </a:r>
            <a:r>
              <a:rPr lang="en-IE" sz="2000" dirty="0"/>
              <a:t>; </a:t>
            </a:r>
            <a:r>
              <a:rPr lang="en-IE" sz="2000" dirty="0" smtClean="0"/>
              <a:t>Museum Building</a:t>
            </a:r>
            <a:endParaRPr lang="en-IE" sz="2000" dirty="0"/>
          </a:p>
          <a:p>
            <a:pPr marL="365760" lvl="1" indent="0">
              <a:buNone/>
            </a:pPr>
            <a:endParaRPr lang="en-IE" sz="2000" dirty="0"/>
          </a:p>
          <a:p>
            <a:pPr marL="365760" lvl="1" indent="0">
              <a:buFont typeface="Wingdings 2" pitchFamily="18" charset="2"/>
              <a:buNone/>
            </a:pPr>
            <a:endParaRPr lang="en-IE" sz="2000" dirty="0"/>
          </a:p>
        </p:txBody>
      </p:sp>
    </p:spTree>
    <p:extLst>
      <p:ext uri="{BB962C8B-B14F-4D97-AF65-F5344CB8AC3E}">
        <p14:creationId xmlns:p14="http://schemas.microsoft.com/office/powerpoint/2010/main" val="2473297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024744" cy="1152128"/>
          </a:xfrm>
        </p:spPr>
        <p:txBody>
          <a:bodyPr>
            <a:normAutofit/>
          </a:bodyPr>
          <a:lstStyle/>
          <a:p>
            <a:r>
              <a:rPr lang="en-IE" dirty="0" smtClean="0"/>
              <a:t>Course Structure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844824"/>
            <a:ext cx="6777317" cy="4896544"/>
          </a:xfrm>
        </p:spPr>
        <p:txBody>
          <a:bodyPr>
            <a:normAutofit lnSpcReduction="10000"/>
          </a:bodyPr>
          <a:lstStyle/>
          <a:p>
            <a:r>
              <a:rPr lang="en-IE" dirty="0" smtClean="0"/>
              <a:t>4 year degree</a:t>
            </a:r>
          </a:p>
          <a:p>
            <a:endParaRPr lang="en-IE" dirty="0" smtClean="0"/>
          </a:p>
          <a:p>
            <a:r>
              <a:rPr lang="en-IE" sz="2000" b="1" dirty="0" smtClean="0"/>
              <a:t>Junior Freshman </a:t>
            </a:r>
            <a:r>
              <a:rPr lang="en-IE" sz="2000" dirty="0" smtClean="0"/>
              <a:t>    30 ECTs </a:t>
            </a:r>
            <a:r>
              <a:rPr lang="en-IE" sz="2000" dirty="0" err="1" smtClean="0"/>
              <a:t>Geog</a:t>
            </a:r>
            <a:r>
              <a:rPr lang="en-IE" sz="2000" dirty="0" smtClean="0"/>
              <a:t> / 30 ECTs </a:t>
            </a:r>
            <a:r>
              <a:rPr lang="en-IE" sz="2000" dirty="0" err="1" smtClean="0"/>
              <a:t>PolSci</a:t>
            </a:r>
            <a:endParaRPr lang="en-IE" sz="2000" dirty="0" smtClean="0"/>
          </a:p>
          <a:p>
            <a:pPr lvl="1"/>
            <a:r>
              <a:rPr lang="en-IE" sz="1800" dirty="0" smtClean="0"/>
              <a:t>All modules compulsory</a:t>
            </a:r>
            <a:endParaRPr lang="en-IE" sz="1800" dirty="0"/>
          </a:p>
          <a:p>
            <a:r>
              <a:rPr lang="en-IE" sz="2000" b="1" dirty="0" smtClean="0"/>
              <a:t>Senior Freshman     </a:t>
            </a:r>
            <a:r>
              <a:rPr lang="en-IE" sz="2000" dirty="0" smtClean="0"/>
              <a:t>30 </a:t>
            </a:r>
            <a:r>
              <a:rPr lang="en-IE" sz="2000" dirty="0"/>
              <a:t>ECTs </a:t>
            </a:r>
            <a:r>
              <a:rPr lang="en-IE" sz="2000" dirty="0" err="1"/>
              <a:t>Geog</a:t>
            </a:r>
            <a:r>
              <a:rPr lang="en-IE" sz="2000" dirty="0"/>
              <a:t> / 30 ECTs </a:t>
            </a:r>
            <a:r>
              <a:rPr lang="en-IE" sz="2000" dirty="0" err="1" smtClean="0"/>
              <a:t>PolSci</a:t>
            </a:r>
            <a:endParaRPr lang="en-IE" sz="2000" dirty="0" smtClean="0"/>
          </a:p>
          <a:p>
            <a:pPr lvl="1"/>
            <a:r>
              <a:rPr lang="en-IE" sz="1800" dirty="0"/>
              <a:t>All modules compulsory</a:t>
            </a:r>
          </a:p>
          <a:p>
            <a:r>
              <a:rPr lang="en-IE" sz="2000" b="1" dirty="0" smtClean="0"/>
              <a:t>Junior Sophister       </a:t>
            </a:r>
            <a:r>
              <a:rPr lang="en-IE" sz="2000" dirty="0" smtClean="0"/>
              <a:t>30 ECTs </a:t>
            </a:r>
            <a:r>
              <a:rPr lang="en-IE" sz="2000" dirty="0" err="1" smtClean="0"/>
              <a:t>Geog</a:t>
            </a:r>
            <a:r>
              <a:rPr lang="en-IE" sz="2000" dirty="0" smtClean="0"/>
              <a:t> / 30 ECTs </a:t>
            </a:r>
            <a:r>
              <a:rPr lang="en-IE" sz="2000" dirty="0" err="1" smtClean="0"/>
              <a:t>PolSci</a:t>
            </a:r>
            <a:endParaRPr lang="en-IE" sz="2000" dirty="0" smtClean="0"/>
          </a:p>
          <a:p>
            <a:pPr lvl="1"/>
            <a:r>
              <a:rPr lang="en-IE" sz="1800" dirty="0" smtClean="0"/>
              <a:t>Some modules compulsory/some elective</a:t>
            </a:r>
          </a:p>
          <a:p>
            <a:r>
              <a:rPr lang="en-IE" sz="2000" b="1" dirty="0" smtClean="0"/>
              <a:t>Senior Sophister </a:t>
            </a:r>
            <a:r>
              <a:rPr lang="en-IE" sz="2000" dirty="0" smtClean="0"/>
              <a:t>–     60 ECTS </a:t>
            </a:r>
            <a:r>
              <a:rPr lang="en-IE" sz="2000" u="sng" dirty="0" smtClean="0"/>
              <a:t>but</a:t>
            </a:r>
            <a:r>
              <a:rPr lang="en-IE" sz="2000" dirty="0" smtClean="0"/>
              <a:t>  3 options</a:t>
            </a:r>
          </a:p>
          <a:p>
            <a:pPr lvl="1"/>
            <a:r>
              <a:rPr lang="en-IE" sz="1800" dirty="0" smtClean="0"/>
              <a:t>Equal Geography and Political Science</a:t>
            </a:r>
          </a:p>
          <a:p>
            <a:pPr lvl="1"/>
            <a:r>
              <a:rPr lang="en-IE" sz="1800" dirty="0" smtClean="0"/>
              <a:t>Geography only</a:t>
            </a:r>
          </a:p>
          <a:p>
            <a:pPr lvl="1"/>
            <a:r>
              <a:rPr lang="en-IE" sz="1800" dirty="0" smtClean="0"/>
              <a:t>Political Science only</a:t>
            </a:r>
          </a:p>
          <a:p>
            <a:endParaRPr lang="en-IE" sz="2000" dirty="0" smtClean="0"/>
          </a:p>
          <a:p>
            <a:pPr marL="365760" lvl="1" indent="0">
              <a:buNone/>
            </a:pPr>
            <a:r>
              <a:rPr lang="en-IE" sz="1600" b="1" dirty="0" smtClean="0"/>
              <a:t>ECTS</a:t>
            </a:r>
            <a:r>
              <a:rPr lang="en-IE" sz="1600" dirty="0" smtClean="0"/>
              <a:t> = European Credit Transfer and Accumulation System </a:t>
            </a:r>
            <a:endParaRPr lang="en-IE" sz="1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260648"/>
            <a:ext cx="1142433" cy="2620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75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620688"/>
            <a:ext cx="7024744" cy="1249208"/>
          </a:xfrm>
        </p:spPr>
        <p:txBody>
          <a:bodyPr>
            <a:noAutofit/>
          </a:bodyPr>
          <a:lstStyle/>
          <a:p>
            <a:r>
              <a:rPr lang="en-IE" dirty="0" smtClean="0"/>
              <a:t>Course Structure </a:t>
            </a:r>
            <a:br>
              <a:rPr lang="en-IE" dirty="0" smtClean="0"/>
            </a:br>
            <a:r>
              <a:rPr lang="en-IE" dirty="0" smtClean="0"/>
              <a:t>Junior Freshman Year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2276872"/>
            <a:ext cx="7416824" cy="3771781"/>
          </a:xfrm>
        </p:spPr>
        <p:txBody>
          <a:bodyPr>
            <a:normAutofit fontScale="92500"/>
          </a:bodyPr>
          <a:lstStyle/>
          <a:p>
            <a:r>
              <a:rPr lang="en-US" b="1" dirty="0"/>
              <a:t>Political Science </a:t>
            </a:r>
            <a:r>
              <a:rPr lang="en-US" b="1" dirty="0" smtClean="0"/>
              <a:t>Modules (30 ECTs)</a:t>
            </a:r>
            <a:endParaRPr lang="en-IE" b="1" dirty="0"/>
          </a:p>
          <a:p>
            <a:pPr lvl="1"/>
            <a:r>
              <a:rPr lang="en-US" dirty="0"/>
              <a:t>PO1600 Introduction to political science  </a:t>
            </a:r>
            <a:endParaRPr lang="en-US" dirty="0" smtClean="0"/>
          </a:p>
          <a:p>
            <a:pPr lvl="1"/>
            <a:r>
              <a:rPr lang="en-US" dirty="0" smtClean="0"/>
              <a:t>SO1310 </a:t>
            </a:r>
            <a:r>
              <a:rPr lang="en-US" dirty="0"/>
              <a:t>Introduction to sociology  </a:t>
            </a:r>
            <a:endParaRPr lang="en-US" dirty="0" smtClean="0"/>
          </a:p>
          <a:p>
            <a:pPr lvl="1"/>
            <a:r>
              <a:rPr lang="en-US" dirty="0" smtClean="0"/>
              <a:t>EC1040 </a:t>
            </a:r>
            <a:r>
              <a:rPr lang="en-US" dirty="0"/>
              <a:t>Introduction to economic policy  </a:t>
            </a:r>
            <a:endParaRPr lang="en-US" dirty="0" smtClean="0"/>
          </a:p>
          <a:p>
            <a:pPr lvl="1"/>
            <a:endParaRPr lang="en-US" sz="2000" dirty="0"/>
          </a:p>
          <a:p>
            <a:r>
              <a:rPr lang="en-US" b="1" dirty="0" smtClean="0"/>
              <a:t>Geography Modules  (30ECTs)</a:t>
            </a:r>
            <a:endParaRPr lang="en-IE" b="1" dirty="0" smtClean="0"/>
          </a:p>
          <a:p>
            <a:pPr lvl="1"/>
            <a:r>
              <a:rPr lang="en-US" dirty="0" smtClean="0"/>
              <a:t>GG1024 </a:t>
            </a:r>
            <a:r>
              <a:rPr lang="en-US" dirty="0"/>
              <a:t>Introduction to geography I: </a:t>
            </a:r>
            <a:r>
              <a:rPr lang="en-US" dirty="0" smtClean="0"/>
              <a:t>Physical </a:t>
            </a:r>
            <a:r>
              <a:rPr lang="en-US" dirty="0" err="1" smtClean="0"/>
              <a:t>Geog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GG1025 </a:t>
            </a:r>
            <a:r>
              <a:rPr lang="en-US" dirty="0"/>
              <a:t>Introduction to geography </a:t>
            </a:r>
            <a:r>
              <a:rPr lang="en-US" dirty="0" smtClean="0"/>
              <a:t>II: Environmental </a:t>
            </a:r>
            <a:r>
              <a:rPr lang="en-US" dirty="0" err="1" smtClean="0"/>
              <a:t>Geog</a:t>
            </a:r>
            <a:endParaRPr lang="en-US" dirty="0" smtClean="0"/>
          </a:p>
          <a:p>
            <a:pPr lvl="1"/>
            <a:r>
              <a:rPr lang="en-US" dirty="0" smtClean="0"/>
              <a:t>GG1026 Introduction </a:t>
            </a:r>
            <a:r>
              <a:rPr lang="en-US" dirty="0"/>
              <a:t>to geography III: </a:t>
            </a:r>
            <a:r>
              <a:rPr lang="en-US" dirty="0" smtClean="0"/>
              <a:t>Human </a:t>
            </a:r>
            <a:r>
              <a:rPr lang="en-US" dirty="0" err="1" smtClean="0"/>
              <a:t>Geog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017905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024744" cy="1440160"/>
          </a:xfrm>
        </p:spPr>
        <p:txBody>
          <a:bodyPr>
            <a:normAutofit/>
          </a:bodyPr>
          <a:lstStyle/>
          <a:p>
            <a:r>
              <a:rPr lang="en-IE" dirty="0"/>
              <a:t>Course Structure </a:t>
            </a:r>
            <a:br>
              <a:rPr lang="en-IE" dirty="0"/>
            </a:br>
            <a:r>
              <a:rPr lang="en-IE" dirty="0" smtClean="0"/>
              <a:t>Senior </a:t>
            </a:r>
            <a:r>
              <a:rPr lang="en-IE" dirty="0"/>
              <a:t>Freshman Year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132856"/>
            <a:ext cx="7488948" cy="4104456"/>
          </a:xfrm>
        </p:spPr>
        <p:txBody>
          <a:bodyPr>
            <a:noAutofit/>
          </a:bodyPr>
          <a:lstStyle/>
          <a:p>
            <a:r>
              <a:rPr lang="en-US" sz="2200" b="1" dirty="0"/>
              <a:t>Political Science </a:t>
            </a:r>
            <a:r>
              <a:rPr lang="en-US" sz="2200" b="1" dirty="0" smtClean="0"/>
              <a:t>Modules (30 ECTs)</a:t>
            </a:r>
            <a:endParaRPr lang="en-IE" sz="2200" b="1" dirty="0"/>
          </a:p>
          <a:p>
            <a:pPr lvl="1"/>
            <a:r>
              <a:rPr lang="en-US" sz="2000" dirty="0"/>
              <a:t>PO2610 History of political thought  </a:t>
            </a:r>
            <a:endParaRPr lang="en-US" sz="2000" dirty="0" smtClean="0"/>
          </a:p>
          <a:p>
            <a:pPr lvl="1"/>
            <a:r>
              <a:rPr lang="en-US" sz="2000" dirty="0" smtClean="0"/>
              <a:t>PO2640 </a:t>
            </a:r>
            <a:r>
              <a:rPr lang="en-US" sz="2000" dirty="0"/>
              <a:t>International relations  </a:t>
            </a:r>
            <a:endParaRPr lang="en-US" sz="2000" dirty="0" smtClean="0"/>
          </a:p>
          <a:p>
            <a:pPr lvl="1"/>
            <a:r>
              <a:rPr lang="en-US" sz="2000" dirty="0" smtClean="0"/>
              <a:t>PO2650 </a:t>
            </a:r>
            <a:r>
              <a:rPr lang="en-US" sz="2000" dirty="0"/>
              <a:t>Comparative </a:t>
            </a:r>
            <a:r>
              <a:rPr lang="en-US" sz="2000" dirty="0" smtClean="0"/>
              <a:t>politics</a:t>
            </a:r>
          </a:p>
          <a:p>
            <a:pPr lvl="1"/>
            <a:endParaRPr lang="en-US" dirty="0"/>
          </a:p>
          <a:p>
            <a:r>
              <a:rPr lang="en-US" sz="2200" b="1" dirty="0" smtClean="0"/>
              <a:t>Geography Modules (30ECTs)</a:t>
            </a:r>
            <a:endParaRPr lang="en-IE" sz="2200" b="1" dirty="0"/>
          </a:p>
          <a:p>
            <a:pPr lvl="1"/>
            <a:r>
              <a:rPr lang="en-US" sz="2000" dirty="0" smtClean="0"/>
              <a:t>GG2024 Physical Geography: Changing Environments  </a:t>
            </a:r>
          </a:p>
          <a:p>
            <a:pPr lvl="1"/>
            <a:r>
              <a:rPr lang="en-US" sz="2000" dirty="0" smtClean="0"/>
              <a:t>GG2025 Human Geography: Changing Worlds  </a:t>
            </a:r>
          </a:p>
          <a:p>
            <a:pPr lvl="1"/>
            <a:r>
              <a:rPr lang="en-US" sz="2000" dirty="0" smtClean="0"/>
              <a:t>GG2023 </a:t>
            </a:r>
            <a:r>
              <a:rPr lang="en-US" sz="2000" dirty="0"/>
              <a:t>Geography </a:t>
            </a:r>
            <a:r>
              <a:rPr lang="en-US" sz="2000" dirty="0" smtClean="0"/>
              <a:t>seminars</a:t>
            </a:r>
            <a:endParaRPr lang="en-IE" sz="2200" dirty="0"/>
          </a:p>
        </p:txBody>
      </p:sp>
    </p:spTree>
    <p:extLst>
      <p:ext uri="{BB962C8B-B14F-4D97-AF65-F5344CB8AC3E}">
        <p14:creationId xmlns:p14="http://schemas.microsoft.com/office/powerpoint/2010/main" val="500819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Junior </a:t>
            </a:r>
            <a:r>
              <a:rPr lang="en-US" dirty="0" err="1" smtClean="0"/>
              <a:t>Sophister</a:t>
            </a:r>
            <a:r>
              <a:rPr lang="en-US" dirty="0" smtClean="0"/>
              <a:t> – choosing modules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At the end of Senior Freshman year (2</a:t>
            </a:r>
            <a:r>
              <a:rPr lang="en-US" baseline="30000" dirty="0" smtClean="0"/>
              <a:t>nd</a:t>
            </a:r>
            <a:r>
              <a:rPr lang="en-US" dirty="0" smtClean="0"/>
              <a:t>), you will be asked to choose your modules for Junior </a:t>
            </a:r>
            <a:r>
              <a:rPr lang="en-US" dirty="0" err="1" smtClean="0"/>
              <a:t>Sophister</a:t>
            </a:r>
            <a:r>
              <a:rPr lang="en-US" dirty="0" smtClean="0"/>
              <a:t> year (3</a:t>
            </a:r>
            <a:r>
              <a:rPr lang="en-US" baseline="30000" dirty="0" smtClean="0"/>
              <a:t>rd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Your choice will depend on how you want to progress through the course </a:t>
            </a:r>
          </a:p>
          <a:p>
            <a:pPr lvl="1"/>
            <a:r>
              <a:rPr lang="en-US" dirty="0" smtClean="0"/>
              <a:t>Study </a:t>
            </a:r>
            <a:r>
              <a:rPr lang="en-US" dirty="0" err="1" smtClean="0"/>
              <a:t>PolSci</a:t>
            </a:r>
            <a:r>
              <a:rPr lang="en-US" dirty="0" smtClean="0"/>
              <a:t> and Geog equally</a:t>
            </a:r>
          </a:p>
          <a:p>
            <a:pPr lvl="1"/>
            <a:r>
              <a:rPr lang="en-US" dirty="0" smtClean="0"/>
              <a:t>Geography only</a:t>
            </a:r>
          </a:p>
          <a:p>
            <a:pPr lvl="1"/>
            <a:r>
              <a:rPr lang="en-US" dirty="0" smtClean="0"/>
              <a:t>Political Science only</a:t>
            </a:r>
          </a:p>
          <a:p>
            <a:pPr lvl="1"/>
            <a:endParaRPr lang="en-IE" dirty="0" smtClean="0"/>
          </a:p>
          <a:p>
            <a:r>
              <a:rPr lang="en-US" dirty="0" smtClean="0"/>
              <a:t>Must think carefully about this!!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E" dirty="0"/>
              <a:t>Course Structure </a:t>
            </a:r>
            <a:br>
              <a:rPr lang="en-IE" dirty="0"/>
            </a:br>
            <a:r>
              <a:rPr lang="en-IE" dirty="0" smtClean="0"/>
              <a:t>Junior Sophister </a:t>
            </a:r>
            <a:r>
              <a:rPr lang="en-IE" dirty="0"/>
              <a:t>Year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68580" indent="0">
              <a:buNone/>
            </a:pPr>
            <a:r>
              <a:rPr lang="en-US" b="1" dirty="0"/>
              <a:t>Political Science </a:t>
            </a:r>
            <a:r>
              <a:rPr lang="en-US" b="1" dirty="0" smtClean="0"/>
              <a:t>Modules (30 ECTS)</a:t>
            </a:r>
          </a:p>
          <a:p>
            <a:pPr marL="68580" indent="0">
              <a:buNone/>
            </a:pPr>
            <a:endParaRPr lang="en-IE" dirty="0"/>
          </a:p>
          <a:p>
            <a:pPr lvl="0"/>
            <a:r>
              <a:rPr lang="en-US" sz="2200" dirty="0"/>
              <a:t>PO3600 Research methods for political scientists </a:t>
            </a:r>
            <a:r>
              <a:rPr lang="en-US" sz="2200" b="1" i="1" dirty="0" smtClean="0"/>
              <a:t>required </a:t>
            </a:r>
            <a:r>
              <a:rPr lang="en-US" sz="2200" b="1" i="1" dirty="0"/>
              <a:t>for </a:t>
            </a:r>
            <a:r>
              <a:rPr lang="en-US" sz="2200" b="1" i="1" dirty="0" smtClean="0"/>
              <a:t>political </a:t>
            </a:r>
            <a:r>
              <a:rPr lang="en-US" sz="2200" b="1" i="1" dirty="0"/>
              <a:t>science only in </a:t>
            </a:r>
            <a:r>
              <a:rPr lang="en-IE" sz="2200" b="1" i="1" dirty="0" smtClean="0"/>
              <a:t>SS</a:t>
            </a:r>
            <a:endParaRPr lang="en-IE" sz="2200" i="1" dirty="0"/>
          </a:p>
          <a:p>
            <a:pPr lvl="0"/>
            <a:r>
              <a:rPr lang="en-US" sz="2200" dirty="0"/>
              <a:t>PO3630 Irish politics  </a:t>
            </a:r>
            <a:endParaRPr lang="en-US" sz="2200" dirty="0" smtClean="0"/>
          </a:p>
          <a:p>
            <a:pPr lvl="0"/>
            <a:r>
              <a:rPr lang="en-US" sz="2200" dirty="0" smtClean="0"/>
              <a:t>PO3650 </a:t>
            </a:r>
            <a:r>
              <a:rPr lang="en-US" sz="2200" dirty="0"/>
              <a:t>Government and politics of the United States  </a:t>
            </a:r>
            <a:endParaRPr lang="en-US" sz="2200" dirty="0" smtClean="0"/>
          </a:p>
          <a:p>
            <a:pPr lvl="0"/>
            <a:r>
              <a:rPr lang="en-US" sz="2200" dirty="0" smtClean="0"/>
              <a:t>PO3670 </a:t>
            </a:r>
            <a:r>
              <a:rPr lang="en-US" sz="2200" dirty="0"/>
              <a:t>Democracy and development  </a:t>
            </a:r>
            <a:endParaRPr lang="en-US" sz="2200" dirty="0" smtClean="0"/>
          </a:p>
          <a:p>
            <a:pPr lvl="0"/>
            <a:r>
              <a:rPr lang="en-US" sz="2200" dirty="0" smtClean="0"/>
              <a:t>PO3680 </a:t>
            </a:r>
            <a:r>
              <a:rPr lang="en-US" sz="2200" dirty="0"/>
              <a:t>European Union </a:t>
            </a:r>
            <a:r>
              <a:rPr lang="en-US" sz="2200" dirty="0" smtClean="0"/>
              <a:t>politics</a:t>
            </a:r>
          </a:p>
        </p:txBody>
      </p:sp>
    </p:spTree>
    <p:extLst>
      <p:ext uri="{BB962C8B-B14F-4D97-AF65-F5344CB8AC3E}">
        <p14:creationId xmlns:p14="http://schemas.microsoft.com/office/powerpoint/2010/main" val="50482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1763</TotalTime>
  <Words>1101</Words>
  <Application>Microsoft Office PowerPoint</Application>
  <PresentationFormat>On-screen Show (4:3)</PresentationFormat>
  <Paragraphs>219</Paragraphs>
  <Slides>22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Calibri</vt:lpstr>
      <vt:lpstr>Century Gothic</vt:lpstr>
      <vt:lpstr>Wingdings 2</vt:lpstr>
      <vt:lpstr>Austin</vt:lpstr>
      <vt:lpstr>Political Science  and  Geography</vt:lpstr>
      <vt:lpstr>Why Politics &amp; Geography?</vt:lpstr>
      <vt:lpstr>Political Science and Geography</vt:lpstr>
      <vt:lpstr>PowerPoint Presentation</vt:lpstr>
      <vt:lpstr>Course Structure</vt:lpstr>
      <vt:lpstr>Course Structure  Junior Freshman Year</vt:lpstr>
      <vt:lpstr>Course Structure  Senior Freshman Year</vt:lpstr>
      <vt:lpstr>Junior Sophister – choosing modules</vt:lpstr>
      <vt:lpstr>Course Structure  Junior Sophister Year</vt:lpstr>
      <vt:lpstr>Course Structure (current) Junior Sophister Year</vt:lpstr>
      <vt:lpstr>Final year options</vt:lpstr>
      <vt:lpstr>Course Structure  Senior Sophister Year</vt:lpstr>
      <vt:lpstr>PolSci/Geog 50/50  60 ECTS</vt:lpstr>
      <vt:lpstr>Political Science only  (4th year)</vt:lpstr>
      <vt:lpstr>Geography only  (4th year)</vt:lpstr>
      <vt:lpstr>Broad Curriculum/ Language</vt:lpstr>
      <vt:lpstr>Study Abroad Options</vt:lpstr>
      <vt:lpstr>Examinations and Assessments </vt:lpstr>
      <vt:lpstr>Career Opportunities</vt:lpstr>
      <vt:lpstr>Where to find ……</vt:lpstr>
      <vt:lpstr>Thank you</vt:lpstr>
      <vt:lpstr>Join GEOGSOC!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Political Science and Geography</dc:title>
  <dc:creator>Joanne</dc:creator>
  <cp:lastModifiedBy>Martina Ni Chochlain</cp:lastModifiedBy>
  <cp:revision>95</cp:revision>
  <cp:lastPrinted>2013-09-19T15:49:46Z</cp:lastPrinted>
  <dcterms:created xsi:type="dcterms:W3CDTF">2012-09-19T21:26:05Z</dcterms:created>
  <dcterms:modified xsi:type="dcterms:W3CDTF">2017-10-02T08:34:14Z</dcterms:modified>
</cp:coreProperties>
</file>