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87" r:id="rId4"/>
    <p:sldId id="265" r:id="rId5"/>
    <p:sldId id="290" r:id="rId6"/>
    <p:sldId id="293" r:id="rId7"/>
    <p:sldId id="294" r:id="rId8"/>
    <p:sldId id="295" r:id="rId9"/>
    <p:sldId id="296" r:id="rId10"/>
    <p:sldId id="291" r:id="rId11"/>
    <p:sldId id="292" r:id="rId12"/>
    <p:sldId id="269" r:id="rId13"/>
    <p:sldId id="272" r:id="rId14"/>
    <p:sldId id="298" r:id="rId15"/>
    <p:sldId id="270" r:id="rId16"/>
    <p:sldId id="288" r:id="rId17"/>
    <p:sldId id="297" r:id="rId18"/>
    <p:sldId id="299" r:id="rId19"/>
    <p:sldId id="300" r:id="rId20"/>
    <p:sldId id="301" r:id="rId21"/>
    <p:sldId id="302" r:id="rId22"/>
    <p:sldId id="289" r:id="rId23"/>
    <p:sldId id="307" r:id="rId24"/>
    <p:sldId id="266" r:id="rId25"/>
    <p:sldId id="304" r:id="rId26"/>
    <p:sldId id="305" r:id="rId27"/>
    <p:sldId id="306" r:id="rId28"/>
    <p:sldId id="308" r:id="rId29"/>
    <p:sldId id="309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7" r:id="rId38"/>
    <p:sldId id="318" r:id="rId39"/>
    <p:sldId id="319" r:id="rId40"/>
    <p:sldId id="320" r:id="rId41"/>
    <p:sldId id="321" r:id="rId42"/>
    <p:sldId id="325" r:id="rId43"/>
    <p:sldId id="323" r:id="rId44"/>
    <p:sldId id="324" r:id="rId45"/>
    <p:sldId id="326" r:id="rId46"/>
    <p:sldId id="322" r:id="rId47"/>
    <p:sldId id="277" r:id="rId48"/>
    <p:sldId id="260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Share price index of Irish banks, 1825-1845</c:v>
                </c:pt>
              </c:strCache>
            </c:strRef>
          </c:tx>
          <c:marker>
            <c:symbol val="none"/>
          </c:marker>
          <c:cat>
            <c:numRef>
              <c:f>Sheet1!$A$2:$A$253</c:f>
              <c:numCache>
                <c:formatCode>General</c:formatCode>
                <c:ptCount val="252"/>
                <c:pt idx="0">
                  <c:v>1825</c:v>
                </c:pt>
                <c:pt idx="1">
                  <c:v>1825</c:v>
                </c:pt>
                <c:pt idx="2">
                  <c:v>1825</c:v>
                </c:pt>
                <c:pt idx="3">
                  <c:v>1825</c:v>
                </c:pt>
                <c:pt idx="4">
                  <c:v>1825</c:v>
                </c:pt>
                <c:pt idx="5">
                  <c:v>1825</c:v>
                </c:pt>
                <c:pt idx="6">
                  <c:v>1825</c:v>
                </c:pt>
                <c:pt idx="7">
                  <c:v>1825</c:v>
                </c:pt>
                <c:pt idx="8">
                  <c:v>1825</c:v>
                </c:pt>
                <c:pt idx="9">
                  <c:v>1825</c:v>
                </c:pt>
                <c:pt idx="10">
                  <c:v>1825</c:v>
                </c:pt>
                <c:pt idx="11">
                  <c:v>1825</c:v>
                </c:pt>
                <c:pt idx="12">
                  <c:v>1826</c:v>
                </c:pt>
                <c:pt idx="13">
                  <c:v>1826</c:v>
                </c:pt>
                <c:pt idx="14">
                  <c:v>1826</c:v>
                </c:pt>
                <c:pt idx="15">
                  <c:v>1826</c:v>
                </c:pt>
                <c:pt idx="16">
                  <c:v>1826</c:v>
                </c:pt>
                <c:pt idx="17">
                  <c:v>1826</c:v>
                </c:pt>
                <c:pt idx="18">
                  <c:v>1826</c:v>
                </c:pt>
                <c:pt idx="19">
                  <c:v>1826</c:v>
                </c:pt>
                <c:pt idx="20">
                  <c:v>1826</c:v>
                </c:pt>
                <c:pt idx="21">
                  <c:v>1826</c:v>
                </c:pt>
                <c:pt idx="22">
                  <c:v>1826</c:v>
                </c:pt>
                <c:pt idx="23">
                  <c:v>1826</c:v>
                </c:pt>
                <c:pt idx="24">
                  <c:v>1827</c:v>
                </c:pt>
                <c:pt idx="25">
                  <c:v>1827</c:v>
                </c:pt>
                <c:pt idx="26">
                  <c:v>1827</c:v>
                </c:pt>
                <c:pt idx="27">
                  <c:v>1827</c:v>
                </c:pt>
                <c:pt idx="28">
                  <c:v>1827</c:v>
                </c:pt>
                <c:pt idx="29">
                  <c:v>1827</c:v>
                </c:pt>
                <c:pt idx="30">
                  <c:v>1827</c:v>
                </c:pt>
                <c:pt idx="31">
                  <c:v>1827</c:v>
                </c:pt>
                <c:pt idx="32">
                  <c:v>1827</c:v>
                </c:pt>
                <c:pt idx="33">
                  <c:v>1827</c:v>
                </c:pt>
                <c:pt idx="34">
                  <c:v>1827</c:v>
                </c:pt>
                <c:pt idx="35">
                  <c:v>1827</c:v>
                </c:pt>
                <c:pt idx="36">
                  <c:v>1828</c:v>
                </c:pt>
                <c:pt idx="37">
                  <c:v>1828</c:v>
                </c:pt>
                <c:pt idx="38">
                  <c:v>1828</c:v>
                </c:pt>
                <c:pt idx="39">
                  <c:v>1828</c:v>
                </c:pt>
                <c:pt idx="40">
                  <c:v>1828</c:v>
                </c:pt>
                <c:pt idx="41">
                  <c:v>1828</c:v>
                </c:pt>
                <c:pt idx="42">
                  <c:v>1828</c:v>
                </c:pt>
                <c:pt idx="43">
                  <c:v>1828</c:v>
                </c:pt>
                <c:pt idx="44">
                  <c:v>1828</c:v>
                </c:pt>
                <c:pt idx="45">
                  <c:v>1828</c:v>
                </c:pt>
                <c:pt idx="46">
                  <c:v>1828</c:v>
                </c:pt>
                <c:pt idx="47">
                  <c:v>1828</c:v>
                </c:pt>
                <c:pt idx="48">
                  <c:v>1829</c:v>
                </c:pt>
                <c:pt idx="49">
                  <c:v>1829</c:v>
                </c:pt>
                <c:pt idx="50">
                  <c:v>1829</c:v>
                </c:pt>
                <c:pt idx="51">
                  <c:v>1829</c:v>
                </c:pt>
                <c:pt idx="52">
                  <c:v>1829</c:v>
                </c:pt>
                <c:pt idx="53">
                  <c:v>1829</c:v>
                </c:pt>
                <c:pt idx="54">
                  <c:v>1829</c:v>
                </c:pt>
                <c:pt idx="55">
                  <c:v>1829</c:v>
                </c:pt>
                <c:pt idx="56">
                  <c:v>1829</c:v>
                </c:pt>
                <c:pt idx="57">
                  <c:v>1829</c:v>
                </c:pt>
                <c:pt idx="58">
                  <c:v>1829</c:v>
                </c:pt>
                <c:pt idx="59">
                  <c:v>1829</c:v>
                </c:pt>
                <c:pt idx="60">
                  <c:v>1830</c:v>
                </c:pt>
                <c:pt idx="61">
                  <c:v>1830</c:v>
                </c:pt>
                <c:pt idx="62">
                  <c:v>1830</c:v>
                </c:pt>
                <c:pt idx="63">
                  <c:v>1830</c:v>
                </c:pt>
                <c:pt idx="64">
                  <c:v>1830</c:v>
                </c:pt>
                <c:pt idx="65">
                  <c:v>1830</c:v>
                </c:pt>
                <c:pt idx="66">
                  <c:v>1830</c:v>
                </c:pt>
                <c:pt idx="67">
                  <c:v>1830</c:v>
                </c:pt>
                <c:pt idx="68">
                  <c:v>1830</c:v>
                </c:pt>
                <c:pt idx="69">
                  <c:v>1830</c:v>
                </c:pt>
                <c:pt idx="70">
                  <c:v>1830</c:v>
                </c:pt>
                <c:pt idx="71">
                  <c:v>1830</c:v>
                </c:pt>
                <c:pt idx="72">
                  <c:v>1831</c:v>
                </c:pt>
                <c:pt idx="73">
                  <c:v>1831</c:v>
                </c:pt>
                <c:pt idx="74">
                  <c:v>1831</c:v>
                </c:pt>
                <c:pt idx="75">
                  <c:v>1831</c:v>
                </c:pt>
                <c:pt idx="76">
                  <c:v>1831</c:v>
                </c:pt>
                <c:pt idx="77">
                  <c:v>1831</c:v>
                </c:pt>
                <c:pt idx="78">
                  <c:v>1831</c:v>
                </c:pt>
                <c:pt idx="79">
                  <c:v>1831</c:v>
                </c:pt>
                <c:pt idx="80">
                  <c:v>1831</c:v>
                </c:pt>
                <c:pt idx="81">
                  <c:v>1831</c:v>
                </c:pt>
                <c:pt idx="82">
                  <c:v>1831</c:v>
                </c:pt>
                <c:pt idx="83">
                  <c:v>1831</c:v>
                </c:pt>
                <c:pt idx="84">
                  <c:v>1832</c:v>
                </c:pt>
                <c:pt idx="85">
                  <c:v>1832</c:v>
                </c:pt>
                <c:pt idx="86">
                  <c:v>1832</c:v>
                </c:pt>
                <c:pt idx="87">
                  <c:v>1832</c:v>
                </c:pt>
                <c:pt idx="88">
                  <c:v>1832</c:v>
                </c:pt>
                <c:pt idx="89">
                  <c:v>1832</c:v>
                </c:pt>
                <c:pt idx="90">
                  <c:v>1832</c:v>
                </c:pt>
                <c:pt idx="91">
                  <c:v>1832</c:v>
                </c:pt>
                <c:pt idx="92">
                  <c:v>1832</c:v>
                </c:pt>
                <c:pt idx="93">
                  <c:v>1832</c:v>
                </c:pt>
                <c:pt idx="94">
                  <c:v>1832</c:v>
                </c:pt>
                <c:pt idx="95">
                  <c:v>1832</c:v>
                </c:pt>
                <c:pt idx="96">
                  <c:v>1833</c:v>
                </c:pt>
                <c:pt idx="97">
                  <c:v>1833</c:v>
                </c:pt>
                <c:pt idx="98">
                  <c:v>1833</c:v>
                </c:pt>
                <c:pt idx="99">
                  <c:v>1833</c:v>
                </c:pt>
                <c:pt idx="100">
                  <c:v>1833</c:v>
                </c:pt>
                <c:pt idx="101">
                  <c:v>1833</c:v>
                </c:pt>
                <c:pt idx="102">
                  <c:v>1833</c:v>
                </c:pt>
                <c:pt idx="103">
                  <c:v>1833</c:v>
                </c:pt>
                <c:pt idx="104">
                  <c:v>1833</c:v>
                </c:pt>
                <c:pt idx="105">
                  <c:v>1833</c:v>
                </c:pt>
                <c:pt idx="106">
                  <c:v>1833</c:v>
                </c:pt>
                <c:pt idx="107">
                  <c:v>1833</c:v>
                </c:pt>
                <c:pt idx="108">
                  <c:v>1834</c:v>
                </c:pt>
                <c:pt idx="109">
                  <c:v>1834</c:v>
                </c:pt>
                <c:pt idx="110">
                  <c:v>1834</c:v>
                </c:pt>
                <c:pt idx="111">
                  <c:v>1834</c:v>
                </c:pt>
                <c:pt idx="112">
                  <c:v>1834</c:v>
                </c:pt>
                <c:pt idx="113">
                  <c:v>1834</c:v>
                </c:pt>
                <c:pt idx="114">
                  <c:v>1834</c:v>
                </c:pt>
                <c:pt idx="115">
                  <c:v>1834</c:v>
                </c:pt>
                <c:pt idx="116">
                  <c:v>1834</c:v>
                </c:pt>
                <c:pt idx="117">
                  <c:v>1834</c:v>
                </c:pt>
                <c:pt idx="118">
                  <c:v>1834</c:v>
                </c:pt>
                <c:pt idx="119">
                  <c:v>1834</c:v>
                </c:pt>
                <c:pt idx="120">
                  <c:v>1835</c:v>
                </c:pt>
                <c:pt idx="121">
                  <c:v>1835</c:v>
                </c:pt>
                <c:pt idx="122">
                  <c:v>1835</c:v>
                </c:pt>
                <c:pt idx="123">
                  <c:v>1835</c:v>
                </c:pt>
                <c:pt idx="124">
                  <c:v>1835</c:v>
                </c:pt>
                <c:pt idx="125">
                  <c:v>1835</c:v>
                </c:pt>
                <c:pt idx="126">
                  <c:v>1835</c:v>
                </c:pt>
                <c:pt idx="127">
                  <c:v>1835</c:v>
                </c:pt>
                <c:pt idx="128">
                  <c:v>1835</c:v>
                </c:pt>
                <c:pt idx="129">
                  <c:v>1835</c:v>
                </c:pt>
                <c:pt idx="130">
                  <c:v>1835</c:v>
                </c:pt>
                <c:pt idx="131">
                  <c:v>1835</c:v>
                </c:pt>
                <c:pt idx="132">
                  <c:v>1836</c:v>
                </c:pt>
                <c:pt idx="133">
                  <c:v>1836</c:v>
                </c:pt>
                <c:pt idx="134">
                  <c:v>1836</c:v>
                </c:pt>
                <c:pt idx="135">
                  <c:v>1836</c:v>
                </c:pt>
                <c:pt idx="136">
                  <c:v>1836</c:v>
                </c:pt>
                <c:pt idx="137">
                  <c:v>1836</c:v>
                </c:pt>
                <c:pt idx="138">
                  <c:v>1836</c:v>
                </c:pt>
                <c:pt idx="139">
                  <c:v>1836</c:v>
                </c:pt>
                <c:pt idx="140">
                  <c:v>1836</c:v>
                </c:pt>
                <c:pt idx="141">
                  <c:v>1836</c:v>
                </c:pt>
                <c:pt idx="142">
                  <c:v>1836</c:v>
                </c:pt>
                <c:pt idx="143">
                  <c:v>1836</c:v>
                </c:pt>
                <c:pt idx="144">
                  <c:v>1837</c:v>
                </c:pt>
                <c:pt idx="145">
                  <c:v>1837</c:v>
                </c:pt>
                <c:pt idx="146">
                  <c:v>1837</c:v>
                </c:pt>
                <c:pt idx="147">
                  <c:v>1837</c:v>
                </c:pt>
                <c:pt idx="148">
                  <c:v>1837</c:v>
                </c:pt>
                <c:pt idx="149">
                  <c:v>1837</c:v>
                </c:pt>
                <c:pt idx="150">
                  <c:v>1837</c:v>
                </c:pt>
                <c:pt idx="151">
                  <c:v>1837</c:v>
                </c:pt>
                <c:pt idx="152">
                  <c:v>1837</c:v>
                </c:pt>
                <c:pt idx="153">
                  <c:v>1837</c:v>
                </c:pt>
                <c:pt idx="154">
                  <c:v>1837</c:v>
                </c:pt>
                <c:pt idx="155">
                  <c:v>1837</c:v>
                </c:pt>
                <c:pt idx="156">
                  <c:v>1838</c:v>
                </c:pt>
                <c:pt idx="157">
                  <c:v>1838</c:v>
                </c:pt>
                <c:pt idx="158">
                  <c:v>1838</c:v>
                </c:pt>
                <c:pt idx="159">
                  <c:v>1838</c:v>
                </c:pt>
                <c:pt idx="160">
                  <c:v>1838</c:v>
                </c:pt>
                <c:pt idx="161">
                  <c:v>1838</c:v>
                </c:pt>
                <c:pt idx="162">
                  <c:v>1838</c:v>
                </c:pt>
                <c:pt idx="163">
                  <c:v>1838</c:v>
                </c:pt>
                <c:pt idx="164">
                  <c:v>1838</c:v>
                </c:pt>
                <c:pt idx="165">
                  <c:v>1838</c:v>
                </c:pt>
                <c:pt idx="166">
                  <c:v>1838</c:v>
                </c:pt>
                <c:pt idx="167">
                  <c:v>1838</c:v>
                </c:pt>
                <c:pt idx="168">
                  <c:v>1839</c:v>
                </c:pt>
                <c:pt idx="169">
                  <c:v>1839</c:v>
                </c:pt>
                <c:pt idx="170">
                  <c:v>1839</c:v>
                </c:pt>
                <c:pt idx="171">
                  <c:v>1839</c:v>
                </c:pt>
                <c:pt idx="172">
                  <c:v>1839</c:v>
                </c:pt>
                <c:pt idx="173">
                  <c:v>1839</c:v>
                </c:pt>
                <c:pt idx="174">
                  <c:v>1839</c:v>
                </c:pt>
                <c:pt idx="175">
                  <c:v>1839</c:v>
                </c:pt>
                <c:pt idx="176">
                  <c:v>1839</c:v>
                </c:pt>
                <c:pt idx="177">
                  <c:v>1839</c:v>
                </c:pt>
                <c:pt idx="178">
                  <c:v>1839</c:v>
                </c:pt>
                <c:pt idx="179">
                  <c:v>1839</c:v>
                </c:pt>
                <c:pt idx="180">
                  <c:v>1840</c:v>
                </c:pt>
                <c:pt idx="181">
                  <c:v>1840</c:v>
                </c:pt>
                <c:pt idx="182">
                  <c:v>1840</c:v>
                </c:pt>
                <c:pt idx="183">
                  <c:v>1840</c:v>
                </c:pt>
                <c:pt idx="184">
                  <c:v>1840</c:v>
                </c:pt>
                <c:pt idx="185">
                  <c:v>1840</c:v>
                </c:pt>
                <c:pt idx="186">
                  <c:v>1840</c:v>
                </c:pt>
                <c:pt idx="187">
                  <c:v>1840</c:v>
                </c:pt>
                <c:pt idx="188">
                  <c:v>1840</c:v>
                </c:pt>
                <c:pt idx="189">
                  <c:v>1840</c:v>
                </c:pt>
                <c:pt idx="190">
                  <c:v>1840</c:v>
                </c:pt>
                <c:pt idx="191">
                  <c:v>1840</c:v>
                </c:pt>
                <c:pt idx="192">
                  <c:v>1841</c:v>
                </c:pt>
                <c:pt idx="193">
                  <c:v>1841</c:v>
                </c:pt>
                <c:pt idx="194">
                  <c:v>1841</c:v>
                </c:pt>
                <c:pt idx="195">
                  <c:v>1841</c:v>
                </c:pt>
                <c:pt idx="196">
                  <c:v>1841</c:v>
                </c:pt>
                <c:pt idx="197">
                  <c:v>1841</c:v>
                </c:pt>
                <c:pt idx="198">
                  <c:v>1841</c:v>
                </c:pt>
                <c:pt idx="199">
                  <c:v>1841</c:v>
                </c:pt>
                <c:pt idx="200">
                  <c:v>1841</c:v>
                </c:pt>
                <c:pt idx="201">
                  <c:v>1841</c:v>
                </c:pt>
                <c:pt idx="202">
                  <c:v>1841</c:v>
                </c:pt>
                <c:pt idx="203">
                  <c:v>1841</c:v>
                </c:pt>
                <c:pt idx="204">
                  <c:v>1842</c:v>
                </c:pt>
                <c:pt idx="205">
                  <c:v>1842</c:v>
                </c:pt>
                <c:pt idx="206">
                  <c:v>1842</c:v>
                </c:pt>
                <c:pt idx="207">
                  <c:v>1842</c:v>
                </c:pt>
                <c:pt idx="208">
                  <c:v>1842</c:v>
                </c:pt>
                <c:pt idx="209">
                  <c:v>1842</c:v>
                </c:pt>
                <c:pt idx="210">
                  <c:v>1842</c:v>
                </c:pt>
                <c:pt idx="211">
                  <c:v>1842</c:v>
                </c:pt>
                <c:pt idx="212">
                  <c:v>1842</c:v>
                </c:pt>
                <c:pt idx="213">
                  <c:v>1842</c:v>
                </c:pt>
                <c:pt idx="214">
                  <c:v>1842</c:v>
                </c:pt>
                <c:pt idx="215">
                  <c:v>1842</c:v>
                </c:pt>
                <c:pt idx="216">
                  <c:v>1843</c:v>
                </c:pt>
                <c:pt idx="217">
                  <c:v>1843</c:v>
                </c:pt>
                <c:pt idx="218">
                  <c:v>1843</c:v>
                </c:pt>
                <c:pt idx="219">
                  <c:v>1843</c:v>
                </c:pt>
                <c:pt idx="220">
                  <c:v>1843</c:v>
                </c:pt>
                <c:pt idx="221">
                  <c:v>1843</c:v>
                </c:pt>
                <c:pt idx="222">
                  <c:v>1843</c:v>
                </c:pt>
                <c:pt idx="223">
                  <c:v>1843</c:v>
                </c:pt>
                <c:pt idx="224">
                  <c:v>1843</c:v>
                </c:pt>
                <c:pt idx="225">
                  <c:v>1843</c:v>
                </c:pt>
                <c:pt idx="226">
                  <c:v>1843</c:v>
                </c:pt>
                <c:pt idx="227">
                  <c:v>1843</c:v>
                </c:pt>
                <c:pt idx="228">
                  <c:v>1844</c:v>
                </c:pt>
                <c:pt idx="229">
                  <c:v>1844</c:v>
                </c:pt>
                <c:pt idx="230">
                  <c:v>1844</c:v>
                </c:pt>
                <c:pt idx="231">
                  <c:v>1844</c:v>
                </c:pt>
                <c:pt idx="232">
                  <c:v>1844</c:v>
                </c:pt>
                <c:pt idx="233">
                  <c:v>1844</c:v>
                </c:pt>
                <c:pt idx="234">
                  <c:v>1844</c:v>
                </c:pt>
                <c:pt idx="235">
                  <c:v>1844</c:v>
                </c:pt>
                <c:pt idx="236">
                  <c:v>1844</c:v>
                </c:pt>
                <c:pt idx="237">
                  <c:v>1844</c:v>
                </c:pt>
                <c:pt idx="238">
                  <c:v>1844</c:v>
                </c:pt>
                <c:pt idx="239">
                  <c:v>1844</c:v>
                </c:pt>
                <c:pt idx="240">
                  <c:v>1845</c:v>
                </c:pt>
                <c:pt idx="241">
                  <c:v>1845</c:v>
                </c:pt>
                <c:pt idx="242">
                  <c:v>1845</c:v>
                </c:pt>
                <c:pt idx="243">
                  <c:v>1845</c:v>
                </c:pt>
                <c:pt idx="244">
                  <c:v>1845</c:v>
                </c:pt>
                <c:pt idx="245">
                  <c:v>1845</c:v>
                </c:pt>
                <c:pt idx="246">
                  <c:v>1845</c:v>
                </c:pt>
                <c:pt idx="247">
                  <c:v>1845</c:v>
                </c:pt>
                <c:pt idx="248">
                  <c:v>1845</c:v>
                </c:pt>
                <c:pt idx="249">
                  <c:v>1845</c:v>
                </c:pt>
                <c:pt idx="250">
                  <c:v>1845</c:v>
                </c:pt>
                <c:pt idx="251">
                  <c:v>1845</c:v>
                </c:pt>
              </c:numCache>
            </c:numRef>
          </c:cat>
          <c:val>
            <c:numRef>
              <c:f>Sheet1!$B$2:$B$253</c:f>
              <c:numCache>
                <c:formatCode>0.0</c:formatCode>
                <c:ptCount val="252"/>
                <c:pt idx="0">
                  <c:v>100</c:v>
                </c:pt>
                <c:pt idx="1">
                  <c:v>99.22</c:v>
                </c:pt>
                <c:pt idx="2">
                  <c:v>99.22</c:v>
                </c:pt>
                <c:pt idx="3">
                  <c:v>99.22</c:v>
                </c:pt>
                <c:pt idx="4">
                  <c:v>99.42</c:v>
                </c:pt>
                <c:pt idx="5">
                  <c:v>99.22</c:v>
                </c:pt>
                <c:pt idx="6">
                  <c:v>98.83</c:v>
                </c:pt>
                <c:pt idx="7">
                  <c:v>98.78</c:v>
                </c:pt>
                <c:pt idx="8">
                  <c:v>98.93</c:v>
                </c:pt>
                <c:pt idx="9">
                  <c:v>99.42</c:v>
                </c:pt>
                <c:pt idx="10">
                  <c:v>100.1</c:v>
                </c:pt>
                <c:pt idx="11">
                  <c:v>100</c:v>
                </c:pt>
                <c:pt idx="12">
                  <c:v>96.3</c:v>
                </c:pt>
                <c:pt idx="13">
                  <c:v>92.4</c:v>
                </c:pt>
                <c:pt idx="14">
                  <c:v>92.79</c:v>
                </c:pt>
                <c:pt idx="15">
                  <c:v>92.79</c:v>
                </c:pt>
                <c:pt idx="16">
                  <c:v>90.67</c:v>
                </c:pt>
                <c:pt idx="17">
                  <c:v>90.06</c:v>
                </c:pt>
                <c:pt idx="18">
                  <c:v>89.04</c:v>
                </c:pt>
                <c:pt idx="19">
                  <c:v>88.66</c:v>
                </c:pt>
                <c:pt idx="20">
                  <c:v>89.2</c:v>
                </c:pt>
                <c:pt idx="21">
                  <c:v>90.61</c:v>
                </c:pt>
                <c:pt idx="22">
                  <c:v>91.97</c:v>
                </c:pt>
                <c:pt idx="23">
                  <c:v>92</c:v>
                </c:pt>
                <c:pt idx="24">
                  <c:v>92.38</c:v>
                </c:pt>
                <c:pt idx="25">
                  <c:v>95.12</c:v>
                </c:pt>
                <c:pt idx="26">
                  <c:v>95.9</c:v>
                </c:pt>
                <c:pt idx="27">
                  <c:v>96.93</c:v>
                </c:pt>
                <c:pt idx="28">
                  <c:v>97.88</c:v>
                </c:pt>
                <c:pt idx="29">
                  <c:v>96.77</c:v>
                </c:pt>
                <c:pt idx="30">
                  <c:v>99.56</c:v>
                </c:pt>
                <c:pt idx="31">
                  <c:v>99.64</c:v>
                </c:pt>
                <c:pt idx="32">
                  <c:v>99.99</c:v>
                </c:pt>
                <c:pt idx="33">
                  <c:v>102.1</c:v>
                </c:pt>
                <c:pt idx="34">
                  <c:v>102.05</c:v>
                </c:pt>
                <c:pt idx="35">
                  <c:v>102.27</c:v>
                </c:pt>
                <c:pt idx="36">
                  <c:v>100.75</c:v>
                </c:pt>
                <c:pt idx="37">
                  <c:v>100.8</c:v>
                </c:pt>
                <c:pt idx="38">
                  <c:v>99.98</c:v>
                </c:pt>
                <c:pt idx="39">
                  <c:v>102.21</c:v>
                </c:pt>
                <c:pt idx="40">
                  <c:v>102.17</c:v>
                </c:pt>
                <c:pt idx="41">
                  <c:v>101.37</c:v>
                </c:pt>
                <c:pt idx="42">
                  <c:v>101.59</c:v>
                </c:pt>
                <c:pt idx="43">
                  <c:v>102.53</c:v>
                </c:pt>
                <c:pt idx="44">
                  <c:v>101.66</c:v>
                </c:pt>
                <c:pt idx="45">
                  <c:v>101.82</c:v>
                </c:pt>
                <c:pt idx="46">
                  <c:v>102.85</c:v>
                </c:pt>
                <c:pt idx="47">
                  <c:v>100.76</c:v>
                </c:pt>
                <c:pt idx="48">
                  <c:v>101.32</c:v>
                </c:pt>
                <c:pt idx="49">
                  <c:v>101.8</c:v>
                </c:pt>
                <c:pt idx="50">
                  <c:v>103.35</c:v>
                </c:pt>
                <c:pt idx="51">
                  <c:v>102.83</c:v>
                </c:pt>
                <c:pt idx="52">
                  <c:v>103.16</c:v>
                </c:pt>
                <c:pt idx="53">
                  <c:v>102.51</c:v>
                </c:pt>
                <c:pt idx="54">
                  <c:v>103.53</c:v>
                </c:pt>
                <c:pt idx="55">
                  <c:v>103.07</c:v>
                </c:pt>
                <c:pt idx="56">
                  <c:v>103</c:v>
                </c:pt>
                <c:pt idx="57">
                  <c:v>105.42</c:v>
                </c:pt>
                <c:pt idx="58">
                  <c:v>104.72</c:v>
                </c:pt>
                <c:pt idx="59">
                  <c:v>104.04</c:v>
                </c:pt>
                <c:pt idx="60">
                  <c:v>103.9</c:v>
                </c:pt>
                <c:pt idx="61">
                  <c:v>102.2</c:v>
                </c:pt>
                <c:pt idx="62">
                  <c:v>97.86</c:v>
                </c:pt>
                <c:pt idx="63">
                  <c:v>99.15</c:v>
                </c:pt>
                <c:pt idx="64">
                  <c:v>98.63</c:v>
                </c:pt>
                <c:pt idx="65">
                  <c:v>97.44</c:v>
                </c:pt>
                <c:pt idx="66">
                  <c:v>96.53</c:v>
                </c:pt>
                <c:pt idx="67">
                  <c:v>97</c:v>
                </c:pt>
                <c:pt idx="68">
                  <c:v>94.97</c:v>
                </c:pt>
                <c:pt idx="69">
                  <c:v>91.98</c:v>
                </c:pt>
                <c:pt idx="70">
                  <c:v>91.24</c:v>
                </c:pt>
                <c:pt idx="71">
                  <c:v>90.68</c:v>
                </c:pt>
                <c:pt idx="72">
                  <c:v>89.49</c:v>
                </c:pt>
                <c:pt idx="73">
                  <c:v>87.71</c:v>
                </c:pt>
                <c:pt idx="74">
                  <c:v>86.94</c:v>
                </c:pt>
                <c:pt idx="75">
                  <c:v>86.14</c:v>
                </c:pt>
                <c:pt idx="76">
                  <c:v>87.19</c:v>
                </c:pt>
                <c:pt idx="77">
                  <c:v>85.78</c:v>
                </c:pt>
                <c:pt idx="78">
                  <c:v>88.28</c:v>
                </c:pt>
                <c:pt idx="79">
                  <c:v>87.67</c:v>
                </c:pt>
                <c:pt idx="80">
                  <c:v>87.54</c:v>
                </c:pt>
                <c:pt idx="81">
                  <c:v>88.5</c:v>
                </c:pt>
                <c:pt idx="82">
                  <c:v>88.33</c:v>
                </c:pt>
                <c:pt idx="83">
                  <c:v>86.98</c:v>
                </c:pt>
                <c:pt idx="84">
                  <c:v>86.28</c:v>
                </c:pt>
                <c:pt idx="85">
                  <c:v>85.85</c:v>
                </c:pt>
                <c:pt idx="86">
                  <c:v>85.85</c:v>
                </c:pt>
                <c:pt idx="87">
                  <c:v>86.21</c:v>
                </c:pt>
                <c:pt idx="88">
                  <c:v>87.24</c:v>
                </c:pt>
                <c:pt idx="89">
                  <c:v>86.27</c:v>
                </c:pt>
                <c:pt idx="90">
                  <c:v>86.75</c:v>
                </c:pt>
                <c:pt idx="91">
                  <c:v>83.46</c:v>
                </c:pt>
                <c:pt idx="92">
                  <c:v>84.08</c:v>
                </c:pt>
                <c:pt idx="93">
                  <c:v>85.04</c:v>
                </c:pt>
                <c:pt idx="94">
                  <c:v>85.04</c:v>
                </c:pt>
                <c:pt idx="95">
                  <c:v>83.31</c:v>
                </c:pt>
                <c:pt idx="96">
                  <c:v>84.74</c:v>
                </c:pt>
                <c:pt idx="97">
                  <c:v>86.37</c:v>
                </c:pt>
                <c:pt idx="98">
                  <c:v>86.57</c:v>
                </c:pt>
                <c:pt idx="99">
                  <c:v>86.97</c:v>
                </c:pt>
                <c:pt idx="100">
                  <c:v>89.31</c:v>
                </c:pt>
                <c:pt idx="101">
                  <c:v>91.05</c:v>
                </c:pt>
                <c:pt idx="102">
                  <c:v>92.54</c:v>
                </c:pt>
                <c:pt idx="103">
                  <c:v>93.04</c:v>
                </c:pt>
                <c:pt idx="104">
                  <c:v>91.74</c:v>
                </c:pt>
                <c:pt idx="105">
                  <c:v>94.61</c:v>
                </c:pt>
                <c:pt idx="106">
                  <c:v>94.93</c:v>
                </c:pt>
                <c:pt idx="107">
                  <c:v>94.8</c:v>
                </c:pt>
                <c:pt idx="108">
                  <c:v>94.52</c:v>
                </c:pt>
                <c:pt idx="109">
                  <c:v>95.48</c:v>
                </c:pt>
                <c:pt idx="110">
                  <c:v>97.15</c:v>
                </c:pt>
                <c:pt idx="111">
                  <c:v>96.73</c:v>
                </c:pt>
                <c:pt idx="112">
                  <c:v>98.96</c:v>
                </c:pt>
                <c:pt idx="113">
                  <c:v>98.58</c:v>
                </c:pt>
                <c:pt idx="114">
                  <c:v>100.68</c:v>
                </c:pt>
                <c:pt idx="115">
                  <c:v>99.75</c:v>
                </c:pt>
                <c:pt idx="116">
                  <c:v>99.43</c:v>
                </c:pt>
                <c:pt idx="117">
                  <c:v>98.74</c:v>
                </c:pt>
                <c:pt idx="118">
                  <c:v>98.48</c:v>
                </c:pt>
                <c:pt idx="119">
                  <c:v>98.43</c:v>
                </c:pt>
                <c:pt idx="120">
                  <c:v>98.38</c:v>
                </c:pt>
                <c:pt idx="121">
                  <c:v>99.95</c:v>
                </c:pt>
                <c:pt idx="122">
                  <c:v>101.65</c:v>
                </c:pt>
                <c:pt idx="123">
                  <c:v>101.59</c:v>
                </c:pt>
                <c:pt idx="124">
                  <c:v>101.95</c:v>
                </c:pt>
                <c:pt idx="125">
                  <c:v>100.62</c:v>
                </c:pt>
                <c:pt idx="126">
                  <c:v>101.57</c:v>
                </c:pt>
                <c:pt idx="127">
                  <c:v>100.68</c:v>
                </c:pt>
                <c:pt idx="128">
                  <c:v>102.66</c:v>
                </c:pt>
                <c:pt idx="129">
                  <c:v>99.73</c:v>
                </c:pt>
                <c:pt idx="130">
                  <c:v>99.3</c:v>
                </c:pt>
                <c:pt idx="131">
                  <c:v>88.71</c:v>
                </c:pt>
                <c:pt idx="132">
                  <c:v>96.92</c:v>
                </c:pt>
                <c:pt idx="133">
                  <c:v>96.01</c:v>
                </c:pt>
                <c:pt idx="134">
                  <c:v>93.83</c:v>
                </c:pt>
                <c:pt idx="135">
                  <c:v>93.1</c:v>
                </c:pt>
                <c:pt idx="136">
                  <c:v>97.1</c:v>
                </c:pt>
                <c:pt idx="137">
                  <c:v>94.22</c:v>
                </c:pt>
                <c:pt idx="138">
                  <c:v>92.64</c:v>
                </c:pt>
                <c:pt idx="139">
                  <c:v>92.6</c:v>
                </c:pt>
                <c:pt idx="140">
                  <c:v>91.58</c:v>
                </c:pt>
                <c:pt idx="141">
                  <c:v>90.96</c:v>
                </c:pt>
                <c:pt idx="142">
                  <c:v>90.45</c:v>
                </c:pt>
                <c:pt idx="143">
                  <c:v>90.55</c:v>
                </c:pt>
                <c:pt idx="144">
                  <c:v>90.07</c:v>
                </c:pt>
                <c:pt idx="145">
                  <c:v>90.74</c:v>
                </c:pt>
                <c:pt idx="146">
                  <c:v>88.89</c:v>
                </c:pt>
                <c:pt idx="147">
                  <c:v>89.55</c:v>
                </c:pt>
                <c:pt idx="148">
                  <c:v>90.44</c:v>
                </c:pt>
                <c:pt idx="149">
                  <c:v>90.3</c:v>
                </c:pt>
                <c:pt idx="150">
                  <c:v>89.6</c:v>
                </c:pt>
                <c:pt idx="151">
                  <c:v>90.51</c:v>
                </c:pt>
                <c:pt idx="152">
                  <c:v>90.11</c:v>
                </c:pt>
                <c:pt idx="153">
                  <c:v>91.16</c:v>
                </c:pt>
                <c:pt idx="154">
                  <c:v>92.57</c:v>
                </c:pt>
                <c:pt idx="155">
                  <c:v>91.25</c:v>
                </c:pt>
                <c:pt idx="156">
                  <c:v>90.45</c:v>
                </c:pt>
                <c:pt idx="157">
                  <c:v>91.46</c:v>
                </c:pt>
                <c:pt idx="158">
                  <c:v>92.56</c:v>
                </c:pt>
                <c:pt idx="159">
                  <c:v>92.48</c:v>
                </c:pt>
                <c:pt idx="160">
                  <c:v>94.33</c:v>
                </c:pt>
                <c:pt idx="161">
                  <c:v>94.3</c:v>
                </c:pt>
                <c:pt idx="162">
                  <c:v>92.77</c:v>
                </c:pt>
                <c:pt idx="163">
                  <c:v>92.28</c:v>
                </c:pt>
                <c:pt idx="164">
                  <c:v>92.22</c:v>
                </c:pt>
                <c:pt idx="165">
                  <c:v>92.54</c:v>
                </c:pt>
                <c:pt idx="166">
                  <c:v>93.37</c:v>
                </c:pt>
                <c:pt idx="167">
                  <c:v>92.39</c:v>
                </c:pt>
                <c:pt idx="168">
                  <c:v>91.92</c:v>
                </c:pt>
                <c:pt idx="169">
                  <c:v>91.82</c:v>
                </c:pt>
                <c:pt idx="170">
                  <c:v>91.59</c:v>
                </c:pt>
                <c:pt idx="171">
                  <c:v>91.83</c:v>
                </c:pt>
                <c:pt idx="172">
                  <c:v>93.22</c:v>
                </c:pt>
                <c:pt idx="173">
                  <c:v>93.68</c:v>
                </c:pt>
                <c:pt idx="174">
                  <c:v>91.51</c:v>
                </c:pt>
                <c:pt idx="175">
                  <c:v>90.34</c:v>
                </c:pt>
                <c:pt idx="176">
                  <c:v>86.56</c:v>
                </c:pt>
                <c:pt idx="177">
                  <c:v>88.9</c:v>
                </c:pt>
                <c:pt idx="178">
                  <c:v>88.9</c:v>
                </c:pt>
                <c:pt idx="179">
                  <c:v>88.53</c:v>
                </c:pt>
                <c:pt idx="180">
                  <c:v>87.71</c:v>
                </c:pt>
                <c:pt idx="181">
                  <c:v>87.55</c:v>
                </c:pt>
                <c:pt idx="182">
                  <c:v>86.86</c:v>
                </c:pt>
                <c:pt idx="183">
                  <c:v>85.94</c:v>
                </c:pt>
                <c:pt idx="184">
                  <c:v>87.56</c:v>
                </c:pt>
                <c:pt idx="185">
                  <c:v>85.54</c:v>
                </c:pt>
                <c:pt idx="186">
                  <c:v>86.01</c:v>
                </c:pt>
                <c:pt idx="187">
                  <c:v>85.99</c:v>
                </c:pt>
                <c:pt idx="188">
                  <c:v>85.07</c:v>
                </c:pt>
                <c:pt idx="189">
                  <c:v>83.73</c:v>
                </c:pt>
                <c:pt idx="190">
                  <c:v>83.68</c:v>
                </c:pt>
                <c:pt idx="191">
                  <c:v>82.95</c:v>
                </c:pt>
                <c:pt idx="192">
                  <c:v>83.11</c:v>
                </c:pt>
                <c:pt idx="193">
                  <c:v>81.849999999999994</c:v>
                </c:pt>
                <c:pt idx="194">
                  <c:v>81.349999999999994</c:v>
                </c:pt>
                <c:pt idx="195">
                  <c:v>81.900000000000006</c:v>
                </c:pt>
                <c:pt idx="196">
                  <c:v>82.92</c:v>
                </c:pt>
                <c:pt idx="197">
                  <c:v>81.33</c:v>
                </c:pt>
                <c:pt idx="198">
                  <c:v>82.44</c:v>
                </c:pt>
                <c:pt idx="199">
                  <c:v>82.05</c:v>
                </c:pt>
                <c:pt idx="200">
                  <c:v>93.68</c:v>
                </c:pt>
                <c:pt idx="201">
                  <c:v>82.75</c:v>
                </c:pt>
                <c:pt idx="202">
                  <c:v>83.27</c:v>
                </c:pt>
                <c:pt idx="203">
                  <c:v>83.66</c:v>
                </c:pt>
                <c:pt idx="204">
                  <c:v>85.16</c:v>
                </c:pt>
                <c:pt idx="205">
                  <c:v>86.46</c:v>
                </c:pt>
                <c:pt idx="206">
                  <c:v>88.16</c:v>
                </c:pt>
                <c:pt idx="207">
                  <c:v>88.98</c:v>
                </c:pt>
                <c:pt idx="208">
                  <c:v>86.27</c:v>
                </c:pt>
                <c:pt idx="209">
                  <c:v>82.9</c:v>
                </c:pt>
                <c:pt idx="210">
                  <c:v>85.48</c:v>
                </c:pt>
                <c:pt idx="211">
                  <c:v>86.33</c:v>
                </c:pt>
                <c:pt idx="212">
                  <c:v>87.08</c:v>
                </c:pt>
                <c:pt idx="213">
                  <c:v>86.76</c:v>
                </c:pt>
                <c:pt idx="214">
                  <c:v>87.32</c:v>
                </c:pt>
                <c:pt idx="215">
                  <c:v>87.52</c:v>
                </c:pt>
                <c:pt idx="216">
                  <c:v>85.5</c:v>
                </c:pt>
                <c:pt idx="217">
                  <c:v>86.59</c:v>
                </c:pt>
                <c:pt idx="218">
                  <c:v>88.55</c:v>
                </c:pt>
                <c:pt idx="219">
                  <c:v>89.58</c:v>
                </c:pt>
                <c:pt idx="220">
                  <c:v>87.24</c:v>
                </c:pt>
                <c:pt idx="221">
                  <c:v>87.06</c:v>
                </c:pt>
                <c:pt idx="222">
                  <c:v>85.54</c:v>
                </c:pt>
                <c:pt idx="223">
                  <c:v>85.98</c:v>
                </c:pt>
                <c:pt idx="224">
                  <c:v>86.34</c:v>
                </c:pt>
                <c:pt idx="225">
                  <c:v>86.38</c:v>
                </c:pt>
                <c:pt idx="226">
                  <c:v>87.22</c:v>
                </c:pt>
                <c:pt idx="227">
                  <c:v>87.18</c:v>
                </c:pt>
                <c:pt idx="228">
                  <c:v>89.48</c:v>
                </c:pt>
                <c:pt idx="229">
                  <c:v>91.05</c:v>
                </c:pt>
                <c:pt idx="230">
                  <c:v>93.67</c:v>
                </c:pt>
                <c:pt idx="231">
                  <c:v>95.35</c:v>
                </c:pt>
                <c:pt idx="232">
                  <c:v>95.46</c:v>
                </c:pt>
                <c:pt idx="233">
                  <c:v>96.14</c:v>
                </c:pt>
                <c:pt idx="234">
                  <c:v>97.96</c:v>
                </c:pt>
                <c:pt idx="235">
                  <c:v>98.53</c:v>
                </c:pt>
                <c:pt idx="236">
                  <c:v>98.3</c:v>
                </c:pt>
                <c:pt idx="237">
                  <c:v>99.77</c:v>
                </c:pt>
                <c:pt idx="238">
                  <c:v>101.06</c:v>
                </c:pt>
                <c:pt idx="239">
                  <c:v>101.52</c:v>
                </c:pt>
                <c:pt idx="240">
                  <c:v>104.22</c:v>
                </c:pt>
                <c:pt idx="241">
                  <c:v>103.01</c:v>
                </c:pt>
                <c:pt idx="242">
                  <c:v>102.43</c:v>
                </c:pt>
                <c:pt idx="243">
                  <c:v>102.8</c:v>
                </c:pt>
                <c:pt idx="244">
                  <c:v>102.9</c:v>
                </c:pt>
                <c:pt idx="245">
                  <c:v>105</c:v>
                </c:pt>
                <c:pt idx="246">
                  <c:v>104.56</c:v>
                </c:pt>
                <c:pt idx="247">
                  <c:v>104.4</c:v>
                </c:pt>
                <c:pt idx="248">
                  <c:v>102.97</c:v>
                </c:pt>
                <c:pt idx="249">
                  <c:v>102.72</c:v>
                </c:pt>
                <c:pt idx="250">
                  <c:v>102.72</c:v>
                </c:pt>
                <c:pt idx="251">
                  <c:v>100.61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596608"/>
        <c:axId val="82598144"/>
      </c:lineChart>
      <c:catAx>
        <c:axId val="82596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2598144"/>
        <c:crosses val="autoZero"/>
        <c:auto val="1"/>
        <c:lblAlgn val="ctr"/>
        <c:lblOffset val="100"/>
        <c:tickLblSkip val="12"/>
        <c:noMultiLvlLbl val="0"/>
      </c:catAx>
      <c:valAx>
        <c:axId val="82598144"/>
        <c:scaling>
          <c:orientation val="minMax"/>
          <c:min val="8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825966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Measure</a:t>
            </a:r>
            <a:r>
              <a:rPr lang="en-US" sz="1800" baseline="0" dirty="0" smtClean="0"/>
              <a:t> of </a:t>
            </a:r>
            <a:r>
              <a:rPr lang="en-US" sz="1800" dirty="0" smtClean="0"/>
              <a:t>fertility</a:t>
            </a:r>
            <a:endParaRPr lang="en-US" sz="18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Fertility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Ireland
1840s</c:v>
                </c:pt>
                <c:pt idx="1">
                  <c:v>England
1851</c:v>
                </c:pt>
                <c:pt idx="2">
                  <c:v>Germany
1875</c:v>
                </c:pt>
                <c:pt idx="3">
                  <c:v>Italy
1865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0.37</c:v>
                </c:pt>
                <c:pt idx="1">
                  <c:v>0.35</c:v>
                </c:pt>
                <c:pt idx="2">
                  <c:v>0.39</c:v>
                </c:pt>
                <c:pt idx="3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30432"/>
        <c:axId val="84132224"/>
      </c:barChart>
      <c:catAx>
        <c:axId val="841304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1400"/>
            </a:pPr>
            <a:endParaRPr lang="en-US"/>
          </a:p>
        </c:txPr>
        <c:crossAx val="84132224"/>
        <c:crosses val="autoZero"/>
        <c:auto val="1"/>
        <c:lblAlgn val="ctr"/>
        <c:lblOffset val="100"/>
        <c:tickLblSkip val="1"/>
        <c:noMultiLvlLbl val="0"/>
      </c:catAx>
      <c:valAx>
        <c:axId val="84132224"/>
        <c:scaling>
          <c:orientation val="minMax"/>
        </c:scaling>
        <c:delete val="0"/>
        <c:axPos val="l"/>
        <c:majorGridlines/>
        <c:numFmt formatCode="#,##0.00" sourceLinked="0"/>
        <c:majorTickMark val="out"/>
        <c:minorTickMark val="none"/>
        <c:tickLblPos val="nextTo"/>
        <c:crossAx val="84130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IE" sz="1600" dirty="0" err="1" smtClean="0"/>
              <a:t>Komlos’s</a:t>
            </a:r>
            <a:r>
              <a:rPr lang="en-IE" sz="1600" dirty="0" smtClean="0"/>
              <a:t> Index of Heights of Army Recruit</a:t>
            </a:r>
            <a:r>
              <a:rPr lang="en-IE" sz="1600" baseline="0" dirty="0" smtClean="0"/>
              <a:t>s</a:t>
            </a:r>
            <a:endParaRPr lang="en-IE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8226192244837319"/>
          <c:y val="0.1843300279107763"/>
          <c:w val="0.76129128906056553"/>
          <c:h val="0.6483691483809480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1780</c:v>
                </c:pt>
                <c:pt idx="1">
                  <c:v>1790</c:v>
                </c:pt>
                <c:pt idx="2">
                  <c:v>1800</c:v>
                </c:pt>
                <c:pt idx="3">
                  <c:v>1810</c:v>
                </c:pt>
                <c:pt idx="4">
                  <c:v>1820</c:v>
                </c:pt>
                <c:pt idx="5">
                  <c:v>1830</c:v>
                </c:pt>
                <c:pt idx="6">
                  <c:v>1840</c:v>
                </c:pt>
                <c:pt idx="7">
                  <c:v>1850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99.2</c:v>
                </c:pt>
                <c:pt idx="1">
                  <c:v>99.1</c:v>
                </c:pt>
                <c:pt idx="2">
                  <c:v>99.2</c:v>
                </c:pt>
                <c:pt idx="3">
                  <c:v>99.5</c:v>
                </c:pt>
                <c:pt idx="4">
                  <c:v>99.4</c:v>
                </c:pt>
                <c:pt idx="5">
                  <c:v>99</c:v>
                </c:pt>
                <c:pt idx="6">
                  <c:v>99</c:v>
                </c:pt>
                <c:pt idx="7">
                  <c:v>99.2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England</c:v>
                </c:pt>
              </c:strCache>
            </c:strRef>
          </c:tx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1780</c:v>
                </c:pt>
                <c:pt idx="1">
                  <c:v>1790</c:v>
                </c:pt>
                <c:pt idx="2">
                  <c:v>1800</c:v>
                </c:pt>
                <c:pt idx="3">
                  <c:v>1810</c:v>
                </c:pt>
                <c:pt idx="4">
                  <c:v>1820</c:v>
                </c:pt>
                <c:pt idx="5">
                  <c:v>1830</c:v>
                </c:pt>
                <c:pt idx="6">
                  <c:v>1840</c:v>
                </c:pt>
                <c:pt idx="7">
                  <c:v>1850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99.1</c:v>
                </c:pt>
                <c:pt idx="1">
                  <c:v>98.9</c:v>
                </c:pt>
                <c:pt idx="2">
                  <c:v>98.8</c:v>
                </c:pt>
                <c:pt idx="3">
                  <c:v>99.1</c:v>
                </c:pt>
                <c:pt idx="4">
                  <c:v>99</c:v>
                </c:pt>
                <c:pt idx="5">
                  <c:v>99.1</c:v>
                </c:pt>
                <c:pt idx="6">
                  <c:v>98.9</c:v>
                </c:pt>
                <c:pt idx="7">
                  <c:v>98.6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418176"/>
        <c:axId val="86419712"/>
      </c:lineChart>
      <c:catAx>
        <c:axId val="86418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86419712"/>
        <c:crosses val="autoZero"/>
        <c:auto val="1"/>
        <c:lblAlgn val="ctr"/>
        <c:lblOffset val="100"/>
        <c:tickLblSkip val="1"/>
        <c:noMultiLvlLbl val="0"/>
      </c:catAx>
      <c:valAx>
        <c:axId val="86419712"/>
        <c:scaling>
          <c:orientation val="minMax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86418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1399346308126577"/>
          <c:y val="0.66394676529987062"/>
          <c:w val="0.32059773188728768"/>
          <c:h val="0.1569479679593364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IE" sz="1600" dirty="0" smtClean="0"/>
              <a:t>Populations of Ireland &amp; England (m)</a:t>
            </a:r>
            <a:endParaRPr lang="en-IE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521764968058239"/>
          <c:y val="0.1843300279107763"/>
          <c:w val="0.82691873421482676"/>
          <c:h val="0.648369148380948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26 counties</c:v>
                </c:pt>
              </c:strCache>
            </c:strRef>
          </c:tx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1841</c:v>
                </c:pt>
                <c:pt idx="1">
                  <c:v>1851</c:v>
                </c:pt>
                <c:pt idx="2">
                  <c:v>1901</c:v>
                </c:pt>
                <c:pt idx="3">
                  <c:v>2001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6.53</c:v>
                </c:pt>
                <c:pt idx="1">
                  <c:v>5.1100000000000003</c:v>
                </c:pt>
                <c:pt idx="2">
                  <c:v>3.22</c:v>
                </c:pt>
                <c:pt idx="3">
                  <c:v>3.92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England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1841</c:v>
                </c:pt>
                <c:pt idx="1">
                  <c:v>1851</c:v>
                </c:pt>
                <c:pt idx="2">
                  <c:v>1901</c:v>
                </c:pt>
                <c:pt idx="3">
                  <c:v>2001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13.65</c:v>
                </c:pt>
                <c:pt idx="1">
                  <c:v>15.29</c:v>
                </c:pt>
                <c:pt idx="2">
                  <c:v>30.07</c:v>
                </c:pt>
                <c:pt idx="3">
                  <c:v>49.14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052864"/>
        <c:axId val="90062848"/>
      </c:barChart>
      <c:catAx>
        <c:axId val="9005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90062848"/>
        <c:crosses val="autoZero"/>
        <c:auto val="1"/>
        <c:lblAlgn val="ctr"/>
        <c:lblOffset val="100"/>
        <c:noMultiLvlLbl val="0"/>
      </c:catAx>
      <c:valAx>
        <c:axId val="90062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052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452632100232757"/>
          <c:y val="0.19354194558533211"/>
          <c:w val="0.51270638340018815"/>
          <c:h val="0.2101495382241485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Grocers/publicans (per 1000)</c:v>
                </c:pt>
              </c:strCache>
            </c:strRef>
          </c:tx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1881</c:v>
                </c:pt>
                <c:pt idx="1">
                  <c:v>1911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4.5</c:v>
                </c:pt>
                <c:pt idx="1">
                  <c:v>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240512"/>
        <c:axId val="92242304"/>
      </c:barChart>
      <c:catAx>
        <c:axId val="92240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2242304"/>
        <c:crosses val="autoZero"/>
        <c:auto val="1"/>
        <c:lblAlgn val="ctr"/>
        <c:lblOffset val="100"/>
        <c:noMultiLvlLbl val="0"/>
      </c:catAx>
      <c:valAx>
        <c:axId val="92242304"/>
        <c:scaling>
          <c:orientation val="minMax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922405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600"/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in trades, manufactures &amp; handicraft, 1821 Census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Leitrim
(Leitrim)</c:v>
                </c:pt>
                <c:pt idx="1">
                  <c:v>Burrishoole (Mayo)</c:v>
                </c:pt>
                <c:pt idx="2">
                  <c:v>Dungannon (Tyrone)</c:v>
                </c:pt>
                <c:pt idx="3">
                  <c:v>O'Neilland E (Armagh)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0.56999999999999995</c:v>
                </c:pt>
                <c:pt idx="1">
                  <c:v>0.56999999999999995</c:v>
                </c:pt>
                <c:pt idx="2">
                  <c:v>0.63</c:v>
                </c:pt>
                <c:pt idx="3">
                  <c:v>0.76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866048"/>
        <c:axId val="90867584"/>
      </c:barChart>
      <c:catAx>
        <c:axId val="90866048"/>
        <c:scaling>
          <c:orientation val="minMax"/>
        </c:scaling>
        <c:delete val="0"/>
        <c:axPos val="l"/>
        <c:majorTickMark val="out"/>
        <c:minorTickMark val="none"/>
        <c:tickLblPos val="nextTo"/>
        <c:crossAx val="90867584"/>
        <c:crosses val="autoZero"/>
        <c:auto val="1"/>
        <c:lblAlgn val="ctr"/>
        <c:lblOffset val="100"/>
        <c:noMultiLvlLbl val="0"/>
      </c:catAx>
      <c:valAx>
        <c:axId val="9086758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908660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C7F1-A1EA-460E-B3B5-BAD2534B579A}" type="datetimeFigureOut">
              <a:rPr lang="en-IE" smtClean="0"/>
              <a:t>03/10/2014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345440" y="2420888"/>
            <a:ext cx="7147931" cy="3096344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420888"/>
            <a:ext cx="1190348" cy="3096344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2636912"/>
            <a:ext cx="910224" cy="2769490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2636913"/>
            <a:ext cx="6947845" cy="2664068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61200D-5067-4EE1-85F4-F6547499ED2C}" type="slidenum">
              <a:rPr lang="en-IE" smtClean="0"/>
              <a:t>‹#›</a:t>
            </a:fld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847126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2636913"/>
            <a:ext cx="6760868" cy="2769489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758202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2771806"/>
            <a:ext cx="6629400" cy="1737314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C7F1-A1EA-460E-B3B5-BAD2534B579A}" type="datetimeFigureOut">
              <a:rPr lang="en-IE" smtClean="0"/>
              <a:t>03/10/2014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200D-5067-4EE1-85F4-F6547499ED2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C7F1-A1EA-460E-B3B5-BAD2534B579A}" type="datetimeFigureOut">
              <a:rPr lang="en-IE" smtClean="0"/>
              <a:t>03/10/2014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200D-5067-4EE1-85F4-F6547499ED2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C7F1-A1EA-460E-B3B5-BAD2534B579A}" type="datetimeFigureOut">
              <a:rPr lang="en-IE" smtClean="0"/>
              <a:t>03/10/2014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200D-5067-4EE1-85F4-F6547499ED2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C7F1-A1EA-460E-B3B5-BAD2534B579A}" type="datetimeFigureOut">
              <a:rPr lang="en-IE" smtClean="0"/>
              <a:t>03/10/2014</a:t>
            </a:fld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200D-5067-4EE1-85F4-F6547499ED2C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C7F1-A1EA-460E-B3B5-BAD2534B579A}" type="datetimeFigureOut">
              <a:rPr lang="en-IE" smtClean="0"/>
              <a:t>03/10/2014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200D-5067-4EE1-85F4-F6547499ED2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C7F1-A1EA-460E-B3B5-BAD2534B579A}" type="datetimeFigureOut">
              <a:rPr lang="en-IE" smtClean="0"/>
              <a:t>03/10/2014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200D-5067-4EE1-85F4-F6547499ED2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C7F1-A1EA-460E-B3B5-BAD2534B579A}" type="datetimeFigureOut">
              <a:rPr lang="en-IE" smtClean="0"/>
              <a:t>03/10/2014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200D-5067-4EE1-85F4-F6547499ED2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C7F1-A1EA-460E-B3B5-BAD2534B579A}" type="datetimeFigureOut">
              <a:rPr lang="en-IE" smtClean="0"/>
              <a:t>03/10/2014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200D-5067-4EE1-85F4-F6547499ED2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C7F1-A1EA-460E-B3B5-BAD2534B579A}" type="datetimeFigureOut">
              <a:rPr lang="en-IE" smtClean="0"/>
              <a:t>03/10/2014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200D-5067-4EE1-85F4-F6547499ED2C}" type="slidenum">
              <a:rPr lang="en-IE" smtClean="0"/>
              <a:t>‹#›</a:t>
            </a:fld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C7F1-A1EA-460E-B3B5-BAD2534B579A}" type="datetimeFigureOut">
              <a:rPr lang="en-IE" smtClean="0"/>
              <a:t>03/10/2014</a:t>
            </a:fld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200D-5067-4EE1-85F4-F6547499ED2C}" type="slidenum">
              <a:rPr lang="en-IE" smtClean="0"/>
              <a:t>‹#›</a:t>
            </a:fld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46EC7F1-A1EA-460E-B3B5-BAD2534B579A}" type="datetimeFigureOut">
              <a:rPr lang="en-IE" smtClean="0"/>
              <a:t>03/10/2014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61200D-5067-4EE1-85F4-F6547499ED2C}" type="slidenum">
              <a:rPr lang="en-IE" smtClean="0"/>
              <a:t>‹#›</a:t>
            </a:fld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TCD M.Sc.(EPS) – Ronan LYONS – EC8001 Irish Economic Policy ISSUES &amp; Context</a:t>
            </a:r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TOPIC A: Irish Economic History to Independence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5356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Fertility Before the Famine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E" b="1" dirty="0" smtClean="0"/>
              <a:t>Fertility</a:t>
            </a:r>
            <a:r>
              <a:rPr lang="en-IE" dirty="0"/>
              <a:t>: Evidence from </a:t>
            </a:r>
            <a:r>
              <a:rPr lang="en-IE" dirty="0" smtClean="0"/>
              <a:t>Quakers suggests </a:t>
            </a:r>
            <a:r>
              <a:rPr lang="en-IE" dirty="0"/>
              <a:t>that marital fertility </a:t>
            </a:r>
            <a:r>
              <a:rPr lang="en-IE" dirty="0" smtClean="0"/>
              <a:t>in Ireland was </a:t>
            </a:r>
            <a:r>
              <a:rPr lang="en-IE" dirty="0"/>
              <a:t>high but fell between late 1700s and early 1800s</a:t>
            </a:r>
          </a:p>
          <a:p>
            <a:r>
              <a:rPr lang="en-IE" b="1" dirty="0" err="1"/>
              <a:t>Nuptiality</a:t>
            </a:r>
            <a:r>
              <a:rPr lang="en-IE" dirty="0"/>
              <a:t>: </a:t>
            </a:r>
            <a:r>
              <a:rPr lang="en-IE" dirty="0" smtClean="0"/>
              <a:t>pre-Famine</a:t>
            </a:r>
            <a:r>
              <a:rPr lang="en-IE" dirty="0"/>
              <a:t>, </a:t>
            </a:r>
            <a:r>
              <a:rPr lang="en-IE" dirty="0" smtClean="0"/>
              <a:t>a </a:t>
            </a:r>
            <a:r>
              <a:rPr lang="en-IE" dirty="0"/>
              <a:t>high proportion never married (10-12</a:t>
            </a:r>
            <a:r>
              <a:rPr lang="en-IE" dirty="0" smtClean="0"/>
              <a:t>%)</a:t>
            </a:r>
          </a:p>
          <a:p>
            <a:pPr lvl="1"/>
            <a:r>
              <a:rPr lang="en-IE" dirty="0" smtClean="0"/>
              <a:t>Census </a:t>
            </a:r>
            <a:r>
              <a:rPr lang="en-IE" dirty="0"/>
              <a:t>1841 implies increasing marriage age during 1830s </a:t>
            </a:r>
            <a:r>
              <a:rPr lang="en-IE" dirty="0" smtClean="0"/>
              <a:t>– ~</a:t>
            </a:r>
            <a:r>
              <a:rPr lang="en-IE" dirty="0"/>
              <a:t>15,000 “averted births</a:t>
            </a:r>
            <a:r>
              <a:rPr lang="en-IE" dirty="0" smtClean="0"/>
              <a:t>”</a:t>
            </a:r>
            <a:endParaRPr lang="en-I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6332123"/>
              </p:ext>
            </p:extLst>
          </p:nvPr>
        </p:nvGraphicFramePr>
        <p:xfrm>
          <a:off x="4648200" y="1719263"/>
          <a:ext cx="40386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305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Wandering Irishman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Substantial shift in migration after Waterloo</a:t>
            </a:r>
          </a:p>
          <a:p>
            <a:pPr lvl="1"/>
            <a:r>
              <a:rPr lang="en-IE" dirty="0" smtClean="0"/>
              <a:t>Brutal 1740s famine in South: barely any emigration</a:t>
            </a:r>
          </a:p>
          <a:p>
            <a:pPr lvl="1"/>
            <a:r>
              <a:rPr lang="en-IE" dirty="0" smtClean="0"/>
              <a:t>Temporary linen crisis in North: large migration to N. America</a:t>
            </a:r>
          </a:p>
          <a:p>
            <a:pPr lvl="1"/>
            <a:r>
              <a:rPr lang="en-IE" dirty="0" smtClean="0"/>
              <a:t>Exceptions: seasonal migration, fishing (Newfoundland)</a:t>
            </a:r>
          </a:p>
          <a:p>
            <a:r>
              <a:rPr lang="en-IE" dirty="0" smtClean="0"/>
              <a:t>1815-45 saw 1.5m Irish emigrate</a:t>
            </a:r>
          </a:p>
          <a:p>
            <a:pPr lvl="1"/>
            <a:r>
              <a:rPr lang="en-IE" dirty="0" smtClean="0"/>
              <a:t>Roughly one third each to Britain, U.S. and Canada</a:t>
            </a:r>
          </a:p>
          <a:p>
            <a:pPr lvl="1"/>
            <a:r>
              <a:rPr lang="en-IE" dirty="0" smtClean="0"/>
              <a:t>Highest per capita rate in Europe</a:t>
            </a:r>
          </a:p>
          <a:p>
            <a:r>
              <a:rPr lang="en-IE" dirty="0" smtClean="0"/>
              <a:t>Start of debate about brain drain</a:t>
            </a:r>
          </a:p>
          <a:p>
            <a:pPr lvl="1"/>
            <a:r>
              <a:rPr lang="en-IE" dirty="0" smtClean="0"/>
              <a:t>Vs. win-win for those who leave and those left behind</a:t>
            </a:r>
          </a:p>
          <a:p>
            <a:pPr lvl="1"/>
            <a:r>
              <a:rPr lang="en-IE" dirty="0" smtClean="0"/>
              <a:t>Cf. land-labour ratio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8799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Insights from Calories &amp; Spuds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433904" cy="4407408"/>
          </a:xfrm>
        </p:spPr>
        <p:txBody>
          <a:bodyPr/>
          <a:lstStyle/>
          <a:p>
            <a:r>
              <a:rPr lang="en-IE" dirty="0" smtClean="0"/>
              <a:t>Solar </a:t>
            </a:r>
            <a:r>
              <a:rPr lang="en-IE" dirty="0"/>
              <a:t>has estimated total calorific </a:t>
            </a:r>
            <a:r>
              <a:rPr lang="en-IE" dirty="0" smtClean="0"/>
              <a:t>consumption</a:t>
            </a:r>
          </a:p>
          <a:p>
            <a:pPr lvl="1"/>
            <a:r>
              <a:rPr lang="en-IE" dirty="0" smtClean="0"/>
              <a:t>2,500kcals per person per day (3200 per adult male)</a:t>
            </a:r>
          </a:p>
          <a:p>
            <a:r>
              <a:rPr lang="en-IE" dirty="0" smtClean="0"/>
              <a:t>High relative to England, France ~1800</a:t>
            </a:r>
          </a:p>
          <a:p>
            <a:r>
              <a:rPr lang="en-IE" dirty="0" smtClean="0"/>
              <a:t>What about poorest?</a:t>
            </a:r>
          </a:p>
          <a:p>
            <a:pPr lvl="1"/>
            <a:r>
              <a:rPr lang="en-IE" dirty="0" smtClean="0"/>
              <a:t>Depends on inequality – higher implies ~1,500kcals</a:t>
            </a:r>
          </a:p>
          <a:p>
            <a:r>
              <a:rPr lang="en-IE" dirty="0" smtClean="0"/>
              <a:t>Evidence on </a:t>
            </a:r>
            <a:r>
              <a:rPr lang="en-IE" dirty="0" err="1" smtClean="0"/>
              <a:t>Lumper</a:t>
            </a:r>
            <a:r>
              <a:rPr lang="en-IE" dirty="0" smtClean="0"/>
              <a:t> potato far from damning</a:t>
            </a:r>
          </a:p>
          <a:p>
            <a:r>
              <a:rPr lang="en-IE" dirty="0" smtClean="0"/>
              <a:t>Quick note on turf: important subsistence fuel</a:t>
            </a:r>
            <a:endParaRPr lang="en-I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020" y="2420888"/>
            <a:ext cx="3941510" cy="2952328"/>
          </a:xfrm>
        </p:spPr>
      </p:pic>
      <p:sp>
        <p:nvSpPr>
          <p:cNvPr id="4" name="TextBox 3"/>
          <p:cNvSpPr txBox="1"/>
          <p:nvPr/>
        </p:nvSpPr>
        <p:spPr>
          <a:xfrm>
            <a:off x="4860032" y="5445224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i="1" dirty="0" smtClean="0"/>
              <a:t>The </a:t>
            </a:r>
            <a:r>
              <a:rPr lang="en-IE" i="1" dirty="0" err="1" smtClean="0"/>
              <a:t>Lumper</a:t>
            </a:r>
            <a:r>
              <a:rPr lang="en-IE" i="1" dirty="0" smtClean="0"/>
              <a:t> potato: a symbol of impending disaster or bad luck?</a:t>
            </a:r>
            <a:endParaRPr lang="en-IE" i="1" dirty="0"/>
          </a:p>
        </p:txBody>
      </p:sp>
    </p:spTree>
    <p:extLst>
      <p:ext uri="{BB962C8B-B14F-4D97-AF65-F5344CB8AC3E}">
        <p14:creationId xmlns:p14="http://schemas.microsoft.com/office/powerpoint/2010/main" val="62683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Anthropometrics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E" dirty="0" smtClean="0"/>
              <a:t>Ireland’s “height advantage” seems to have persisted into 1800s</a:t>
            </a:r>
          </a:p>
          <a:p>
            <a:pPr lvl="1"/>
            <a:r>
              <a:rPr lang="en-IE" dirty="0" smtClean="0"/>
              <a:t>Nutritious if boring diet</a:t>
            </a:r>
          </a:p>
          <a:p>
            <a:r>
              <a:rPr lang="en-IE" dirty="0" smtClean="0"/>
              <a:t>Evidence from Philadelphia immigration </a:t>
            </a:r>
          </a:p>
          <a:p>
            <a:pPr lvl="1"/>
            <a:r>
              <a:rPr lang="en-IE" dirty="0" smtClean="0"/>
              <a:t>1850s, 60s: Irish migrants had heavier babies than other groups</a:t>
            </a:r>
            <a:endParaRPr lang="en-I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83505025"/>
              </p:ext>
            </p:extLst>
          </p:nvPr>
        </p:nvGraphicFramePr>
        <p:xfrm>
          <a:off x="4648200" y="1719263"/>
          <a:ext cx="40386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95536" y="5067182"/>
            <a:ext cx="4104456" cy="16021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Caveats: </a:t>
            </a:r>
          </a:p>
          <a:p>
            <a:pPr algn="ctr"/>
            <a:r>
              <a:rPr lang="en-IE" dirty="0" smtClean="0"/>
              <a:t>Who joins the army? What backgrounds/incomes? Do trends in general employment matter?</a:t>
            </a:r>
            <a:endParaRPr lang="en-IE" dirty="0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 flipV="1">
            <a:off x="4499992" y="4365105"/>
            <a:ext cx="1728192" cy="1503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678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Stuttering to a halt?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High-frequency data from the banks show downturns in 1815, early 1830s and early 1840s, as well as 1846-51</a:t>
            </a:r>
          </a:p>
          <a:p>
            <a:r>
              <a:rPr lang="en-IE" dirty="0" smtClean="0"/>
              <a:t>Roy Foster &amp; Ray </a:t>
            </a:r>
            <a:r>
              <a:rPr lang="en-IE" dirty="0" err="1" smtClean="0"/>
              <a:t>Crotty</a:t>
            </a:r>
            <a:r>
              <a:rPr lang="en-IE" dirty="0" smtClean="0"/>
              <a:t>: 1815 was the turning point for Ireland, not 1845</a:t>
            </a:r>
          </a:p>
          <a:p>
            <a:pPr lvl="1"/>
            <a:r>
              <a:rPr lang="en-IE" dirty="0" smtClean="0"/>
              <a:t>The Famine merely an acceleration of a downward trend</a:t>
            </a:r>
          </a:p>
          <a:p>
            <a:pPr lvl="1"/>
            <a:r>
              <a:rPr lang="en-IE" dirty="0" smtClean="0"/>
              <a:t>Deindustrialization following union: </a:t>
            </a:r>
            <a:r>
              <a:rPr lang="en-IE" dirty="0" err="1" smtClean="0"/>
              <a:t>agri</a:t>
            </a:r>
            <a:r>
              <a:rPr lang="en-IE" dirty="0" smtClean="0"/>
              <a:t> from 40% of exports in 1780s to 62% in 1820s</a:t>
            </a:r>
          </a:p>
          <a:p>
            <a:r>
              <a:rPr lang="en-IE" dirty="0" smtClean="0"/>
              <a:t>But Irish terms-of-trade (price of exports vs. imports) actually improved significantly 1800s-1830s</a:t>
            </a:r>
          </a:p>
          <a:p>
            <a:r>
              <a:rPr lang="en-IE" dirty="0" smtClean="0"/>
              <a:t>Little evidence of economic stagnation pre-1845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9332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missing apocalypse?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145872" cy="4407408"/>
          </a:xfrm>
        </p:spPr>
        <p:txBody>
          <a:bodyPr/>
          <a:lstStyle/>
          <a:p>
            <a:r>
              <a:rPr lang="en-IE" dirty="0" smtClean="0"/>
              <a:t>Per capita income ~40% of that in Britain – similar to much of Europe then</a:t>
            </a:r>
          </a:p>
          <a:p>
            <a:r>
              <a:rPr lang="en-IE" dirty="0" smtClean="0"/>
              <a:t>Wages: fall in wages for unskilled building workers</a:t>
            </a:r>
          </a:p>
          <a:p>
            <a:pPr lvl="1"/>
            <a:r>
              <a:rPr lang="en-IE" dirty="0" smtClean="0"/>
              <a:t>But cost of living also fell</a:t>
            </a:r>
          </a:p>
          <a:p>
            <a:r>
              <a:rPr lang="en-IE" dirty="0" smtClean="0"/>
              <a:t>Consumption: imports of tea, sugar, tobacco</a:t>
            </a:r>
          </a:p>
          <a:p>
            <a:pPr lvl="1"/>
            <a:r>
              <a:rPr lang="en-IE" dirty="0" smtClean="0"/>
              <a:t>No significant fall</a:t>
            </a:r>
          </a:p>
          <a:p>
            <a:r>
              <a:rPr lang="en-IE" dirty="0"/>
              <a:t>Education</a:t>
            </a:r>
            <a:r>
              <a:rPr lang="en-IE" dirty="0" smtClean="0"/>
              <a:t>: an “income-elastic” good</a:t>
            </a:r>
          </a:p>
          <a:p>
            <a:pPr lvl="1"/>
            <a:r>
              <a:rPr lang="en-IE" dirty="0" smtClean="0"/>
              <a:t>% in school increased</a:t>
            </a:r>
          </a:p>
          <a:p>
            <a:r>
              <a:rPr lang="en-IE" dirty="0" smtClean="0"/>
              <a:t>Average vs. poorest</a:t>
            </a:r>
            <a:endParaRPr lang="en-I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86569377"/>
              </p:ext>
            </p:extLst>
          </p:nvPr>
        </p:nvGraphicFramePr>
        <p:xfrm>
          <a:off x="4648200" y="1719261"/>
          <a:ext cx="4038600" cy="4572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6008"/>
                <a:gridCol w="1152128"/>
                <a:gridCol w="1090464"/>
              </a:tblGrid>
              <a:tr h="624862"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1840 Metric</a:t>
                      </a:r>
                      <a:endParaRPr lang="en-I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Europe (similar incomes)</a:t>
                      </a:r>
                      <a:endParaRPr lang="en-I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Ireland</a:t>
                      </a:r>
                      <a:endParaRPr lang="en-IE" sz="1600" dirty="0"/>
                    </a:p>
                  </a:txBody>
                  <a:tcPr anchor="ctr"/>
                </a:tc>
              </a:tr>
              <a:tr h="624862"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Birth-rate (crude)</a:t>
                      </a:r>
                      <a:endParaRPr lang="en-I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39</a:t>
                      </a:r>
                      <a:endParaRPr lang="en-I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39</a:t>
                      </a:r>
                      <a:endParaRPr lang="en-IE" sz="1600" dirty="0"/>
                    </a:p>
                  </a:txBody>
                  <a:tcPr anchor="ctr"/>
                </a:tc>
              </a:tr>
              <a:tr h="624862"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Death-rate</a:t>
                      </a:r>
                      <a:r>
                        <a:rPr lang="en-IE" sz="1600" baseline="0" dirty="0" smtClean="0"/>
                        <a:t> (crude)</a:t>
                      </a:r>
                      <a:endParaRPr lang="en-I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29</a:t>
                      </a:r>
                      <a:endParaRPr lang="en-I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24</a:t>
                      </a:r>
                      <a:endParaRPr lang="en-IE" sz="1600" dirty="0"/>
                    </a:p>
                  </a:txBody>
                  <a:tcPr anchor="ctr"/>
                </a:tc>
              </a:tr>
              <a:tr h="624862"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% male</a:t>
                      </a:r>
                      <a:r>
                        <a:rPr lang="en-IE" sz="1600" baseline="0" dirty="0" smtClean="0"/>
                        <a:t> LF in </a:t>
                      </a:r>
                      <a:r>
                        <a:rPr lang="en-IE" sz="1600" baseline="0" dirty="0" err="1" smtClean="0"/>
                        <a:t>agri</a:t>
                      </a:r>
                      <a:endParaRPr lang="en-I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73%</a:t>
                      </a:r>
                      <a:endParaRPr lang="en-I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70%</a:t>
                      </a:r>
                      <a:endParaRPr lang="en-IE" sz="1600" dirty="0"/>
                    </a:p>
                  </a:txBody>
                  <a:tcPr anchor="ctr"/>
                </a:tc>
              </a:tr>
              <a:tr h="624862"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% male LF in industry</a:t>
                      </a:r>
                      <a:endParaRPr lang="en-I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10%</a:t>
                      </a:r>
                      <a:endParaRPr lang="en-I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15%</a:t>
                      </a:r>
                      <a:endParaRPr lang="en-IE" sz="1600" dirty="0"/>
                    </a:p>
                  </a:txBody>
                  <a:tcPr anchor="ctr"/>
                </a:tc>
              </a:tr>
              <a:tr h="624862"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School enrolment</a:t>
                      </a:r>
                      <a:endParaRPr lang="en-I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17%</a:t>
                      </a:r>
                      <a:endParaRPr lang="en-I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20%</a:t>
                      </a:r>
                      <a:endParaRPr lang="en-IE" sz="1600" dirty="0"/>
                    </a:p>
                  </a:txBody>
                  <a:tcPr anchor="ctr"/>
                </a:tc>
              </a:tr>
              <a:tr h="624862"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Urbanization</a:t>
                      </a:r>
                      <a:endParaRPr lang="en-I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13%</a:t>
                      </a:r>
                      <a:endParaRPr lang="en-I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14%</a:t>
                      </a:r>
                      <a:endParaRPr lang="en-IE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89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Topic A: Structure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IE" b="1" i="1" dirty="0" smtClean="0"/>
              <a:t>Irish Economic History to Independence</a:t>
            </a:r>
          </a:p>
          <a:p>
            <a:endParaRPr lang="en-IE" dirty="0"/>
          </a:p>
          <a:p>
            <a:pPr marL="571500" indent="-457200">
              <a:buFont typeface="+mj-lt"/>
              <a:buAutoNum type="arabicPeriod"/>
            </a:pPr>
            <a:r>
              <a:rPr lang="en-IE" dirty="0" smtClean="0"/>
              <a:t>Why bother?</a:t>
            </a:r>
          </a:p>
          <a:p>
            <a:pPr marL="571500" indent="-457200">
              <a:buFont typeface="+mj-lt"/>
              <a:buAutoNum type="arabicPeriod"/>
            </a:pPr>
            <a:r>
              <a:rPr lang="en-IE" dirty="0" smtClean="0"/>
              <a:t>The Irish Economy before Waterloo</a:t>
            </a:r>
          </a:p>
          <a:p>
            <a:pPr marL="571500" indent="-457200">
              <a:buFont typeface="+mj-lt"/>
              <a:buAutoNum type="arabicPeriod"/>
            </a:pPr>
            <a:r>
              <a:rPr lang="en-IE" dirty="0" smtClean="0"/>
              <a:t>From Waterloo to the Great Famine</a:t>
            </a:r>
          </a:p>
          <a:p>
            <a:pPr marL="571500" indent="-457200">
              <a:buFont typeface="+mj-lt"/>
              <a:buAutoNum type="arabicPeriod"/>
            </a:pPr>
            <a:r>
              <a:rPr lang="en-IE" b="1" dirty="0" smtClean="0"/>
              <a:t>The Great Famine</a:t>
            </a:r>
          </a:p>
          <a:p>
            <a:pPr marL="571500" indent="-457200">
              <a:buFont typeface="+mj-lt"/>
              <a:buAutoNum type="arabicPeriod"/>
            </a:pPr>
            <a:r>
              <a:rPr lang="en-IE" dirty="0" smtClean="0"/>
              <a:t>The Post-Famine Economy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3983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Basics of the Famine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E" dirty="0" smtClean="0"/>
              <a:t>1845: new fungus wiped out half of potato crop</a:t>
            </a:r>
          </a:p>
          <a:p>
            <a:r>
              <a:rPr lang="en-IE" dirty="0" smtClean="0"/>
              <a:t>1846: near-total failure of crop – excess deaths</a:t>
            </a:r>
          </a:p>
          <a:p>
            <a:r>
              <a:rPr lang="en-IE" dirty="0" smtClean="0"/>
              <a:t>1847: high yields per acre</a:t>
            </a:r>
          </a:p>
          <a:p>
            <a:pPr lvl="1"/>
            <a:r>
              <a:rPr lang="en-IE" dirty="0" smtClean="0"/>
              <a:t>Given another chance</a:t>
            </a:r>
          </a:p>
          <a:p>
            <a:r>
              <a:rPr lang="en-IE" dirty="0" smtClean="0"/>
              <a:t>1848: almost non-existent crop</a:t>
            </a:r>
          </a:p>
          <a:p>
            <a:pPr lvl="1"/>
            <a:r>
              <a:rPr lang="en-IE" dirty="0" smtClean="0"/>
              <a:t>Deaths continued to 1851</a:t>
            </a:r>
          </a:p>
          <a:p>
            <a:r>
              <a:rPr lang="en-IE" dirty="0" smtClean="0"/>
              <a:t>Most deaths due to hunger-induced dysentery and typhus</a:t>
            </a:r>
            <a:endParaRPr lang="en-I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13807909"/>
              </p:ext>
            </p:extLst>
          </p:nvPr>
        </p:nvGraphicFramePr>
        <p:xfrm>
          <a:off x="4648200" y="1719263"/>
          <a:ext cx="40386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308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Demographic Toll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Counterfactual: What would population have been without Famine?</a:t>
            </a:r>
          </a:p>
          <a:p>
            <a:pPr lvl="1"/>
            <a:r>
              <a:rPr lang="en-IE" dirty="0" smtClean="0"/>
              <a:t>Excess deaths – numbers converge on 1m</a:t>
            </a:r>
          </a:p>
          <a:p>
            <a:pPr lvl="1"/>
            <a:r>
              <a:rPr lang="en-IE" dirty="0" smtClean="0"/>
              <a:t>Averted births – often forgotten, a further 0.4m</a:t>
            </a:r>
          </a:p>
          <a:p>
            <a:r>
              <a:rPr lang="en-IE" dirty="0" smtClean="0"/>
              <a:t>Half of deaths were of under-10s</a:t>
            </a:r>
          </a:p>
          <a:p>
            <a:pPr lvl="1"/>
            <a:r>
              <a:rPr lang="en-IE" dirty="0" smtClean="0"/>
              <a:t>These would have been the household-formers of the 1860s</a:t>
            </a:r>
          </a:p>
          <a:p>
            <a:r>
              <a:rPr lang="en-IE" dirty="0" smtClean="0"/>
              <a:t>Regional impact varied</a:t>
            </a:r>
          </a:p>
          <a:p>
            <a:pPr lvl="1"/>
            <a:r>
              <a:rPr lang="en-IE" dirty="0" err="1" smtClean="0"/>
              <a:t>Mokyr</a:t>
            </a:r>
            <a:r>
              <a:rPr lang="en-IE" dirty="0" smtClean="0"/>
              <a:t>: perhaps 1 in 4 people in Connacht died by 1851</a:t>
            </a:r>
          </a:p>
          <a:p>
            <a:r>
              <a:rPr lang="en-IE" dirty="0" smtClean="0"/>
              <a:t>Ukrainian famine of 1930s only other recent European famine of similar scale (10-20%)</a:t>
            </a:r>
          </a:p>
          <a:p>
            <a:pPr lvl="1"/>
            <a:r>
              <a:rPr lang="en-IE" dirty="0" smtClean="0"/>
              <a:t>Finnish (1860s), Flemish and Dutch crises less than 100,000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8596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Who was to Blame?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Government? Landlords? Landless?</a:t>
            </a:r>
          </a:p>
          <a:p>
            <a:r>
              <a:rPr lang="en-IE" dirty="0" smtClean="0"/>
              <a:t>Famine was more likely unpredictable than inevitable – given pattern of crises since 1800</a:t>
            </a:r>
          </a:p>
          <a:p>
            <a:pPr lvl="1"/>
            <a:r>
              <a:rPr lang="en-IE" dirty="0" smtClean="0"/>
              <a:t>Note that 1845 shortfall was just about dealt with</a:t>
            </a:r>
          </a:p>
          <a:p>
            <a:pPr lvl="1"/>
            <a:r>
              <a:rPr lang="en-IE" dirty="0" smtClean="0"/>
              <a:t>Potatoes “stored” in pigs, tougher to transport vs. grain</a:t>
            </a:r>
          </a:p>
          <a:p>
            <a:r>
              <a:rPr lang="en-IE" dirty="0" smtClean="0"/>
              <a:t>“Moralists” vs. “environmentalists”</a:t>
            </a:r>
          </a:p>
          <a:p>
            <a:pPr lvl="1"/>
            <a:r>
              <a:rPr lang="en-IE" dirty="0" smtClean="0"/>
              <a:t>The Economist (est. 1840s): “it </a:t>
            </a:r>
            <a:r>
              <a:rPr lang="en-IE" dirty="0"/>
              <a:t>is no man’s business to provide for another</a:t>
            </a:r>
            <a:r>
              <a:rPr lang="en-IE" dirty="0" smtClean="0"/>
              <a:t>”</a:t>
            </a:r>
          </a:p>
          <a:p>
            <a:r>
              <a:rPr lang="en-IE" dirty="0" smtClean="0"/>
              <a:t>Belief markets could do more than governments, hence removal of grain import tariffs</a:t>
            </a:r>
          </a:p>
          <a:p>
            <a:pPr lvl="1"/>
            <a:r>
              <a:rPr lang="en-IE" dirty="0" smtClean="0"/>
              <a:t>Board of Works replaced in 1847 with direct food grants (soup kitchens) – as most too unfit to do any work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5512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Module Outline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174511"/>
              </p:ext>
            </p:extLst>
          </p:nvPr>
        </p:nvGraphicFramePr>
        <p:xfrm>
          <a:off x="457200" y="1752600"/>
          <a:ext cx="8363272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32"/>
                <a:gridCol w="5112568"/>
                <a:gridCol w="1152128"/>
                <a:gridCol w="12961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1800" dirty="0" smtClean="0"/>
                        <a:t>Topic</a:t>
                      </a:r>
                      <a:endParaRPr lang="en-I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Title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err="1" smtClean="0"/>
                        <a:t>EoI</a:t>
                      </a:r>
                      <a:r>
                        <a:rPr lang="en-IE" dirty="0" smtClean="0"/>
                        <a:t> </a:t>
                      </a:r>
                      <a:r>
                        <a:rPr lang="en-IE" dirty="0" err="1" smtClean="0"/>
                        <a:t>Ch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Dates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Irish Economic History to Independence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1+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MT1-2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Irish Economic</a:t>
                      </a:r>
                      <a:r>
                        <a:rPr lang="en-IE" baseline="0" dirty="0" smtClean="0"/>
                        <a:t> History since Independence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1+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MT3-4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The </a:t>
                      </a:r>
                      <a:r>
                        <a:rPr lang="en-IE" baseline="0" dirty="0" smtClean="0"/>
                        <a:t>Economy &amp; Economic Growth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2, 7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MT5-6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Public Finances, Debt</a:t>
                      </a:r>
                      <a:r>
                        <a:rPr lang="en-IE" baseline="0" dirty="0" smtClean="0"/>
                        <a:t> &amp; Taxation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3, 4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MT8-9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The Labour Market</a:t>
                      </a:r>
                      <a:endParaRPr lang="en-I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6</a:t>
                      </a:r>
                      <a:endParaRPr lang="en-I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MT10-11</a:t>
                      </a:r>
                      <a:endParaRPr lang="en-I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Social Justice &amp; Inequality</a:t>
                      </a:r>
                      <a:endParaRPr lang="en-IE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8</a:t>
                      </a:r>
                      <a:endParaRPr lang="en-IE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HT1-2</a:t>
                      </a:r>
                      <a:endParaRPr lang="en-IE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Regulation &amp; Competition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HT3-4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Competitiveness</a:t>
                      </a:r>
                      <a:r>
                        <a:rPr lang="en-IE" baseline="0" dirty="0" smtClean="0"/>
                        <a:t> &amp; Trade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9, 11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HT5-6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I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Health</a:t>
                      </a:r>
                      <a:r>
                        <a:rPr lang="en-IE" baseline="0" dirty="0" smtClean="0"/>
                        <a:t> &amp; Education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12, 13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HT8-9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J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Natural Resources</a:t>
                      </a:r>
                      <a:r>
                        <a:rPr lang="en-IE" baseline="0" dirty="0" smtClean="0"/>
                        <a:t> &amp; Real Estate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10, 14*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HT10-11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89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Bottom-up Responses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Ireland was a net food exporter pre-Famine</a:t>
            </a:r>
          </a:p>
          <a:p>
            <a:pPr lvl="1"/>
            <a:r>
              <a:rPr lang="en-IE" dirty="0" smtClean="0"/>
              <a:t>Enough corn, butter and meat to feed population</a:t>
            </a:r>
          </a:p>
          <a:p>
            <a:r>
              <a:rPr lang="en-IE" dirty="0" smtClean="0"/>
              <a:t>Fall-off in calories produced by ~1/2</a:t>
            </a:r>
          </a:p>
          <a:p>
            <a:pPr lvl="1"/>
            <a:r>
              <a:rPr lang="en-IE" dirty="0" smtClean="0"/>
              <a:t>Not offset by extra corn or livestock</a:t>
            </a:r>
          </a:p>
          <a:p>
            <a:r>
              <a:rPr lang="en-IE" dirty="0" smtClean="0"/>
              <a:t>Robbery, and stealing of cattle and sheep, rose dramatically</a:t>
            </a:r>
          </a:p>
          <a:p>
            <a:pPr lvl="1"/>
            <a:r>
              <a:rPr lang="en-IE" dirty="0" smtClean="0"/>
              <a:t>Vs. rape, which fell dramatically during the Famine</a:t>
            </a:r>
          </a:p>
          <a:p>
            <a:r>
              <a:rPr lang="en-IE" dirty="0" smtClean="0"/>
              <a:t>The landlord response</a:t>
            </a:r>
          </a:p>
          <a:p>
            <a:pPr lvl="1"/>
            <a:r>
              <a:rPr lang="en-IE" dirty="0" smtClean="0"/>
              <a:t>Those who did, those who couldn’t, those who didn’t</a:t>
            </a:r>
          </a:p>
          <a:p>
            <a:pPr lvl="1"/>
            <a:r>
              <a:rPr lang="en-IE" dirty="0" smtClean="0"/>
              <a:t>Few studies of landlord rent receipts during this period</a:t>
            </a:r>
          </a:p>
          <a:p>
            <a:r>
              <a:rPr lang="en-IE" dirty="0" smtClean="0"/>
              <a:t>As before, farmers vs. landless class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2239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Crotty</a:t>
            </a:r>
            <a:r>
              <a:rPr lang="en-IE" dirty="0" smtClean="0"/>
              <a:t> vs. O’Rourke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 45% decline in rural employment 1840s-1870s</a:t>
            </a:r>
          </a:p>
          <a:p>
            <a:pPr lvl="1"/>
            <a:r>
              <a:rPr lang="en-IE" dirty="0" smtClean="0"/>
              <a:t>A shift in labour demand? Or in labour supply?</a:t>
            </a:r>
          </a:p>
          <a:p>
            <a:r>
              <a:rPr lang="en-IE" dirty="0" err="1" smtClean="0"/>
              <a:t>Crotty</a:t>
            </a:r>
            <a:r>
              <a:rPr lang="en-IE" dirty="0" smtClean="0"/>
              <a:t>: Famine merely accelerated rural decline in employment – 1815 is to blame</a:t>
            </a:r>
          </a:p>
          <a:p>
            <a:pPr lvl="1"/>
            <a:r>
              <a:rPr lang="en-IE" dirty="0" smtClean="0"/>
              <a:t>Due to shift from labour-intensive tillage to livestock</a:t>
            </a:r>
          </a:p>
          <a:p>
            <a:r>
              <a:rPr lang="en-IE" dirty="0" smtClean="0"/>
              <a:t>O’Rourke: developed model of 1840s Irish economy</a:t>
            </a:r>
          </a:p>
          <a:p>
            <a:pPr lvl="1"/>
            <a:r>
              <a:rPr lang="en-IE" dirty="0" smtClean="0"/>
              <a:t>Shift in prices towards livestock would </a:t>
            </a:r>
            <a:r>
              <a:rPr lang="en-IE" dirty="0"/>
              <a:t>actually have increased </a:t>
            </a:r>
            <a:r>
              <a:rPr lang="en-IE" dirty="0" err="1"/>
              <a:t>agri</a:t>
            </a:r>
            <a:r>
              <a:rPr lang="en-IE" dirty="0"/>
              <a:t> employment (by 6%-30</a:t>
            </a:r>
            <a:r>
              <a:rPr lang="en-IE" dirty="0" smtClean="0"/>
              <a:t>%) </a:t>
            </a:r>
          </a:p>
          <a:p>
            <a:pPr lvl="1"/>
            <a:r>
              <a:rPr lang="en-IE" dirty="0" smtClean="0"/>
              <a:t>Extra potato – labour-intensive, needed for </a:t>
            </a:r>
            <a:r>
              <a:rPr lang="en-IE" dirty="0"/>
              <a:t>animal </a:t>
            </a:r>
            <a:r>
              <a:rPr lang="en-IE" dirty="0" smtClean="0"/>
              <a:t>feed</a:t>
            </a:r>
          </a:p>
          <a:p>
            <a:r>
              <a:rPr lang="en-IE" dirty="0"/>
              <a:t>Great </a:t>
            </a:r>
            <a:r>
              <a:rPr lang="en-IE" dirty="0" smtClean="0"/>
              <a:t>Famine (in contrast with the Black Death)</a:t>
            </a:r>
          </a:p>
          <a:p>
            <a:pPr lvl="1"/>
            <a:r>
              <a:rPr lang="en-IE" dirty="0" smtClean="0"/>
              <a:t>No </a:t>
            </a:r>
            <a:r>
              <a:rPr lang="en-IE" dirty="0"/>
              <a:t>antidote to fungus until 1880s, </a:t>
            </a:r>
            <a:r>
              <a:rPr lang="en-IE" dirty="0" smtClean="0"/>
              <a:t>so a shock to capital productivity as well as to labour supply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6448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Topic A: Structure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IE" b="1" i="1" dirty="0" smtClean="0"/>
              <a:t>Irish Economic History to Independence</a:t>
            </a:r>
          </a:p>
          <a:p>
            <a:endParaRPr lang="en-IE" dirty="0"/>
          </a:p>
          <a:p>
            <a:pPr marL="571500" indent="-457200">
              <a:buFont typeface="+mj-lt"/>
              <a:buAutoNum type="arabicPeriod"/>
            </a:pPr>
            <a:r>
              <a:rPr lang="en-IE" dirty="0" smtClean="0"/>
              <a:t>Why bother?</a:t>
            </a:r>
          </a:p>
          <a:p>
            <a:pPr marL="571500" indent="-457200">
              <a:buFont typeface="+mj-lt"/>
              <a:buAutoNum type="arabicPeriod"/>
            </a:pPr>
            <a:r>
              <a:rPr lang="en-IE" dirty="0" smtClean="0"/>
              <a:t>The Irish Economy before Waterloo</a:t>
            </a:r>
          </a:p>
          <a:p>
            <a:pPr marL="571500" indent="-457200">
              <a:buFont typeface="+mj-lt"/>
              <a:buAutoNum type="arabicPeriod"/>
            </a:pPr>
            <a:r>
              <a:rPr lang="en-IE" dirty="0" smtClean="0"/>
              <a:t>From Waterloo to the Great Famine</a:t>
            </a:r>
          </a:p>
          <a:p>
            <a:pPr marL="571500" indent="-457200">
              <a:buFont typeface="+mj-lt"/>
              <a:buAutoNum type="arabicPeriod"/>
            </a:pPr>
            <a:r>
              <a:rPr lang="en-IE" dirty="0" smtClean="0"/>
              <a:t>The Great Famine</a:t>
            </a:r>
          </a:p>
          <a:p>
            <a:pPr marL="571500" indent="-457200">
              <a:buFont typeface="+mj-lt"/>
              <a:buAutoNum type="arabicPeriod"/>
            </a:pPr>
            <a:r>
              <a:rPr lang="en-IE" b="1" dirty="0" smtClean="0"/>
              <a:t>The Post-Famine Economy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3983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 much smaller </a:t>
            </a:r>
            <a:r>
              <a:rPr lang="en-IE" dirty="0" err="1" smtClean="0"/>
              <a:t>ireland</a:t>
            </a:r>
            <a:r>
              <a:rPr lang="en-IE" dirty="0" smtClean="0"/>
              <a:t>…</a:t>
            </a:r>
            <a:endParaRPr lang="en-I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787" y="1977231"/>
            <a:ext cx="644842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408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Post-Famine Demographics</a:t>
            </a:r>
            <a:endParaRPr lang="en-IE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Famine: shift from 150 years of upward momentum in population to 150 years of downward momentum</a:t>
            </a:r>
          </a:p>
          <a:p>
            <a:pPr lvl="1"/>
            <a:r>
              <a:rPr lang="en-IE" dirty="0" smtClean="0"/>
              <a:t>Only the spur, though, as rural population fell from 7m in 1841 to 3m in 1911</a:t>
            </a:r>
          </a:p>
          <a:p>
            <a:pPr lvl="1"/>
            <a:r>
              <a:rPr lang="en-IE" dirty="0" smtClean="0"/>
              <a:t>Rural Ireland similar to Scottish Highlands, as opposed to Scotland as whole</a:t>
            </a:r>
          </a:p>
          <a:p>
            <a:r>
              <a:rPr lang="en-IE" dirty="0" smtClean="0"/>
              <a:t>Urbanisation during the post-Famine period</a:t>
            </a:r>
          </a:p>
          <a:p>
            <a:pPr lvl="1"/>
            <a:r>
              <a:rPr lang="en-IE" dirty="0" smtClean="0"/>
              <a:t>From one in seven to one in three</a:t>
            </a:r>
          </a:p>
          <a:p>
            <a:pPr lvl="1"/>
            <a:r>
              <a:rPr lang="en-IE" dirty="0" smtClean="0"/>
              <a:t>Belfast the largest city on the island, by early 1900s</a:t>
            </a:r>
          </a:p>
          <a:p>
            <a:r>
              <a:rPr lang="en-IE" dirty="0" smtClean="0"/>
              <a:t>What drove declining population?</a:t>
            </a:r>
          </a:p>
          <a:p>
            <a:pPr lvl="1"/>
            <a:r>
              <a:rPr lang="en-IE" dirty="0" smtClean="0"/>
              <a:t>Marriage fertility vs. </a:t>
            </a:r>
            <a:r>
              <a:rPr lang="en-IE" dirty="0" err="1" smtClean="0"/>
              <a:t>nuptiality</a:t>
            </a:r>
            <a:r>
              <a:rPr lang="en-IE" dirty="0" smtClean="0"/>
              <a:t> (see earlier slides)</a:t>
            </a:r>
          </a:p>
          <a:p>
            <a:pPr lvl="1"/>
            <a:r>
              <a:rPr lang="en-IE" dirty="0" smtClean="0"/>
              <a:t>“Stopping” vs. “spacing” – only small slow-down in Ireland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0019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Was Marriage an Inferior Good?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Income elasticity of demand:</a:t>
            </a:r>
          </a:p>
          <a:p>
            <a:pPr lvl="1"/>
            <a:r>
              <a:rPr lang="en-IE" dirty="0" smtClean="0"/>
              <a:t>How does demand for something change with income?</a:t>
            </a:r>
          </a:p>
          <a:p>
            <a:pPr lvl="1"/>
            <a:r>
              <a:rPr lang="en-IE" b="1" dirty="0" smtClean="0"/>
              <a:t>Luxury good</a:t>
            </a:r>
            <a:r>
              <a:rPr lang="en-IE" dirty="0" smtClean="0"/>
              <a:t>: if incomes rise 10% but demand rises by more</a:t>
            </a:r>
          </a:p>
          <a:p>
            <a:pPr lvl="1"/>
            <a:r>
              <a:rPr lang="en-IE" b="1" dirty="0" smtClean="0"/>
              <a:t>Inferior good</a:t>
            </a:r>
            <a:r>
              <a:rPr lang="en-IE" dirty="0" smtClean="0"/>
              <a:t>: if incomes rise but demand falls</a:t>
            </a:r>
          </a:p>
          <a:p>
            <a:r>
              <a:rPr lang="en-IE" dirty="0" smtClean="0"/>
              <a:t>Kenneth Connell: the Famine ended rural labourers’ “happy-go-lucky” marriage strategy</a:t>
            </a:r>
          </a:p>
          <a:p>
            <a:pPr lvl="1"/>
            <a:r>
              <a:rPr lang="en-IE" dirty="0" smtClean="0"/>
              <a:t>But age at first marriage barely budged between 1821 and 1861 – 26-27.5 window for women</a:t>
            </a:r>
          </a:p>
          <a:p>
            <a:r>
              <a:rPr lang="en-IE" dirty="0" smtClean="0"/>
              <a:t>Timothy </a:t>
            </a:r>
            <a:r>
              <a:rPr lang="en-IE" dirty="0" err="1" smtClean="0"/>
              <a:t>Guinnane</a:t>
            </a:r>
            <a:r>
              <a:rPr lang="en-IE" dirty="0" smtClean="0"/>
              <a:t>: (arranged) marriage an inferior good</a:t>
            </a:r>
          </a:p>
          <a:p>
            <a:pPr lvl="1"/>
            <a:r>
              <a:rPr lang="en-IE" dirty="0" smtClean="0"/>
              <a:t>Lower </a:t>
            </a:r>
            <a:r>
              <a:rPr lang="en-IE" dirty="0" err="1" smtClean="0"/>
              <a:t>nuptiality</a:t>
            </a:r>
            <a:r>
              <a:rPr lang="en-IE" dirty="0" smtClean="0"/>
              <a:t> a sign of affluence, spread west</a:t>
            </a:r>
          </a:p>
          <a:p>
            <a:pPr lvl="1"/>
            <a:r>
              <a:rPr lang="en-IE" dirty="0" smtClean="0"/>
              <a:t>1851-1911: from ~12% who never married up to ~26%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1867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As usual, Not that simple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err="1" smtClean="0"/>
              <a:t>Guinnane’s</a:t>
            </a:r>
            <a:r>
              <a:rPr lang="en-IE" dirty="0" smtClean="0"/>
              <a:t> evidence was based on 1911 Census returns for Meath, Wicklow</a:t>
            </a:r>
          </a:p>
          <a:p>
            <a:pPr lvl="1"/>
            <a:r>
              <a:rPr lang="en-IE" dirty="0" smtClean="0"/>
              <a:t>Broader study from 1920s and 1930s Censuses shows that celibacy falls with farm size (i.e. easier to marry if you’re rich)</a:t>
            </a:r>
          </a:p>
          <a:p>
            <a:pPr lvl="0"/>
            <a:r>
              <a:rPr lang="en-IE" dirty="0"/>
              <a:t>On balance, some evidence that previously viable marriages were ruled </a:t>
            </a:r>
            <a:r>
              <a:rPr lang="en-IE" dirty="0" smtClean="0"/>
              <a:t>out</a:t>
            </a:r>
          </a:p>
          <a:p>
            <a:pPr lvl="1"/>
            <a:r>
              <a:rPr lang="en-IE" dirty="0" smtClean="0"/>
              <a:t>Rising </a:t>
            </a:r>
            <a:r>
              <a:rPr lang="en-IE" dirty="0"/>
              <a:t>expectations of a decent standard of living</a:t>
            </a:r>
          </a:p>
          <a:p>
            <a:r>
              <a:rPr lang="en-IE" dirty="0" smtClean="0"/>
              <a:t>A general theme of post-Famine Ireland</a:t>
            </a:r>
          </a:p>
          <a:p>
            <a:pPr lvl="1"/>
            <a:r>
              <a:rPr lang="en-IE" dirty="0" smtClean="0"/>
              <a:t>The rural </a:t>
            </a:r>
            <a:r>
              <a:rPr lang="en-IE" dirty="0"/>
              <a:t>Irish labour market (and </a:t>
            </a:r>
            <a:r>
              <a:rPr lang="en-IE" dirty="0" smtClean="0"/>
              <a:t>thus income, standard </a:t>
            </a:r>
            <a:r>
              <a:rPr lang="en-IE" dirty="0"/>
              <a:t>of living) </a:t>
            </a:r>
            <a:r>
              <a:rPr lang="en-IE" dirty="0" smtClean="0"/>
              <a:t>was now connected with </a:t>
            </a:r>
            <a:r>
              <a:rPr lang="en-IE" dirty="0"/>
              <a:t>global labour markets, in particular through ties with the </a:t>
            </a:r>
            <a:r>
              <a:rPr lang="en-IE" dirty="0" smtClean="0"/>
              <a:t>US</a:t>
            </a:r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1776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Link was through migration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Roughly 4m Irish emigrated 1850-1914</a:t>
            </a:r>
          </a:p>
          <a:p>
            <a:pPr lvl="1"/>
            <a:r>
              <a:rPr lang="en-IE" dirty="0" smtClean="0"/>
              <a:t>US-bound are best known, but roughly 40% went to Britain</a:t>
            </a:r>
          </a:p>
          <a:p>
            <a:pPr lvl="1"/>
            <a:r>
              <a:rPr lang="en-IE" dirty="0" smtClean="0"/>
              <a:t>A gradually falling emigration rate – but 1880s blip</a:t>
            </a:r>
          </a:p>
          <a:p>
            <a:r>
              <a:rPr lang="en-IE" dirty="0"/>
              <a:t>Pull factors probably dominated over push</a:t>
            </a:r>
          </a:p>
          <a:p>
            <a:r>
              <a:rPr lang="en-IE" dirty="0" smtClean="0"/>
              <a:t>“Friends and family effect” and relative wages</a:t>
            </a:r>
          </a:p>
          <a:p>
            <a:pPr lvl="1"/>
            <a:r>
              <a:rPr lang="en-IE" dirty="0" smtClean="0"/>
              <a:t>Most of the gap between highest rate (Ireland) and lowest rate (France) can be explained by economic variables</a:t>
            </a:r>
          </a:p>
          <a:p>
            <a:pPr lvl="1"/>
            <a:r>
              <a:rPr lang="en-IE" dirty="0" smtClean="0"/>
              <a:t>Nothing ‘cultural’ – big bang of Famine created networks</a:t>
            </a:r>
          </a:p>
          <a:p>
            <a:r>
              <a:rPr lang="en-IE" dirty="0" smtClean="0"/>
              <a:t>Remittances of ~£1m a year (vs. poor relief)</a:t>
            </a:r>
          </a:p>
          <a:p>
            <a:r>
              <a:rPr lang="en-IE" dirty="0" smtClean="0"/>
              <a:t>Trading higher wages for poorer health</a:t>
            </a:r>
          </a:p>
          <a:p>
            <a:pPr lvl="1"/>
            <a:r>
              <a:rPr lang="en-IE" dirty="0" smtClean="0"/>
              <a:t>Greater child mortality among first and second generation migrants to cities than among rural Irish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2048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Emigration &amp; Convergence</a:t>
            </a:r>
            <a:endParaRPr lang="en-I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450" y="2085150"/>
            <a:ext cx="4038600" cy="367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094077"/>
            <a:ext cx="4038600" cy="3657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467544" y="5949280"/>
            <a:ext cx="3960440" cy="50405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Emigration Rate</a:t>
            </a:r>
            <a:endParaRPr lang="en-IE" b="1" dirty="0"/>
          </a:p>
        </p:txBody>
      </p:sp>
      <p:sp>
        <p:nvSpPr>
          <p:cNvPr id="6" name="Rounded Rectangle 5"/>
          <p:cNvSpPr/>
          <p:nvPr/>
        </p:nvSpPr>
        <p:spPr>
          <a:xfrm>
            <a:off x="4716016" y="5949280"/>
            <a:ext cx="3960440" cy="50405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Ratio of real wages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80802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Time of steadily rising incomes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Nominal wages doubled in Ireland 1850-1894</a:t>
            </a:r>
          </a:p>
          <a:p>
            <a:pPr lvl="1"/>
            <a:r>
              <a:rPr lang="en-IE" dirty="0" smtClean="0"/>
              <a:t>£0.18 per week in 1770s, £0.24 in 1850 and £0.53 in 1894</a:t>
            </a:r>
          </a:p>
          <a:p>
            <a:pPr lvl="1"/>
            <a:r>
              <a:rPr lang="en-IE" dirty="0"/>
              <a:t>Regional dispersion of wages </a:t>
            </a:r>
            <a:r>
              <a:rPr lang="en-IE" dirty="0" smtClean="0"/>
              <a:t>fell</a:t>
            </a:r>
          </a:p>
          <a:p>
            <a:r>
              <a:rPr lang="en-IE" dirty="0" smtClean="0"/>
              <a:t>Real wages: some increase in cost-of-living</a:t>
            </a:r>
          </a:p>
          <a:p>
            <a:pPr lvl="1"/>
            <a:r>
              <a:rPr lang="en-IE" dirty="0" err="1" smtClean="0"/>
              <a:t>Stirabout</a:t>
            </a:r>
            <a:r>
              <a:rPr lang="en-IE" dirty="0" smtClean="0"/>
              <a:t> replacing potatoes (sign of affluence?)</a:t>
            </a:r>
          </a:p>
          <a:p>
            <a:pPr lvl="1"/>
            <a:r>
              <a:rPr lang="en-IE" dirty="0" smtClean="0"/>
              <a:t>Seems real wages increased by 60% post-Famine</a:t>
            </a:r>
          </a:p>
          <a:p>
            <a:r>
              <a:rPr lang="en-IE" dirty="0" smtClean="0"/>
              <a:t>1914: semi/skilled in Ireland paid similar to in Britain</a:t>
            </a:r>
          </a:p>
          <a:p>
            <a:pPr lvl="1"/>
            <a:r>
              <a:rPr lang="en-IE" dirty="0" smtClean="0"/>
              <a:t>Unskilled paid 25% less, </a:t>
            </a:r>
            <a:r>
              <a:rPr lang="en-IE" dirty="0" err="1" smtClean="0"/>
              <a:t>agri</a:t>
            </a:r>
            <a:r>
              <a:rPr lang="en-IE" dirty="0" smtClean="0"/>
              <a:t> labourers perhaps less again</a:t>
            </a:r>
          </a:p>
          <a:p>
            <a:r>
              <a:rPr lang="en-IE" dirty="0" smtClean="0"/>
              <a:t>Literacy rose from ~50% to ~90%</a:t>
            </a:r>
          </a:p>
          <a:p>
            <a:r>
              <a:rPr lang="en-IE" dirty="0" smtClean="0"/>
              <a:t>Fraction in 3</a:t>
            </a:r>
            <a:r>
              <a:rPr lang="en-IE" baseline="30000" dirty="0" smtClean="0"/>
              <a:t>rd</a:t>
            </a:r>
            <a:r>
              <a:rPr lang="en-IE" dirty="0" smtClean="0"/>
              <a:t>/4</a:t>
            </a:r>
            <a:r>
              <a:rPr lang="en-IE" baseline="30000" dirty="0" smtClean="0"/>
              <a:t>th</a:t>
            </a:r>
            <a:r>
              <a:rPr lang="en-IE" dirty="0" smtClean="0"/>
              <a:t> class housing fell from 63% to 29%</a:t>
            </a:r>
          </a:p>
          <a:p>
            <a:pPr lvl="1"/>
            <a:r>
              <a:rPr lang="en-IE" dirty="0" smtClean="0"/>
              <a:t>Dublin an exception: still 36% in 1-room tenements in 1911</a:t>
            </a:r>
          </a:p>
        </p:txBody>
      </p:sp>
    </p:spTree>
    <p:extLst>
      <p:ext uri="{BB962C8B-B14F-4D97-AF65-F5344CB8AC3E}">
        <p14:creationId xmlns:p14="http://schemas.microsoft.com/office/powerpoint/2010/main" val="159132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Topic A: Structure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IE" b="1" i="1" dirty="0" smtClean="0"/>
              <a:t>Irish Economic History to Independence</a:t>
            </a:r>
          </a:p>
          <a:p>
            <a:endParaRPr lang="en-IE" dirty="0"/>
          </a:p>
          <a:p>
            <a:pPr marL="571500" indent="-457200">
              <a:buFont typeface="+mj-lt"/>
              <a:buAutoNum type="arabicPeriod"/>
            </a:pPr>
            <a:r>
              <a:rPr lang="en-IE" dirty="0" smtClean="0"/>
              <a:t>Why bother?</a:t>
            </a:r>
          </a:p>
          <a:p>
            <a:pPr marL="571500" indent="-457200">
              <a:buFont typeface="+mj-lt"/>
              <a:buAutoNum type="arabicPeriod"/>
            </a:pPr>
            <a:r>
              <a:rPr lang="en-IE" dirty="0" smtClean="0"/>
              <a:t>The Irish Economy before Waterloo</a:t>
            </a:r>
          </a:p>
          <a:p>
            <a:pPr marL="571500" indent="-457200">
              <a:buFont typeface="+mj-lt"/>
              <a:buAutoNum type="arabicPeriod"/>
            </a:pPr>
            <a:r>
              <a:rPr lang="en-IE" b="1" dirty="0" smtClean="0"/>
              <a:t>From Waterloo to the Great Famine</a:t>
            </a:r>
          </a:p>
          <a:p>
            <a:pPr marL="571500" indent="-457200">
              <a:buFont typeface="+mj-lt"/>
              <a:buAutoNum type="arabicPeriod"/>
            </a:pPr>
            <a:r>
              <a:rPr lang="en-IE" dirty="0" smtClean="0"/>
              <a:t>The Great Famine</a:t>
            </a:r>
          </a:p>
          <a:p>
            <a:pPr marL="571500" indent="-457200">
              <a:buFont typeface="+mj-lt"/>
              <a:buAutoNum type="arabicPeriod"/>
            </a:pPr>
            <a:r>
              <a:rPr lang="en-IE" dirty="0" smtClean="0"/>
              <a:t>The Post-Famine Economy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3983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Cycles amidst the Trend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Life expectancy up from ~40 to ~60</a:t>
            </a:r>
          </a:p>
          <a:p>
            <a:pPr lvl="1"/>
            <a:r>
              <a:rPr lang="en-IE" dirty="0" smtClean="0"/>
              <a:t>Driven by rural gains – Dubliners typically died at 50</a:t>
            </a:r>
          </a:p>
          <a:p>
            <a:r>
              <a:rPr lang="en-IE" dirty="0" smtClean="0"/>
              <a:t>Nonetheless not smooth</a:t>
            </a:r>
          </a:p>
          <a:p>
            <a:pPr lvl="1"/>
            <a:r>
              <a:rPr lang="en-IE" dirty="0" smtClean="0"/>
              <a:t>Poor harvests in 1859-64, 1879-81 – peaks in emigration</a:t>
            </a:r>
          </a:p>
          <a:p>
            <a:pPr lvl="1"/>
            <a:r>
              <a:rPr lang="en-IE" dirty="0" smtClean="0"/>
              <a:t>Less severe failure in 1890-1, 1894-5, 1897-8</a:t>
            </a:r>
          </a:p>
          <a:p>
            <a:r>
              <a:rPr lang="en-IE" dirty="0" smtClean="0"/>
              <a:t>Reflected in banknote circulation, property deeds</a:t>
            </a:r>
          </a:p>
          <a:p>
            <a:r>
              <a:rPr lang="en-IE" dirty="0" smtClean="0"/>
              <a:t>Non-Famine of early 1860s: </a:t>
            </a:r>
            <a:r>
              <a:rPr lang="en-IE" dirty="0" err="1" smtClean="0"/>
              <a:t>cottier</a:t>
            </a:r>
            <a:r>
              <a:rPr lang="en-IE" dirty="0" smtClean="0"/>
              <a:t> class thinned out</a:t>
            </a:r>
          </a:p>
          <a:p>
            <a:r>
              <a:rPr lang="en-IE" dirty="0" smtClean="0"/>
              <a:t>1879-81 led to Land War</a:t>
            </a:r>
          </a:p>
          <a:p>
            <a:r>
              <a:rPr lang="en-IE" dirty="0" smtClean="0"/>
              <a:t>Far greater emphasis on poor relief by late 19thC</a:t>
            </a:r>
          </a:p>
          <a:p>
            <a:pPr lvl="1"/>
            <a:r>
              <a:rPr lang="en-IE" dirty="0" smtClean="0"/>
              <a:t>Disraeli spent £2.6m 1879-84</a:t>
            </a:r>
          </a:p>
          <a:p>
            <a:pPr lvl="1"/>
            <a:r>
              <a:rPr lang="en-IE" dirty="0" smtClean="0"/>
              <a:t>1890s saw Congested Districts Board, Recess Committee</a:t>
            </a:r>
          </a:p>
        </p:txBody>
      </p:sp>
    </p:spTree>
    <p:extLst>
      <p:ext uri="{BB962C8B-B14F-4D97-AF65-F5344CB8AC3E}">
        <p14:creationId xmlns:p14="http://schemas.microsoft.com/office/powerpoint/2010/main" val="64302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Losing the Land War?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E" dirty="0" smtClean="0"/>
              <a:t>‘New history’ response to nationalist version</a:t>
            </a:r>
          </a:p>
          <a:p>
            <a:pPr lvl="1"/>
            <a:r>
              <a:rPr lang="en-IE" dirty="0" smtClean="0"/>
              <a:t>Unnecessary – evictions  tied to </a:t>
            </a:r>
            <a:r>
              <a:rPr lang="en-IE" dirty="0" err="1" smtClean="0"/>
              <a:t>agri</a:t>
            </a:r>
            <a:r>
              <a:rPr lang="en-IE" dirty="0" smtClean="0"/>
              <a:t> conditions</a:t>
            </a:r>
          </a:p>
          <a:p>
            <a:pPr lvl="1"/>
            <a:r>
              <a:rPr lang="en-IE" dirty="0" smtClean="0"/>
              <a:t>No victory – Danish, Dutch gains in Britain</a:t>
            </a:r>
          </a:p>
          <a:p>
            <a:r>
              <a:rPr lang="en-IE" dirty="0" smtClean="0"/>
              <a:t>17thC land conquests undone peacefully in 19thC – remarkable</a:t>
            </a:r>
          </a:p>
          <a:p>
            <a:r>
              <a:rPr lang="en-IE" dirty="0" smtClean="0"/>
              <a:t>Fall in tillage (65% to 21%)</a:t>
            </a:r>
          </a:p>
          <a:p>
            <a:r>
              <a:rPr lang="en-IE" dirty="0" smtClean="0"/>
              <a:t>Increase in productivity</a:t>
            </a:r>
          </a:p>
          <a:p>
            <a:pPr lvl="1"/>
            <a:r>
              <a:rPr lang="en-IE" dirty="0" smtClean="0"/>
              <a:t>~0.7% a year</a:t>
            </a:r>
            <a:endParaRPr lang="en-IE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338" y="1719263"/>
            <a:ext cx="3252324" cy="4406900"/>
          </a:xfrm>
        </p:spPr>
      </p:pic>
    </p:spTree>
    <p:extLst>
      <p:ext uri="{BB962C8B-B14F-4D97-AF65-F5344CB8AC3E}">
        <p14:creationId xmlns:p14="http://schemas.microsoft.com/office/powerpoint/2010/main" val="307825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Switch to modern Commerce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E" dirty="0" smtClean="0"/>
              <a:t>Link: urbanization, commercialisation &amp; regional specialization</a:t>
            </a:r>
          </a:p>
          <a:p>
            <a:r>
              <a:rPr lang="en-IE" dirty="0" smtClean="0"/>
              <a:t>Bank deposits: from </a:t>
            </a:r>
            <a:r>
              <a:rPr lang="en-IE" dirty="0"/>
              <a:t>£8m (1850) to £43m (1900</a:t>
            </a:r>
            <a:r>
              <a:rPr lang="en-IE" dirty="0" smtClean="0"/>
              <a:t>)</a:t>
            </a:r>
          </a:p>
          <a:p>
            <a:pPr lvl="1"/>
            <a:r>
              <a:rPr lang="en-IE" dirty="0" smtClean="0"/>
              <a:t>Similar </a:t>
            </a:r>
            <a:r>
              <a:rPr lang="en-IE" dirty="0"/>
              <a:t>large increase in rail </a:t>
            </a:r>
            <a:r>
              <a:rPr lang="en-IE" dirty="0" smtClean="0"/>
              <a:t>traffic</a:t>
            </a:r>
          </a:p>
          <a:p>
            <a:r>
              <a:rPr lang="en-IE" dirty="0" smtClean="0"/>
              <a:t>Example of Mayo shop</a:t>
            </a:r>
          </a:p>
          <a:p>
            <a:pPr lvl="1"/>
            <a:r>
              <a:rPr lang="en-IE" dirty="0" smtClean="0"/>
              <a:t>1880: ~3/4s of business in 6 items (sugar, </a:t>
            </a:r>
            <a:r>
              <a:rPr lang="en-IE" dirty="0"/>
              <a:t>tobacco, </a:t>
            </a:r>
            <a:r>
              <a:rPr lang="en-IE" dirty="0" smtClean="0"/>
              <a:t>tea, flour, meal, whiskey)</a:t>
            </a:r>
          </a:p>
          <a:p>
            <a:pPr lvl="1"/>
            <a:r>
              <a:rPr lang="en-IE" dirty="0" smtClean="0"/>
              <a:t>1917: less than 20%</a:t>
            </a:r>
            <a:endParaRPr lang="en-I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1617691"/>
              </p:ext>
            </p:extLst>
          </p:nvPr>
        </p:nvGraphicFramePr>
        <p:xfrm>
          <a:off x="4648200" y="1719263"/>
          <a:ext cx="40386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081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An </a:t>
            </a:r>
            <a:r>
              <a:rPr lang="en-IE" dirty="0" err="1" smtClean="0"/>
              <a:t>IRish</a:t>
            </a:r>
            <a:r>
              <a:rPr lang="en-IE" dirty="0" smtClean="0"/>
              <a:t> Puzzle?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E" dirty="0" smtClean="0"/>
              <a:t>An open economy… </a:t>
            </a:r>
          </a:p>
          <a:p>
            <a:pPr lvl="1"/>
            <a:r>
              <a:rPr lang="en-IE" dirty="0"/>
              <a:t>1-2% of population emigrated </a:t>
            </a:r>
            <a:r>
              <a:rPr lang="en-IE" dirty="0" smtClean="0"/>
              <a:t>annually</a:t>
            </a:r>
          </a:p>
          <a:p>
            <a:pPr lvl="1"/>
            <a:r>
              <a:rPr lang="en-IE" dirty="0" smtClean="0"/>
              <a:t>Britain-Ireland transfers ~2</a:t>
            </a:r>
            <a:r>
              <a:rPr lang="en-IE" dirty="0"/>
              <a:t>% of national </a:t>
            </a:r>
            <a:r>
              <a:rPr lang="en-IE" dirty="0" smtClean="0"/>
              <a:t>income</a:t>
            </a:r>
          </a:p>
          <a:p>
            <a:pPr lvl="1"/>
            <a:r>
              <a:rPr lang="en-IE" dirty="0" smtClean="0"/>
              <a:t>Exports ~50% of GDP</a:t>
            </a:r>
          </a:p>
          <a:p>
            <a:r>
              <a:rPr lang="en-IE" dirty="0" smtClean="0"/>
              <a:t>… enjoying convergence benefits of integration</a:t>
            </a:r>
          </a:p>
          <a:p>
            <a:pPr lvl="1"/>
            <a:r>
              <a:rPr lang="en-IE" dirty="0" smtClean="0"/>
              <a:t>Up to 1890s, catch-up in living standards</a:t>
            </a:r>
          </a:p>
          <a:p>
            <a:r>
              <a:rPr lang="en-IE" dirty="0" smtClean="0"/>
              <a:t>Win-win: those who left and those who stayed benefited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E" dirty="0" smtClean="0"/>
              <a:t>But why did Irish industry so spectacularly fail to take off?</a:t>
            </a:r>
          </a:p>
          <a:p>
            <a:r>
              <a:rPr lang="en-IE" dirty="0" smtClean="0"/>
              <a:t>Given where Irish industry was in late 18thC, Ireland appears to have industrialized in 19thC</a:t>
            </a:r>
          </a:p>
          <a:p>
            <a:r>
              <a:rPr lang="en-IE" dirty="0" smtClean="0"/>
              <a:t>Definitely a legacy issue in 20thC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4096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Tackling Irish Industry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5298000" cy="4407408"/>
          </a:xfrm>
        </p:spPr>
        <p:txBody>
          <a:bodyPr/>
          <a:lstStyle/>
          <a:p>
            <a:r>
              <a:rPr lang="en-IE" dirty="0" smtClean="0"/>
              <a:t>A perspective on Irish industry</a:t>
            </a:r>
          </a:p>
          <a:p>
            <a:pPr lvl="1"/>
            <a:r>
              <a:rPr lang="en-IE" dirty="0" smtClean="0"/>
              <a:t>Before1820s vs. after 1820s</a:t>
            </a:r>
          </a:p>
          <a:p>
            <a:pPr lvl="1"/>
            <a:r>
              <a:rPr lang="en-IE" dirty="0" smtClean="0"/>
              <a:t>Six key sectors – textiles (cotton, linen, wool), non-textiles (shipbuilding, distilling, brewing)</a:t>
            </a:r>
          </a:p>
          <a:p>
            <a:r>
              <a:rPr lang="en-IE" dirty="0" smtClean="0"/>
              <a:t>Explaining deindustrialization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IE" dirty="0" smtClean="0"/>
              <a:t>Natural resources and the turf question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IE" dirty="0" smtClean="0"/>
              <a:t>Capital markets, entrepreneurship and property rights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IE" dirty="0" smtClean="0"/>
              <a:t>Productivity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IE" dirty="0" smtClean="0"/>
              <a:t>Agglomeration economies and regional specialization</a:t>
            </a:r>
            <a:endParaRPr lang="en-IE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061" y="2060848"/>
            <a:ext cx="2835855" cy="4248472"/>
          </a:xfrm>
        </p:spPr>
      </p:pic>
      <p:sp>
        <p:nvSpPr>
          <p:cNvPr id="9" name="Rounded Rectangle 8"/>
          <p:cNvSpPr/>
          <p:nvPr/>
        </p:nvSpPr>
        <p:spPr>
          <a:xfrm>
            <a:off x="395536" y="1700808"/>
            <a:ext cx="5112568" cy="1800200"/>
          </a:xfrm>
          <a:prstGeom prst="round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988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No lack of industry pre-1830s</a:t>
            </a:r>
            <a:endParaRPr lang="en-IE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E" dirty="0" smtClean="0"/>
              <a:t>More than 40% of all adults in 1821 Census involved in trades</a:t>
            </a:r>
          </a:p>
          <a:p>
            <a:pPr lvl="1"/>
            <a:r>
              <a:rPr lang="en-IE" dirty="0" smtClean="0"/>
              <a:t>Cottage industry, cities not needed</a:t>
            </a:r>
          </a:p>
          <a:p>
            <a:r>
              <a:rPr lang="en-IE" dirty="0" smtClean="0"/>
              <a:t>Both commercialization and land hunger</a:t>
            </a:r>
          </a:p>
          <a:p>
            <a:pPr lvl="1"/>
            <a:r>
              <a:rPr lang="en-IE" dirty="0" smtClean="0"/>
              <a:t>Small farmers worked by night to make ends meet</a:t>
            </a:r>
          </a:p>
          <a:p>
            <a:r>
              <a:rPr lang="en-IE" dirty="0" smtClean="0"/>
              <a:t>Where did it all go wrong?!</a:t>
            </a:r>
            <a:endParaRPr lang="en-IE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16414633"/>
              </p:ext>
            </p:extLst>
          </p:nvPr>
        </p:nvGraphicFramePr>
        <p:xfrm>
          <a:off x="4648200" y="1719263"/>
          <a:ext cx="40386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271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Textiles: Fleeting Cotton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1780: Arkwright spinning technology-led boom</a:t>
            </a:r>
          </a:p>
          <a:p>
            <a:pPr lvl="1"/>
            <a:r>
              <a:rPr lang="en-IE" dirty="0" smtClean="0"/>
              <a:t>Ahead of US, Netherlands, Switzerland…</a:t>
            </a:r>
          </a:p>
          <a:p>
            <a:r>
              <a:rPr lang="en-IE" dirty="0" smtClean="0"/>
              <a:t>Industry prospered due to high trade costs</a:t>
            </a:r>
          </a:p>
          <a:p>
            <a:pPr lvl="1"/>
            <a:r>
              <a:rPr lang="en-IE" dirty="0" smtClean="0"/>
              <a:t>Prosperous, </a:t>
            </a:r>
            <a:r>
              <a:rPr lang="en-IE" dirty="0" err="1" smtClean="0"/>
              <a:t>Malahide</a:t>
            </a:r>
            <a:r>
              <a:rPr lang="en-IE" dirty="0" smtClean="0"/>
              <a:t>, Balbriggan, Cork – plus many in North</a:t>
            </a:r>
          </a:p>
          <a:p>
            <a:pPr lvl="1"/>
            <a:r>
              <a:rPr lang="en-IE" dirty="0" err="1" smtClean="0"/>
              <a:t>Malcolmsons</a:t>
            </a:r>
            <a:r>
              <a:rPr lang="en-IE" dirty="0" smtClean="0"/>
              <a:t> of </a:t>
            </a:r>
            <a:r>
              <a:rPr lang="en-IE" dirty="0" err="1" smtClean="0"/>
              <a:t>Portlaw</a:t>
            </a:r>
            <a:r>
              <a:rPr lang="en-IE" dirty="0" smtClean="0"/>
              <a:t>: ~50% of cotton industry by 1850s</a:t>
            </a:r>
          </a:p>
          <a:p>
            <a:r>
              <a:rPr lang="en-IE" dirty="0" smtClean="0"/>
              <a:t>Lots of enterprise, few successes in South, especially once tariffs were removed</a:t>
            </a:r>
          </a:p>
          <a:p>
            <a:pPr lvl="1"/>
            <a:r>
              <a:rPr lang="en-IE" dirty="0" smtClean="0"/>
              <a:t>South specialized in coarse cottons, printing</a:t>
            </a:r>
          </a:p>
          <a:p>
            <a:pPr lvl="1"/>
            <a:r>
              <a:rPr lang="en-IE" dirty="0" smtClean="0"/>
              <a:t>From 9000 weavers in Dublin in 1800 to 500 in 1830</a:t>
            </a:r>
          </a:p>
          <a:p>
            <a:r>
              <a:rPr lang="en-IE" dirty="0" smtClean="0"/>
              <a:t>Longer success in North – finer cloth, bleaching</a:t>
            </a:r>
          </a:p>
          <a:p>
            <a:pPr lvl="1"/>
            <a:r>
              <a:rPr lang="en-IE" dirty="0"/>
              <a:t>In Belfast, 33 mills (15 steam-powered), with 150,000 spindles employing 2,000 spinners and 11,000 weavers</a:t>
            </a:r>
          </a:p>
        </p:txBody>
      </p:sp>
    </p:spTree>
    <p:extLst>
      <p:ext uri="{BB962C8B-B14F-4D97-AF65-F5344CB8AC3E}">
        <p14:creationId xmlns:p14="http://schemas.microsoft.com/office/powerpoint/2010/main" val="239586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Textiles: Ulster Linen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Did wet-spinning save Belfast industry?</a:t>
            </a:r>
          </a:p>
          <a:p>
            <a:pPr lvl="1"/>
            <a:r>
              <a:rPr lang="en-IE" dirty="0" smtClean="0"/>
              <a:t>20 mills switched from cotton to linen</a:t>
            </a:r>
          </a:p>
          <a:p>
            <a:r>
              <a:rPr lang="en-IE" dirty="0" smtClean="0"/>
              <a:t>Role of long-run factors – comparative advantage</a:t>
            </a:r>
          </a:p>
          <a:p>
            <a:pPr lvl="1"/>
            <a:r>
              <a:rPr lang="en-IE" dirty="0" smtClean="0"/>
              <a:t>Immigrants to North-East in late 17thC were English weavers</a:t>
            </a:r>
          </a:p>
          <a:p>
            <a:pPr lvl="1"/>
            <a:r>
              <a:rPr lang="en-IE" dirty="0" smtClean="0"/>
              <a:t>‘Linen triangle’ of Belfast-</a:t>
            </a:r>
            <a:r>
              <a:rPr lang="en-IE" dirty="0" err="1" smtClean="0"/>
              <a:t>Dungannon</a:t>
            </a:r>
            <a:r>
              <a:rPr lang="en-IE" dirty="0" smtClean="0"/>
              <a:t>-Armagh</a:t>
            </a:r>
          </a:p>
          <a:p>
            <a:r>
              <a:rPr lang="en-IE" dirty="0" smtClean="0"/>
              <a:t>Long tradition of linen trade</a:t>
            </a:r>
          </a:p>
          <a:p>
            <a:pPr lvl="1"/>
            <a:r>
              <a:rPr lang="en-IE" dirty="0" smtClean="0"/>
              <a:t>1700-1780: exports of linen cloth rose 60-fold</a:t>
            </a:r>
          </a:p>
          <a:p>
            <a:pPr lvl="1"/>
            <a:r>
              <a:rPr lang="en-IE" dirty="0" smtClean="0"/>
              <a:t>1820s-1850s: grew from 45m yards to 65m</a:t>
            </a:r>
          </a:p>
          <a:p>
            <a:r>
              <a:rPr lang="en-IE" dirty="0" smtClean="0"/>
              <a:t>Flax industry employment grew from 9,000 in 1839 to 90,000 by 1917 – almost entirely confined to Ulster</a:t>
            </a:r>
          </a:p>
          <a:p>
            <a:r>
              <a:rPr lang="en-IE" dirty="0" smtClean="0"/>
              <a:t>~7% of national income – more important to Ireland than cotton to Britain (~4%)</a:t>
            </a:r>
          </a:p>
        </p:txBody>
      </p:sp>
    </p:spTree>
    <p:extLst>
      <p:ext uri="{BB962C8B-B14F-4D97-AF65-F5344CB8AC3E}">
        <p14:creationId xmlns:p14="http://schemas.microsoft.com/office/powerpoint/2010/main" val="1473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Textiles: Water-powered wool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Specialization was in south and south-east</a:t>
            </a:r>
          </a:p>
          <a:p>
            <a:pPr lvl="1"/>
            <a:r>
              <a:rPr lang="en-IE" dirty="0" smtClean="0"/>
              <a:t>Spinning for women/rural, weaving for men/urban</a:t>
            </a:r>
          </a:p>
          <a:p>
            <a:r>
              <a:rPr lang="en-IE" dirty="0" smtClean="0"/>
              <a:t>Innovation and growth in late 18thC, early 19thC</a:t>
            </a:r>
          </a:p>
          <a:p>
            <a:pPr lvl="1"/>
            <a:r>
              <a:rPr lang="en-IE" dirty="0" err="1" smtClean="0"/>
              <a:t>Mahony’s</a:t>
            </a:r>
            <a:r>
              <a:rPr lang="en-IE" dirty="0" smtClean="0"/>
              <a:t> (Blarney) and Lane’s (Cork) used machinery</a:t>
            </a:r>
          </a:p>
          <a:p>
            <a:r>
              <a:rPr lang="en-IE" dirty="0" smtClean="0"/>
              <a:t>Crisis in domestic sector by 1820s</a:t>
            </a:r>
          </a:p>
          <a:p>
            <a:pPr lvl="1"/>
            <a:r>
              <a:rPr lang="en-IE" dirty="0" smtClean="0"/>
              <a:t>Competition from Yorkshire – imports up ~50% in 10-15 years</a:t>
            </a:r>
          </a:p>
          <a:p>
            <a:r>
              <a:rPr lang="en-IE" dirty="0" smtClean="0"/>
              <a:t>Post-Famine period saw recovery, but in particular of smaller mills</a:t>
            </a:r>
          </a:p>
          <a:p>
            <a:pPr lvl="1"/>
            <a:r>
              <a:rPr lang="en-IE" dirty="0" smtClean="0"/>
              <a:t>From 11 mills in 1850 to 82 in 1899 – mostly water-powered</a:t>
            </a:r>
          </a:p>
          <a:p>
            <a:r>
              <a:rPr lang="en-IE" dirty="0" err="1" smtClean="0"/>
              <a:t>Mahony’s</a:t>
            </a:r>
            <a:r>
              <a:rPr lang="en-IE" dirty="0" smtClean="0"/>
              <a:t> (Blarney) the notable exception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0946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Non-Textiles: Ship-Building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E" dirty="0" smtClean="0"/>
              <a:t>True success story</a:t>
            </a:r>
          </a:p>
          <a:p>
            <a:r>
              <a:rPr lang="en-IE" dirty="0" smtClean="0"/>
              <a:t>~8% of world output by 1910s… down to 2 firms</a:t>
            </a:r>
          </a:p>
          <a:p>
            <a:pPr lvl="1"/>
            <a:r>
              <a:rPr lang="en-IE" dirty="0" smtClean="0"/>
              <a:t>Harland &amp; Wolff, and Workman Clark spin-off</a:t>
            </a:r>
          </a:p>
          <a:p>
            <a:r>
              <a:rPr lang="en-IE" dirty="0" smtClean="0"/>
              <a:t>Unlikely location – required cuts to sea</a:t>
            </a:r>
          </a:p>
          <a:p>
            <a:pPr lvl="1"/>
            <a:r>
              <a:rPr lang="en-IE" dirty="0" smtClean="0"/>
              <a:t>Generated new island, H&amp;W HQ</a:t>
            </a:r>
          </a:p>
          <a:p>
            <a:r>
              <a:rPr lang="en-IE" dirty="0" smtClean="0"/>
              <a:t>Example of Belfast’s “municipal socialism”</a:t>
            </a:r>
            <a:endParaRPr lang="en-IE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624949"/>
            <a:ext cx="4038600" cy="2595527"/>
          </a:xfrm>
        </p:spPr>
      </p:pic>
    </p:spTree>
    <p:extLst>
      <p:ext uri="{BB962C8B-B14F-4D97-AF65-F5344CB8AC3E}">
        <p14:creationId xmlns:p14="http://schemas.microsoft.com/office/powerpoint/2010/main" val="90837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Ireland before the famine</a:t>
            </a:r>
            <a:endParaRPr lang="en-I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George O’Brien (1921)</a:t>
            </a:r>
            <a:endParaRPr lang="en-IE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 anchor="ctr">
            <a:normAutofit/>
          </a:bodyPr>
          <a:lstStyle/>
          <a:p>
            <a:pPr marL="114300" indent="0" algn="ctr">
              <a:buNone/>
            </a:pPr>
            <a:r>
              <a:rPr lang="en-IE" sz="2200" i="1" dirty="0" smtClean="0"/>
              <a:t>“The destiny of Ireland in the early 19</a:t>
            </a:r>
            <a:r>
              <a:rPr lang="en-IE" sz="2200" i="1" baseline="30000" dirty="0" smtClean="0"/>
              <a:t>th</a:t>
            </a:r>
            <a:r>
              <a:rPr lang="en-IE" sz="2200" i="1" dirty="0" smtClean="0"/>
              <a:t> Century was very largely moulded by the ideas of two great economists, Adam Smith and Malthus, and of the two, the latter was probably the more influential.”</a:t>
            </a:r>
            <a:endParaRPr lang="en-IE" sz="2200" i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E" dirty="0" smtClean="0"/>
              <a:t>Joel </a:t>
            </a:r>
            <a:r>
              <a:rPr lang="en-IE" dirty="0" err="1" smtClean="0"/>
              <a:t>Mokyr</a:t>
            </a:r>
            <a:r>
              <a:rPr lang="en-IE" dirty="0" smtClean="0"/>
              <a:t> (1983)</a:t>
            </a:r>
            <a:endParaRPr lang="en-IE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 anchor="ctr"/>
          <a:lstStyle/>
          <a:p>
            <a:pPr marL="114300" indent="0" algn="ctr">
              <a:buNone/>
            </a:pPr>
            <a:r>
              <a:rPr lang="en-IE" i="1" dirty="0" smtClean="0"/>
              <a:t>“At least as far as pre-famine Ireland is concerned, Malthusian models seem to have little explanatory power.”</a:t>
            </a:r>
            <a:endParaRPr lang="en-IE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4355976" y="1916832"/>
            <a:ext cx="648072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</a:t>
            </a:r>
            <a:endParaRPr lang="en-I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689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  <p:bldP spid="1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Non-Textiles: Alcohol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649928" cy="4407408"/>
          </a:xfrm>
        </p:spPr>
        <p:txBody>
          <a:bodyPr/>
          <a:lstStyle/>
          <a:p>
            <a:r>
              <a:rPr lang="en-IE" b="1" dirty="0" smtClean="0"/>
              <a:t>Distilling</a:t>
            </a:r>
            <a:r>
              <a:rPr lang="en-IE" dirty="0" smtClean="0"/>
              <a:t> doubled 1840s-1900s: small for the times</a:t>
            </a:r>
          </a:p>
          <a:p>
            <a:pPr lvl="1"/>
            <a:r>
              <a:rPr lang="en-IE" dirty="0" smtClean="0"/>
              <a:t>Just 2,400 workers in 1907</a:t>
            </a:r>
          </a:p>
          <a:p>
            <a:r>
              <a:rPr lang="en-IE" dirty="0" smtClean="0"/>
              <a:t>Weak domestic D</a:t>
            </a:r>
          </a:p>
          <a:p>
            <a:pPr lvl="1"/>
            <a:r>
              <a:rPr lang="en-IE" dirty="0" smtClean="0"/>
              <a:t>4.2l p/cap 1857, 2.4l by 1910</a:t>
            </a:r>
          </a:p>
          <a:p>
            <a:r>
              <a:rPr lang="en-IE" dirty="0" smtClean="0"/>
              <a:t>Vs. Scottish: poor marketing and distribution networks</a:t>
            </a:r>
          </a:p>
          <a:p>
            <a:pPr lvl="1"/>
            <a:r>
              <a:rPr lang="en-IE" dirty="0" smtClean="0"/>
              <a:t>1880-1910: From 47% to 29% of English internal imports</a:t>
            </a:r>
          </a:p>
          <a:p>
            <a:pPr lvl="1"/>
            <a:r>
              <a:rPr lang="en-IE" dirty="0" smtClean="0"/>
              <a:t>Pot-still vs. patent issue something of a distraction</a:t>
            </a:r>
          </a:p>
          <a:p>
            <a:r>
              <a:rPr lang="en-IE" b="1" dirty="0" smtClean="0"/>
              <a:t>Brewing </a:t>
            </a:r>
            <a:r>
              <a:rPr lang="en-IE" dirty="0" smtClean="0"/>
              <a:t>output trebled – down to Guinness</a:t>
            </a:r>
            <a:endParaRPr lang="en-IE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564904"/>
            <a:ext cx="3747194" cy="2623036"/>
          </a:xfrm>
        </p:spPr>
      </p:pic>
    </p:spTree>
    <p:extLst>
      <p:ext uri="{BB962C8B-B14F-4D97-AF65-F5344CB8AC3E}">
        <p14:creationId xmlns:p14="http://schemas.microsoft.com/office/powerpoint/2010/main" val="25499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Blame it on Britain?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Instructive contrast 1780s vs. 1800s</a:t>
            </a:r>
          </a:p>
          <a:p>
            <a:pPr lvl="1"/>
            <a:r>
              <a:rPr lang="en-IE" dirty="0" smtClean="0"/>
              <a:t>1783-4 depression led to Dublin-London initiative to lower tariffs – post-Adam Smith World</a:t>
            </a:r>
          </a:p>
          <a:p>
            <a:pPr lvl="1"/>
            <a:r>
              <a:rPr lang="en-IE" dirty="0" smtClean="0"/>
              <a:t>British manufacturers opposition ‘noisy and effective’ – e.g. of 80,000 signatories to Lancashire petition</a:t>
            </a:r>
          </a:p>
          <a:p>
            <a:pPr lvl="1"/>
            <a:r>
              <a:rPr lang="en-IE" dirty="0" smtClean="0"/>
              <a:t>In 1800 Act, Article 6 a response to Dublin industrialists’ fears</a:t>
            </a:r>
          </a:p>
          <a:p>
            <a:r>
              <a:rPr lang="en-IE" dirty="0" smtClean="0"/>
              <a:t>Simple nationalist version doesn’t stack up: technology-induced fall in textile prices</a:t>
            </a:r>
          </a:p>
          <a:p>
            <a:pPr lvl="1"/>
            <a:r>
              <a:rPr lang="en-IE" dirty="0" smtClean="0"/>
              <a:t>If Act of Union hadn’t occurred, tariffs would have made very little difference</a:t>
            </a:r>
          </a:p>
          <a:p>
            <a:r>
              <a:rPr lang="en-IE" dirty="0" smtClean="0"/>
              <a:t>Also somewhat inconsistent – blame protectionism pre-1800 and free trade after 1800</a:t>
            </a:r>
          </a:p>
        </p:txBody>
      </p:sp>
    </p:spTree>
    <p:extLst>
      <p:ext uri="{BB962C8B-B14F-4D97-AF65-F5344CB8AC3E}">
        <p14:creationId xmlns:p14="http://schemas.microsoft.com/office/powerpoint/2010/main" val="177378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Tackling Irish Industry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5298000" cy="4407408"/>
          </a:xfrm>
        </p:spPr>
        <p:txBody>
          <a:bodyPr/>
          <a:lstStyle/>
          <a:p>
            <a:r>
              <a:rPr lang="en-IE" dirty="0" smtClean="0"/>
              <a:t>A perspective on Irish industry</a:t>
            </a:r>
          </a:p>
          <a:p>
            <a:pPr lvl="1"/>
            <a:r>
              <a:rPr lang="en-IE" dirty="0" smtClean="0"/>
              <a:t>Before1820s vs. after 1820s</a:t>
            </a:r>
          </a:p>
          <a:p>
            <a:pPr lvl="1"/>
            <a:r>
              <a:rPr lang="en-IE" dirty="0" smtClean="0"/>
              <a:t>Six key sectors – textiles (cotton, linen, wool), non-textiles (shipbuilding, distilling, brewing)</a:t>
            </a:r>
          </a:p>
          <a:p>
            <a:r>
              <a:rPr lang="en-IE" dirty="0" smtClean="0"/>
              <a:t>Explaining deindustrialization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IE" dirty="0" smtClean="0"/>
              <a:t>Natural resources and the turf question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IE" dirty="0" smtClean="0"/>
              <a:t>Capital markets, entrepreneurship and property rights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IE" dirty="0" smtClean="0"/>
              <a:t>Productivity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IE" dirty="0" smtClean="0"/>
              <a:t>Agglomeration economies and regional specialization</a:t>
            </a:r>
            <a:endParaRPr lang="en-IE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061" y="2060848"/>
            <a:ext cx="2835855" cy="4248472"/>
          </a:xfrm>
        </p:spPr>
      </p:pic>
      <p:sp>
        <p:nvSpPr>
          <p:cNvPr id="9" name="Rounded Rectangle 8"/>
          <p:cNvSpPr/>
          <p:nvPr/>
        </p:nvSpPr>
        <p:spPr>
          <a:xfrm>
            <a:off x="383640" y="3501008"/>
            <a:ext cx="5268480" cy="2880320"/>
          </a:xfrm>
          <a:prstGeom prst="round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898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Resource Constrained?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Coal was the driver of the Industrial Revolution in Britain – but scarce and expensive in Ireland</a:t>
            </a:r>
          </a:p>
          <a:p>
            <a:pPr lvl="1"/>
            <a:r>
              <a:rPr lang="en-IE" dirty="0" smtClean="0"/>
              <a:t>£0.25 a ton in Scotland/Wales but £1 on Dublin quays</a:t>
            </a:r>
          </a:p>
          <a:p>
            <a:r>
              <a:rPr lang="en-IE" dirty="0" smtClean="0"/>
              <a:t>In general, labour more important input than fuel</a:t>
            </a:r>
          </a:p>
          <a:p>
            <a:pPr lvl="1"/>
            <a:r>
              <a:rPr lang="en-IE" dirty="0" smtClean="0"/>
              <a:t>Cheap Irish labour should have offset expensive coal</a:t>
            </a:r>
          </a:p>
          <a:p>
            <a:r>
              <a:rPr lang="en-IE" dirty="0" smtClean="0"/>
              <a:t>Some coal produced – and lots of speculative companies established</a:t>
            </a:r>
          </a:p>
          <a:p>
            <a:pPr lvl="1"/>
            <a:r>
              <a:rPr lang="en-IE" dirty="0" smtClean="0"/>
              <a:t>500 mostly exhausted sites by 1922</a:t>
            </a:r>
          </a:p>
          <a:p>
            <a:pPr lvl="1"/>
            <a:r>
              <a:rPr lang="en-IE" dirty="0" smtClean="0"/>
              <a:t>No lack of capital or enterprise when resources involved!</a:t>
            </a:r>
          </a:p>
          <a:p>
            <a:r>
              <a:rPr lang="en-IE" dirty="0" smtClean="0"/>
              <a:t>Peat/turf given every opportunity but failed</a:t>
            </a:r>
          </a:p>
          <a:p>
            <a:pPr lvl="1"/>
            <a:r>
              <a:rPr lang="en-IE" dirty="0" smtClean="0"/>
              <a:t>Factories did not spring up beside turf as they did with coal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3619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 Lack of Entrepreneurs?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rail, early capital (largest gains) provided by British investors, not Irish… conservative?</a:t>
            </a:r>
          </a:p>
          <a:p>
            <a:r>
              <a:rPr lang="en-IE" dirty="0" smtClean="0"/>
              <a:t>Nonetheless, huge labour mobility</a:t>
            </a:r>
          </a:p>
          <a:p>
            <a:pPr lvl="1"/>
            <a:r>
              <a:rPr lang="en-IE" dirty="0" smtClean="0"/>
              <a:t>O </a:t>
            </a:r>
            <a:r>
              <a:rPr lang="en-IE" dirty="0" err="1" smtClean="0"/>
              <a:t>Grádá</a:t>
            </a:r>
            <a:r>
              <a:rPr lang="en-IE" dirty="0" smtClean="0"/>
              <a:t> gives a long list of foreign-born Irish-based entrepreneurs, including </a:t>
            </a:r>
            <a:r>
              <a:rPr lang="en-IE" dirty="0" err="1" smtClean="0"/>
              <a:t>Arnott</a:t>
            </a:r>
            <a:r>
              <a:rPr lang="en-IE" dirty="0" smtClean="0"/>
              <a:t>, </a:t>
            </a:r>
            <a:r>
              <a:rPr lang="en-IE" dirty="0" err="1" smtClean="0"/>
              <a:t>Bianconi</a:t>
            </a:r>
            <a:r>
              <a:rPr lang="en-IE" dirty="0" smtClean="0"/>
              <a:t>, Harland, Wolff…</a:t>
            </a:r>
          </a:p>
          <a:p>
            <a:pPr lvl="1"/>
            <a:r>
              <a:rPr lang="en-IE" dirty="0" smtClean="0"/>
              <a:t>About 1.35% of population foreign-born by 1861</a:t>
            </a:r>
          </a:p>
          <a:p>
            <a:r>
              <a:rPr lang="en-IE" dirty="0" smtClean="0"/>
              <a:t>Ireland unique in having limited liability from 1780s</a:t>
            </a:r>
          </a:p>
          <a:p>
            <a:pPr lvl="1"/>
            <a:r>
              <a:rPr lang="en-IE" dirty="0" smtClean="0"/>
              <a:t>Although this was not the same as applied after 1850s</a:t>
            </a:r>
          </a:p>
          <a:p>
            <a:r>
              <a:rPr lang="en-IE" dirty="0" smtClean="0"/>
              <a:t>Little evidence of crime – and thus insecure property rights – deterring investment</a:t>
            </a:r>
          </a:p>
          <a:p>
            <a:pPr lvl="1"/>
            <a:r>
              <a:rPr lang="en-IE" dirty="0" smtClean="0"/>
              <a:t>1836 Poor Inquiry: just 2% of parishes disturbed vs. 60% “no unrest” – most unrest related to agricultural labour groups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9766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Cheap labour for a Reason?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Did cheap labour drive Industrial Revolution?</a:t>
            </a:r>
          </a:p>
          <a:p>
            <a:pPr lvl="1"/>
            <a:r>
              <a:rPr lang="en-IE" dirty="0" smtClean="0"/>
              <a:t>North vs. South of England / Belgium vs. Amsterdam</a:t>
            </a:r>
          </a:p>
          <a:p>
            <a:pPr lvl="1"/>
            <a:r>
              <a:rPr lang="en-IE" dirty="0" smtClean="0"/>
              <a:t>Vs. Bob Allen: high ratio of labour/energy prices</a:t>
            </a:r>
          </a:p>
          <a:p>
            <a:r>
              <a:rPr lang="en-IE" dirty="0" err="1" smtClean="0"/>
              <a:t>Mokyr</a:t>
            </a:r>
            <a:r>
              <a:rPr lang="en-IE" dirty="0" smtClean="0"/>
              <a:t>: variation in wages across counties can be explained by literacy (i.e. productivity)</a:t>
            </a:r>
          </a:p>
          <a:p>
            <a:pPr lvl="1"/>
            <a:r>
              <a:rPr lang="en-IE" dirty="0" smtClean="0"/>
              <a:t>Irish construction not cheap, on basis of output</a:t>
            </a:r>
          </a:p>
          <a:p>
            <a:r>
              <a:rPr lang="en-IE" dirty="0" smtClean="0"/>
              <a:t>Main evidence is in wages of unskilled labour</a:t>
            </a:r>
          </a:p>
          <a:p>
            <a:pPr lvl="1"/>
            <a:r>
              <a:rPr lang="en-IE" dirty="0" smtClean="0"/>
              <a:t>50% cheaper in Ireland vs. Britain…</a:t>
            </a:r>
          </a:p>
          <a:p>
            <a:pPr lvl="1"/>
            <a:r>
              <a:rPr lang="en-IE" dirty="0" smtClean="0"/>
              <a:t>Suggests labour less productive – why?</a:t>
            </a:r>
          </a:p>
          <a:p>
            <a:r>
              <a:rPr lang="en-IE" dirty="0" smtClean="0"/>
              <a:t>Wakefield: a more social work environment?!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3515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External Economies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Marshall: how can you have competitive markets and increasing returns to scale?</a:t>
            </a:r>
          </a:p>
          <a:p>
            <a:pPr lvl="1"/>
            <a:r>
              <a:rPr lang="en-IE" dirty="0" smtClean="0"/>
              <a:t>Standard economics: IRTS means natural monopoly</a:t>
            </a:r>
          </a:p>
          <a:p>
            <a:pPr lvl="1"/>
            <a:r>
              <a:rPr lang="en-IE" dirty="0" smtClean="0"/>
              <a:t>Marshall: ancillary services, input lumpiness</a:t>
            </a:r>
          </a:p>
          <a:p>
            <a:r>
              <a:rPr lang="en-IE" dirty="0" smtClean="0"/>
              <a:t>Allows path dependence, chain of events</a:t>
            </a:r>
          </a:p>
          <a:p>
            <a:pPr lvl="1"/>
            <a:r>
              <a:rPr lang="en-IE" dirty="0" smtClean="0"/>
              <a:t>E.g. of weaver settlement in Ulster -&gt; linen -&gt; industrialization in that sector -&gt; industrialization more broadly</a:t>
            </a:r>
          </a:p>
          <a:p>
            <a:r>
              <a:rPr lang="en-IE" dirty="0" smtClean="0"/>
              <a:t>Krugman: </a:t>
            </a:r>
            <a:r>
              <a:rPr lang="en-IE" dirty="0"/>
              <a:t>high populations drive low transport costs to market, and thus </a:t>
            </a:r>
            <a:r>
              <a:rPr lang="en-IE" dirty="0" smtClean="0"/>
              <a:t>agglomeration</a:t>
            </a:r>
          </a:p>
          <a:p>
            <a:pPr lvl="0"/>
            <a:r>
              <a:rPr lang="en-IE" dirty="0" smtClean="0"/>
              <a:t>2-way causation </a:t>
            </a:r>
            <a:r>
              <a:rPr lang="en-IE" dirty="0"/>
              <a:t>between </a:t>
            </a:r>
            <a:r>
              <a:rPr lang="en-IE" dirty="0" smtClean="0"/>
              <a:t>decline, industrialization</a:t>
            </a:r>
            <a:endParaRPr lang="en-IE" dirty="0"/>
          </a:p>
          <a:p>
            <a:pPr lvl="1"/>
            <a:r>
              <a:rPr lang="en-IE" dirty="0" smtClean="0"/>
              <a:t>Did Famine spur </a:t>
            </a:r>
            <a:r>
              <a:rPr lang="en-IE" dirty="0"/>
              <a:t>on </a:t>
            </a:r>
            <a:r>
              <a:rPr lang="en-IE" dirty="0" smtClean="0"/>
              <a:t>decline by </a:t>
            </a:r>
            <a:r>
              <a:rPr lang="en-IE" dirty="0"/>
              <a:t>reducing Irish % of UK </a:t>
            </a:r>
            <a:r>
              <a:rPr lang="en-IE" dirty="0" smtClean="0"/>
              <a:t>mkt?</a:t>
            </a:r>
            <a:endParaRPr lang="en-IE" dirty="0"/>
          </a:p>
          <a:p>
            <a:r>
              <a:rPr lang="en-IE" dirty="0"/>
              <a:t>E.g. of </a:t>
            </a:r>
            <a:r>
              <a:rPr lang="en-IE" dirty="0" smtClean="0"/>
              <a:t>Dunlop’s: Dublin </a:t>
            </a:r>
            <a:r>
              <a:rPr lang="en-IE" dirty="0"/>
              <a:t>to Coventry in </a:t>
            </a:r>
            <a:r>
              <a:rPr lang="en-IE" dirty="0" smtClean="0"/>
              <a:t>1895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4105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Essay &amp; Exam-Style Questions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Was Ireland sitting on a demographic time-bomb before the Great Famine?</a:t>
            </a:r>
          </a:p>
          <a:p>
            <a:r>
              <a:rPr lang="en-IE" dirty="0" smtClean="0"/>
              <a:t>Was 1815 more important than 1845 for Irish economic history?</a:t>
            </a:r>
          </a:p>
          <a:p>
            <a:r>
              <a:rPr lang="en-IE" dirty="0" smtClean="0"/>
              <a:t>Is Ireland’s failure to industrialize in the 19</a:t>
            </a:r>
            <a:r>
              <a:rPr lang="en-IE" baseline="30000" dirty="0" smtClean="0"/>
              <a:t>th</a:t>
            </a:r>
            <a:r>
              <a:rPr lang="en-IE" dirty="0" smtClean="0"/>
              <a:t> Century a puzzle?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2968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Topic B: A Preview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Irish Economic History since Independence</a:t>
            </a:r>
          </a:p>
          <a:p>
            <a:endParaRPr lang="en-IE" dirty="0"/>
          </a:p>
          <a:p>
            <a:r>
              <a:rPr lang="en-IE" dirty="0" smtClean="0"/>
              <a:t>1932: From globalization to autarky</a:t>
            </a:r>
          </a:p>
          <a:p>
            <a:r>
              <a:rPr lang="en-IE" dirty="0" smtClean="0"/>
              <a:t>1959: From autarky to globalization</a:t>
            </a:r>
          </a:p>
          <a:p>
            <a:r>
              <a:rPr lang="en-IE" dirty="0" smtClean="0"/>
              <a:t>The 1990s: The 30-year </a:t>
            </a:r>
            <a:r>
              <a:rPr lang="en-IE" dirty="0"/>
              <a:t>overnight </a:t>
            </a:r>
            <a:r>
              <a:rPr lang="en-IE" dirty="0" smtClean="0"/>
              <a:t>success story</a:t>
            </a:r>
            <a:endParaRPr lang="en-IE" dirty="0"/>
          </a:p>
          <a:p>
            <a:r>
              <a:rPr lang="en-IE" dirty="0" smtClean="0"/>
              <a:t>The 2000s: Bubble and crash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0306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Why we Bother (Revisited)</a:t>
            </a:r>
            <a:endParaRPr lang="en-IE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Economics, development and famine</a:t>
            </a:r>
          </a:p>
          <a:p>
            <a:pPr lvl="1"/>
            <a:r>
              <a:rPr lang="en-IE" dirty="0" smtClean="0"/>
              <a:t>What can perhaps the world’s most famous famine tell us about the economic causes and effects of famine?</a:t>
            </a:r>
          </a:p>
          <a:p>
            <a:r>
              <a:rPr lang="en-IE" dirty="0" smtClean="0"/>
              <a:t>Remember important distinction between farming class and labourer class</a:t>
            </a:r>
          </a:p>
          <a:p>
            <a:pPr lvl="1"/>
            <a:r>
              <a:rPr lang="en-IE" dirty="0" smtClean="0"/>
              <a:t>Trends for country as a whole may be different to trends for poorest labourer class</a:t>
            </a:r>
          </a:p>
          <a:p>
            <a:r>
              <a:rPr lang="en-IE" dirty="0" smtClean="0"/>
              <a:t>About 85% living in rural Ireland</a:t>
            </a:r>
          </a:p>
          <a:p>
            <a:pPr lvl="1"/>
            <a:r>
              <a:rPr lang="en-IE" dirty="0" smtClean="0"/>
              <a:t>Slowdown in population growth at odds with idea that Irish procreated “oblivious to their hardship”</a:t>
            </a:r>
          </a:p>
          <a:p>
            <a:r>
              <a:rPr lang="en-IE" dirty="0" smtClean="0"/>
              <a:t>1800-01 and 1817-19 famines saw significant deaths</a:t>
            </a:r>
          </a:p>
          <a:p>
            <a:pPr lvl="1"/>
            <a:r>
              <a:rPr lang="en-IE" dirty="0" smtClean="0"/>
              <a:t>But failures of 1822 and 1830 did not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2813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Role of the Corn Laws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Per-worker output half of UK – higher land/lab ratio</a:t>
            </a:r>
          </a:p>
          <a:p>
            <a:pPr lvl="1"/>
            <a:r>
              <a:rPr lang="en-IE" dirty="0"/>
              <a:t>Nonetheless, access to same technology, markets?</a:t>
            </a:r>
          </a:p>
          <a:p>
            <a:pPr lvl="1"/>
            <a:r>
              <a:rPr lang="en-IE" dirty="0"/>
              <a:t>Typical acre rented for ~17s. compared to ~25s.</a:t>
            </a:r>
          </a:p>
          <a:p>
            <a:r>
              <a:rPr lang="en-IE" dirty="0" smtClean="0"/>
              <a:t>High price of tillage due to Corn Laws saw it spread</a:t>
            </a:r>
          </a:p>
          <a:p>
            <a:pPr lvl="1"/>
            <a:r>
              <a:rPr lang="en-IE" dirty="0" smtClean="0"/>
              <a:t>Longford/Roscommon, Antrim, Clare/W. Limerick/Kerry</a:t>
            </a:r>
          </a:p>
          <a:p>
            <a:pPr lvl="1"/>
            <a:r>
              <a:rPr lang="en-IE" dirty="0" smtClean="0"/>
              <a:t>Grain yields also increased ~20% between 1770s and 1840s</a:t>
            </a:r>
          </a:p>
          <a:p>
            <a:pPr lvl="0"/>
            <a:r>
              <a:rPr lang="en-IE" dirty="0" smtClean="0"/>
              <a:t>UK-wide protection central</a:t>
            </a:r>
          </a:p>
          <a:p>
            <a:pPr lvl="1"/>
            <a:r>
              <a:rPr lang="en-IE" dirty="0" smtClean="0"/>
              <a:t>From 17</a:t>
            </a:r>
            <a:r>
              <a:rPr lang="en-IE" dirty="0"/>
              <a:t>% of Britain corn imports in 1790s to 80% by 1830s</a:t>
            </a:r>
          </a:p>
          <a:p>
            <a:pPr lvl="0"/>
            <a:r>
              <a:rPr lang="en-IE" dirty="0" smtClean="0"/>
              <a:t>Corn </a:t>
            </a:r>
            <a:r>
              <a:rPr lang="en-IE" dirty="0"/>
              <a:t>Laws </a:t>
            </a:r>
            <a:r>
              <a:rPr lang="en-IE" dirty="0" smtClean="0"/>
              <a:t>“</a:t>
            </a:r>
            <a:r>
              <a:rPr lang="en-IE" dirty="0"/>
              <a:t>encouraged and reduced the burden of Irish industrial decline after 1815”</a:t>
            </a:r>
          </a:p>
          <a:p>
            <a:pPr lvl="1"/>
            <a:r>
              <a:rPr lang="en-IE" dirty="0"/>
              <a:t>Led to not only “too much” tillage, but also too much potato (given its role in rotation)</a:t>
            </a: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5902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Ireland’s transport boom(s)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Underpins market economy (like financial services)</a:t>
            </a:r>
          </a:p>
          <a:p>
            <a:r>
              <a:rPr lang="en-IE" dirty="0" smtClean="0"/>
              <a:t>A mini-boom in </a:t>
            </a:r>
            <a:r>
              <a:rPr lang="en-IE" b="1" dirty="0" smtClean="0"/>
              <a:t>road </a:t>
            </a:r>
            <a:r>
              <a:rPr lang="en-IE" dirty="0" smtClean="0"/>
              <a:t>infrastructure &amp; mail coaches</a:t>
            </a:r>
          </a:p>
          <a:p>
            <a:pPr lvl="1"/>
            <a:r>
              <a:rPr lang="en-IE" dirty="0" smtClean="0"/>
              <a:t>Regular Limerick-Dublin service by  1760s, Belfast from 1789</a:t>
            </a:r>
          </a:p>
          <a:p>
            <a:pPr lvl="1"/>
            <a:r>
              <a:rPr lang="en-IE" dirty="0" smtClean="0"/>
              <a:t>Belfast-Dublin: travel time from 21hrs (1802) to 14hrs (1825)</a:t>
            </a:r>
          </a:p>
          <a:p>
            <a:r>
              <a:rPr lang="en-IE" dirty="0" smtClean="0"/>
              <a:t>Much less success with </a:t>
            </a:r>
            <a:r>
              <a:rPr lang="en-IE" b="1" dirty="0" smtClean="0"/>
              <a:t>canals </a:t>
            </a:r>
            <a:r>
              <a:rPr lang="en-IE" dirty="0" smtClean="0"/>
              <a:t>(vs. Britain)</a:t>
            </a:r>
          </a:p>
          <a:p>
            <a:pPr lvl="1"/>
            <a:r>
              <a:rPr lang="en-IE" dirty="0" smtClean="0"/>
              <a:t>Only 1 of 5 could be deemed a success – lack of S or D?</a:t>
            </a:r>
          </a:p>
          <a:p>
            <a:pPr lvl="1"/>
            <a:r>
              <a:rPr lang="en-IE" dirty="0" smtClean="0"/>
              <a:t>Then again, British success down to coal deposits</a:t>
            </a:r>
          </a:p>
          <a:p>
            <a:r>
              <a:rPr lang="en-IE" dirty="0" smtClean="0"/>
              <a:t>A world leader in ferries &amp; </a:t>
            </a:r>
            <a:r>
              <a:rPr lang="en-IE" b="1" dirty="0" smtClean="0"/>
              <a:t>steamships</a:t>
            </a:r>
          </a:p>
          <a:p>
            <a:pPr lvl="1"/>
            <a:r>
              <a:rPr lang="en-IE" dirty="0" smtClean="0"/>
              <a:t>1818, Belfast-Greenock; by 1836 Dublin to Liverpool, London and Glasgow</a:t>
            </a:r>
          </a:p>
          <a:p>
            <a:pPr lvl="1"/>
            <a:r>
              <a:rPr lang="en-IE" dirty="0" smtClean="0"/>
              <a:t>By 1840s, 100 regular crossing, with intense fare competition </a:t>
            </a:r>
            <a:endParaRPr lang="en-IE" dirty="0"/>
          </a:p>
          <a:p>
            <a:r>
              <a:rPr lang="en-IE" b="1" dirty="0" smtClean="0"/>
              <a:t>Railway </a:t>
            </a:r>
            <a:r>
              <a:rPr lang="en-IE" dirty="0" smtClean="0"/>
              <a:t>mania mid-1840s – 17/100 schemes by 1850</a:t>
            </a:r>
          </a:p>
        </p:txBody>
      </p:sp>
    </p:spTree>
    <p:extLst>
      <p:ext uri="{BB962C8B-B14F-4D97-AF65-F5344CB8AC3E}">
        <p14:creationId xmlns:p14="http://schemas.microsoft.com/office/powerpoint/2010/main" val="381387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Transformation of Banking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Remember: pre-1820s, many small banks</a:t>
            </a:r>
          </a:p>
          <a:p>
            <a:pPr lvl="1"/>
            <a:r>
              <a:rPr lang="en-IE" dirty="0" smtClean="0"/>
              <a:t>Removal of restrictions on # partners, merchants in 1824</a:t>
            </a:r>
          </a:p>
          <a:p>
            <a:r>
              <a:rPr lang="en-IE" dirty="0" smtClean="0"/>
              <a:t>1825-45: all of Ireland main’s banks (except </a:t>
            </a:r>
            <a:r>
              <a:rPr lang="en-IE" dirty="0" err="1" smtClean="0"/>
              <a:t>BofI</a:t>
            </a:r>
            <a:r>
              <a:rPr lang="en-IE" dirty="0" smtClean="0"/>
              <a:t>)</a:t>
            </a:r>
          </a:p>
          <a:p>
            <a:pPr lvl="1"/>
            <a:r>
              <a:rPr lang="en-IE" dirty="0" smtClean="0"/>
              <a:t>Northern Bank, Provincial Bank [landlord bank par excellence], Hibernian (all 1825)</a:t>
            </a:r>
          </a:p>
          <a:p>
            <a:pPr lvl="1"/>
            <a:r>
              <a:rPr lang="en-IE" dirty="0" smtClean="0"/>
              <a:t>National Bank, 1830s [O’Connell brainchild and millstone!]</a:t>
            </a:r>
          </a:p>
          <a:p>
            <a:r>
              <a:rPr lang="en-IE" dirty="0" smtClean="0"/>
              <a:t>Upper and middle class clientele</a:t>
            </a:r>
          </a:p>
          <a:p>
            <a:pPr lvl="1"/>
            <a:r>
              <a:rPr lang="en-IE" dirty="0" smtClean="0"/>
              <a:t>Core business was converting rural deposits into urban commercial loans, typically 1-year</a:t>
            </a:r>
          </a:p>
          <a:p>
            <a:r>
              <a:rPr lang="en-IE" dirty="0" smtClean="0"/>
              <a:t>Despite competition, high dividends</a:t>
            </a:r>
          </a:p>
          <a:p>
            <a:pPr lvl="1"/>
            <a:r>
              <a:rPr lang="en-IE" dirty="0" smtClean="0"/>
              <a:t>From 5% (Royal, National) to 10% (</a:t>
            </a:r>
            <a:r>
              <a:rPr lang="en-IE" dirty="0" err="1" smtClean="0"/>
              <a:t>BofI</a:t>
            </a:r>
            <a:r>
              <a:rPr lang="en-IE" dirty="0" smtClean="0"/>
              <a:t>, Northern)</a:t>
            </a:r>
          </a:p>
          <a:p>
            <a:r>
              <a:rPr lang="en-IE" dirty="0" smtClean="0"/>
              <a:t>Bank of Ireland still special (LOLR)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2719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Cycles but no trend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396387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640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2103</TotalTime>
  <Words>3594</Words>
  <Application>Microsoft Office PowerPoint</Application>
  <PresentationFormat>On-screen Show (4:3)</PresentationFormat>
  <Paragraphs>465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Apothecary</vt:lpstr>
      <vt:lpstr>TOPIC A: Irish Economic History to Independence</vt:lpstr>
      <vt:lpstr>Module Outline</vt:lpstr>
      <vt:lpstr>Topic A: Structure</vt:lpstr>
      <vt:lpstr>Ireland before the famine</vt:lpstr>
      <vt:lpstr>Why we Bother (Revisited)</vt:lpstr>
      <vt:lpstr>Role of the Corn Laws</vt:lpstr>
      <vt:lpstr>Ireland’s transport boom(s)</vt:lpstr>
      <vt:lpstr>Transformation of Banking</vt:lpstr>
      <vt:lpstr>Cycles but no trend</vt:lpstr>
      <vt:lpstr>Fertility Before the Famine</vt:lpstr>
      <vt:lpstr>The Wandering Irishman</vt:lpstr>
      <vt:lpstr>Insights from Calories &amp; Spuds</vt:lpstr>
      <vt:lpstr>Anthropometrics</vt:lpstr>
      <vt:lpstr>Stuttering to a halt?</vt:lpstr>
      <vt:lpstr>The missing apocalypse?</vt:lpstr>
      <vt:lpstr>Topic A: Structure</vt:lpstr>
      <vt:lpstr>Basics of the Famine</vt:lpstr>
      <vt:lpstr>Demographic Toll</vt:lpstr>
      <vt:lpstr>Who was to Blame?</vt:lpstr>
      <vt:lpstr>Bottom-up Responses</vt:lpstr>
      <vt:lpstr>Crotty vs. O’Rourke</vt:lpstr>
      <vt:lpstr>Topic A: Structure</vt:lpstr>
      <vt:lpstr>A much smaller ireland…</vt:lpstr>
      <vt:lpstr>Post-Famine Demographics</vt:lpstr>
      <vt:lpstr>Was Marriage an Inferior Good?</vt:lpstr>
      <vt:lpstr>As usual, Not that simple</vt:lpstr>
      <vt:lpstr>Link was through migration</vt:lpstr>
      <vt:lpstr>Emigration &amp; Convergence</vt:lpstr>
      <vt:lpstr>Time of steadily rising incomes</vt:lpstr>
      <vt:lpstr>Cycles amidst the Trend</vt:lpstr>
      <vt:lpstr>Losing the Land War?</vt:lpstr>
      <vt:lpstr>Switch to modern Commerce</vt:lpstr>
      <vt:lpstr>An IRish Puzzle?</vt:lpstr>
      <vt:lpstr>Tackling Irish Industry</vt:lpstr>
      <vt:lpstr>No lack of industry pre-1830s</vt:lpstr>
      <vt:lpstr>Textiles: Fleeting Cotton</vt:lpstr>
      <vt:lpstr>Textiles: Ulster Linen</vt:lpstr>
      <vt:lpstr>Textiles: Water-powered wool</vt:lpstr>
      <vt:lpstr>Non-Textiles: Ship-Building</vt:lpstr>
      <vt:lpstr>Non-Textiles: Alcohol</vt:lpstr>
      <vt:lpstr>Blame it on Britain?</vt:lpstr>
      <vt:lpstr>Tackling Irish Industry</vt:lpstr>
      <vt:lpstr>Resource Constrained?</vt:lpstr>
      <vt:lpstr>A Lack of Entrepreneurs?</vt:lpstr>
      <vt:lpstr>Cheap labour for a Reason?</vt:lpstr>
      <vt:lpstr>External Economies</vt:lpstr>
      <vt:lpstr>Essay &amp; Exam-Style Questions</vt:lpstr>
      <vt:lpstr>Topic B: A Preview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A: Irish Economic History to Independence</dc:title>
  <dc:creator>ronanlyons</dc:creator>
  <cp:lastModifiedBy>Administrator</cp:lastModifiedBy>
  <cp:revision>57</cp:revision>
  <dcterms:created xsi:type="dcterms:W3CDTF">2014-09-07T11:22:25Z</dcterms:created>
  <dcterms:modified xsi:type="dcterms:W3CDTF">2014-10-03T15:07:06Z</dcterms:modified>
</cp:coreProperties>
</file>